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Lst>
  <p:sldSz cy="6858000" cx="121888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59">
          <p15:clr>
            <a:srgbClr val="A4A3A4"/>
          </p15:clr>
        </p15:guide>
        <p15:guide id="2" orient="horz" pos="1180">
          <p15:clr>
            <a:srgbClr val="A4A3A4"/>
          </p15:clr>
        </p15:guide>
        <p15:guide id="3" orient="horz" pos="4192">
          <p15:clr>
            <a:srgbClr val="A4A3A4"/>
          </p15:clr>
        </p15:guide>
        <p15:guide id="4" orient="horz" pos="164">
          <p15:clr>
            <a:srgbClr val="A4A3A4"/>
          </p15:clr>
        </p15:guide>
        <p15:guide id="5" orient="horz" pos="636">
          <p15:clr>
            <a:srgbClr val="A4A3A4"/>
          </p15:clr>
        </p15:guide>
        <p15:guide id="6" pos="6815">
          <p15:clr>
            <a:srgbClr val="A4A3A4"/>
          </p15:clr>
        </p15:guide>
        <p15:guide id="7" pos="7141">
          <p15:clr>
            <a:srgbClr val="A4A3A4"/>
          </p15:clr>
        </p15:guide>
        <p15:guide id="8" pos="174">
          <p15:clr>
            <a:srgbClr val="A4A3A4"/>
          </p15:clr>
        </p15:guide>
        <p15:guide id="9" pos="3839">
          <p15:clr>
            <a:srgbClr val="A4A3A4"/>
          </p15:clr>
        </p15:guide>
        <p15:guide id="10" pos="3367">
          <p15:clr>
            <a:srgbClr val="A4A3A4"/>
          </p15:clr>
        </p15:guide>
        <p15:guide id="11" orient="horz" pos="3466">
          <p15:clr>
            <a:srgbClr val="A4A3A4"/>
          </p15:clr>
        </p15:guide>
      </p15:sldGuideLst>
    </p:ext>
    <p:ext uri="{2D200454-40CA-4A62-9FC3-DE9A4176ACB9}">
      <p15:notesGuideLst>
        <p15:guide id="1" orient="horz" pos="2849">
          <p15:clr>
            <a:srgbClr val="A4A3A4"/>
          </p15:clr>
        </p15:guide>
        <p15:guide id="2" pos="2160">
          <p15:clr>
            <a:srgbClr val="A4A3A4"/>
          </p15:clr>
        </p15:guide>
      </p15:notesGuideLst>
    </p:ext>
    <p:ext uri="GoogleSlidesCustomDataVersion2">
      <go:slidesCustomData xmlns:go="http://customooxmlschemas.google.com/" r:id="rId70" roundtripDataSignature="AMtx7mi/M4h7pJPS6LrmTq2BNTJBmMTr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A89A1F-B87B-4A57-843F-D415FA31AD3F}">
  <a:tblStyle styleId="{E3A89A1F-B87B-4A57-843F-D415FA31AD3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59" orient="horz"/>
        <p:guide pos="1180" orient="horz"/>
        <p:guide pos="4192" orient="horz"/>
        <p:guide pos="164" orient="horz"/>
        <p:guide pos="636" orient="horz"/>
        <p:guide pos="6815"/>
        <p:guide pos="7141"/>
        <p:guide pos="174"/>
        <p:guide pos="3839"/>
        <p:guide pos="3367"/>
        <p:guide pos="3466" orient="horz"/>
      </p:guideLst>
    </p:cSldViewPr>
  </p:slideViewPr>
  <p:notesViewPr>
    <p:cSldViewPr snapToGrid="0">
      <p:cViewPr varScale="1">
        <p:scale>
          <a:sx n="100" d="100"/>
          <a:sy n="100" d="100"/>
        </p:scale>
        <p:origin x="0" y="0"/>
      </p:cViewPr>
      <p:guideLst>
        <p:guide pos="2849"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customschemas.google.com/relationships/presentationmetadata" Target="meta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228"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5213" y="0"/>
            <a:ext cx="2971227"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228"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3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Welcome.</a:t>
            </a:r>
            <a:endParaRPr/>
          </a:p>
          <a:p>
            <a:pPr indent="0" lvl="0" marL="0" rtl="0" algn="l">
              <a:spcBef>
                <a:spcPts val="0"/>
              </a:spcBef>
              <a:spcAft>
                <a:spcPts val="0"/>
              </a:spcAft>
              <a:buNone/>
            </a:pPr>
            <a:r>
              <a:rPr lang="en-US"/>
              <a:t>My name is _______________ and today I’m going to share some revealing information about retirement.</a:t>
            </a:r>
            <a:endParaRPr/>
          </a:p>
          <a:p>
            <a:pPr indent="0" lvl="0" marL="0" rtl="0" algn="l">
              <a:spcBef>
                <a:spcPts val="0"/>
              </a:spcBef>
              <a:spcAft>
                <a:spcPts val="0"/>
              </a:spcAft>
              <a:buNone/>
            </a:pPr>
            <a:r>
              <a:rPr lang="en-US"/>
              <a:t>Today’s presentation will focus on whether or not a fixed index annuity is a good choice for you, but before we get into that, I’d like to talk a little more about retirement in general.</a:t>
            </a:r>
            <a:endParaRPr/>
          </a:p>
          <a:p>
            <a:pPr indent="0" lvl="0" marL="0" rtl="0" algn="l">
              <a:spcBef>
                <a:spcPts val="0"/>
              </a:spcBef>
              <a:spcAft>
                <a:spcPts val="0"/>
              </a:spcAft>
              <a:buNone/>
            </a:pPr>
            <a:r>
              <a:rPr lang="en-US"/>
              <a:t>Let’s begin with our agenda.</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p:txBody>
      </p:sp>
      <p:sp>
        <p:nvSpPr>
          <p:cNvPr id="269" name="Google Shape;269;p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10: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r>
              <a:rPr b="1" lang="en-US"/>
              <a:t>The fourth thing we know about retirement is that spending may not decrease.</a:t>
            </a:r>
            <a:endParaRPr/>
          </a:p>
          <a:p>
            <a:pPr indent="-177784" lvl="0" marL="177784" rtl="0" algn="l">
              <a:spcBef>
                <a:spcPts val="0"/>
              </a:spcBef>
              <a:spcAft>
                <a:spcPts val="0"/>
              </a:spcAft>
              <a:buClr>
                <a:schemeClr val="dk1"/>
              </a:buClr>
              <a:buSzPts val="1200"/>
              <a:buFont typeface="Noto Sans Symbols"/>
              <a:buChar char="▪"/>
            </a:pPr>
            <a:r>
              <a:rPr lang="en-US"/>
              <a:t>Many people believe that their spending will go down in retirement. </a:t>
            </a:r>
            <a:endParaRPr/>
          </a:p>
          <a:p>
            <a:pPr indent="-177784" lvl="0" marL="177784" rtl="0" algn="l">
              <a:spcBef>
                <a:spcPts val="0"/>
              </a:spcBef>
              <a:spcAft>
                <a:spcPts val="0"/>
              </a:spcAft>
              <a:buClr>
                <a:schemeClr val="dk1"/>
              </a:buClr>
              <a:buSzPts val="1200"/>
              <a:buFont typeface="Noto Sans Symbols"/>
              <a:buChar char="▪"/>
            </a:pPr>
            <a:r>
              <a:rPr lang="en-US"/>
              <a:t>People assume that bills will be paid and needs will be less in retirement.</a:t>
            </a:r>
            <a:endParaRPr/>
          </a:p>
          <a:p>
            <a:pPr indent="-177784" lvl="0" marL="177784" rtl="0" algn="l">
              <a:spcBef>
                <a:spcPts val="0"/>
              </a:spcBef>
              <a:spcAft>
                <a:spcPts val="0"/>
              </a:spcAft>
              <a:buClr>
                <a:schemeClr val="dk1"/>
              </a:buClr>
              <a:buSzPts val="1200"/>
              <a:buFont typeface="Noto Sans Symbols"/>
              <a:buChar char="▪"/>
            </a:pPr>
            <a:r>
              <a:rPr lang="en-US"/>
              <a:t>But there is no conclusive research indicating one way or another. </a:t>
            </a:r>
            <a:endParaRPr/>
          </a:p>
          <a:p>
            <a:pPr indent="0" lvl="0" marL="0" rtl="0" algn="l">
              <a:spcBef>
                <a:spcPts val="0"/>
              </a:spcBef>
              <a:spcAft>
                <a:spcPts val="0"/>
              </a:spcAft>
              <a:buNone/>
            </a:pPr>
            <a:r>
              <a:rPr b="1" lang="en-US"/>
              <a:t>Perhaps it’s because people spend more in retirement since every day is like a Saturday. </a:t>
            </a:r>
            <a:r>
              <a:rPr lang="en-US"/>
              <a:t>Or perhaps retirees spend more in areas that have higher inflation rates or higher costs such as health care.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1" name="Google Shape;461;p1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1: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What factors in retirement funding are impossible to know?</a:t>
            </a:r>
            <a:r>
              <a:rPr lang="en-US"/>
              <a:t> </a:t>
            </a:r>
            <a:r>
              <a:rPr b="1" lang="en-US"/>
              <a:t>[CLICK]</a:t>
            </a:r>
            <a:endParaRPr b="1"/>
          </a:p>
          <a:p>
            <a:pPr indent="0" lvl="0" marL="0" marR="0" rtl="0" algn="l">
              <a:lnSpc>
                <a:spcPct val="100000"/>
              </a:lnSpc>
              <a:spcBef>
                <a:spcPts val="0"/>
              </a:spcBef>
              <a:spcAft>
                <a:spcPts val="0"/>
              </a:spcAft>
              <a:buClr>
                <a:schemeClr val="dk1"/>
              </a:buClr>
              <a:buSzPts val="1200"/>
              <a:buFont typeface="Calibri"/>
              <a:buNone/>
            </a:pPr>
            <a:r>
              <a:rPr b="1" lang="en-US"/>
              <a:t>We don’t know how much longer traditional pension plans will exist. [CLICK]</a:t>
            </a:r>
            <a:endParaRPr b="1"/>
          </a:p>
          <a:p>
            <a:pPr indent="0" lvl="0" marL="0" rtl="0" algn="l">
              <a:spcBef>
                <a:spcPts val="0"/>
              </a:spcBef>
              <a:spcAft>
                <a:spcPts val="0"/>
              </a:spcAft>
              <a:buNone/>
            </a:pPr>
            <a:r>
              <a:rPr lang="en-US"/>
              <a:t>There has been a huge shift from employer-provided pension plans that paid retirees a steady stream of income (a defined benefit) to defined contribution plans (such as 401(k) plans). </a:t>
            </a:r>
            <a:endParaRPr/>
          </a:p>
          <a:p>
            <a:pPr indent="0" lvl="0" marL="0" rtl="0" algn="l">
              <a:spcBef>
                <a:spcPts val="0"/>
              </a:spcBef>
              <a:spcAft>
                <a:spcPts val="0"/>
              </a:spcAft>
              <a:buNone/>
            </a:pPr>
            <a:r>
              <a:rPr b="1" lang="en-US"/>
              <a:t>Defined contribution plans </a:t>
            </a:r>
            <a:r>
              <a:rPr lang="en-US"/>
              <a:t>are replacing defined benefit plans. So the question is: How long will traditional pension plans exist?</a:t>
            </a:r>
            <a:endParaRPr/>
          </a:p>
          <a:p>
            <a:pPr indent="-227236" lvl="0" marL="227236" rtl="0" algn="l">
              <a:spcBef>
                <a:spcPts val="360"/>
              </a:spcBef>
              <a:spcAft>
                <a:spcPts val="0"/>
              </a:spcAft>
              <a:buNone/>
            </a:pPr>
            <a:r>
              <a:rPr lang="en-US"/>
              <a:t>This change shifts the responsibility for ensuring lifetime income to the individual. </a:t>
            </a:r>
            <a:endParaRPr/>
          </a:p>
          <a:p>
            <a:pPr indent="-227236" lvl="0" marL="227236" rtl="0" algn="l">
              <a:spcBef>
                <a:spcPts val="0"/>
              </a:spcBef>
              <a:spcAft>
                <a:spcPts val="0"/>
              </a:spcAft>
              <a:buNone/>
            </a:pPr>
            <a:r>
              <a:rPr b="1" lang="en-US"/>
              <a:t>NEXT SLIDE</a:t>
            </a:r>
            <a:endParaRPr/>
          </a:p>
          <a:p>
            <a:pPr indent="-227236" lvl="0" marL="227236" rtl="0" algn="l">
              <a:spcBef>
                <a:spcPts val="0"/>
              </a:spcBef>
              <a:spcAft>
                <a:spcPts val="0"/>
              </a:spcAft>
              <a:buNone/>
            </a:pPr>
            <a:r>
              <a:t/>
            </a:r>
            <a:endParaRPr b="1"/>
          </a:p>
          <a:p>
            <a:pPr indent="0" lvl="0" marL="0" rtl="0" algn="l">
              <a:spcBef>
                <a:spcPts val="0"/>
              </a:spcBef>
              <a:spcAft>
                <a:spcPts val="0"/>
              </a:spcAft>
              <a:buNone/>
            </a:pPr>
            <a:r>
              <a:t/>
            </a:r>
            <a:endParaRPr/>
          </a:p>
        </p:txBody>
      </p:sp>
      <p:sp>
        <p:nvSpPr>
          <p:cNvPr id="472" name="Google Shape;472;p1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12: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 people are living longer and the cost of living isn’t decreasing. </a:t>
            </a:r>
            <a:endParaRPr/>
          </a:p>
          <a:p>
            <a:pPr indent="0" lvl="0" marL="0" rtl="0" algn="l">
              <a:spcBef>
                <a:spcPts val="0"/>
              </a:spcBef>
              <a:spcAft>
                <a:spcPts val="0"/>
              </a:spcAft>
              <a:buNone/>
            </a:pPr>
            <a:r>
              <a:rPr b="1" lang="en-US"/>
              <a:t>Let’s take a moment to think about what you may want to do during your retirement, and whether you will be able to afford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 you want to go back to school or start another career?</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483" name="Google Shape;483;p1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3: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Maybe you would like to travel more.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492" name="Google Shape;492;p1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4: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Or own a dream retirement home like one of these.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of these things may be contingent on those two previously </a:t>
            </a:r>
            <a:r>
              <a:rPr lang="en-US">
                <a:solidFill>
                  <a:srgbClr val="113388"/>
                </a:solidFill>
              </a:rPr>
              <a:t>mentioned questions:</a:t>
            </a:r>
            <a:endParaRPr/>
          </a:p>
          <a:p>
            <a:pPr indent="-227169" lvl="0" marL="227169" rtl="0" algn="l">
              <a:spcBef>
                <a:spcPts val="0"/>
              </a:spcBef>
              <a:spcAft>
                <a:spcPts val="0"/>
              </a:spcAft>
              <a:buClr>
                <a:schemeClr val="dk1"/>
              </a:buClr>
              <a:buSzPts val="1200"/>
              <a:buFont typeface="Calibri"/>
              <a:buAutoNum type="arabicPeriod"/>
            </a:pPr>
            <a:r>
              <a:rPr lang="en-US"/>
              <a:t>“Do you have enough guaranteed income for retirement?” and </a:t>
            </a:r>
            <a:endParaRPr/>
          </a:p>
          <a:p>
            <a:pPr indent="-227169" lvl="0" marL="227169" rtl="0" algn="l">
              <a:spcBef>
                <a:spcPts val="0"/>
              </a:spcBef>
              <a:spcAft>
                <a:spcPts val="0"/>
              </a:spcAft>
              <a:buClr>
                <a:schemeClr val="dk1"/>
              </a:buClr>
              <a:buSzPts val="1200"/>
              <a:buFont typeface="Calibri"/>
              <a:buAutoNum type="arabicPeriod"/>
            </a:pPr>
            <a:r>
              <a:rPr lang="en-US"/>
              <a:t>“Do </a:t>
            </a:r>
            <a:r>
              <a:rPr b="0" lang="en-US"/>
              <a:t>you have the opportunity for your income to increase </a:t>
            </a:r>
            <a:r>
              <a:rPr lang="en-US"/>
              <a:t>while you’re retired?”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where do we go from here? How can you be guaranteed you won’t outlive your retirement savings? </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1" name="Google Shape;501;p1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15: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What’s the answer to all of this?</a:t>
            </a:r>
            <a:r>
              <a:rPr b="1" lang="en-US"/>
              <a:t> </a:t>
            </a:r>
            <a:r>
              <a:rPr lang="en-US"/>
              <a:t>We believe that “it’s time to re</a:t>
            </a:r>
            <a:r>
              <a:rPr b="1" i="1" lang="en-US"/>
              <a:t>think</a:t>
            </a:r>
            <a:r>
              <a:rPr lang="en-US"/>
              <a:t> retirement.”</a:t>
            </a:r>
            <a:endParaRPr/>
          </a:p>
          <a:p>
            <a:pPr indent="0" lvl="0" marL="0" rtl="0" algn="l">
              <a:spcBef>
                <a:spcPts val="0"/>
              </a:spcBef>
              <a:spcAft>
                <a:spcPts val="0"/>
              </a:spcAft>
              <a:buNone/>
            </a:pPr>
            <a:r>
              <a:rPr lang="en-US"/>
              <a:t>Market volatility, combined with the limited availability of traditional retirement income sources, has placed a greater responsibility on Americans saving for their future.</a:t>
            </a:r>
            <a:endParaRPr/>
          </a:p>
          <a:p>
            <a:pPr indent="0" lvl="0" marL="0" rtl="0" algn="l">
              <a:spcBef>
                <a:spcPts val="0"/>
              </a:spcBef>
              <a:spcAft>
                <a:spcPts val="0"/>
              </a:spcAft>
              <a:buNone/>
            </a:pPr>
            <a:r>
              <a:rPr lang="en-US"/>
              <a:t>With this greater responsibility comes a need for financial solutions that can help provide a new level of protection for retirement savings.</a:t>
            </a:r>
            <a:endParaRPr/>
          </a:p>
          <a:p>
            <a:pPr indent="0" lvl="0" marL="0" rtl="0" algn="l">
              <a:spcBef>
                <a:spcPts val="0"/>
              </a:spcBef>
              <a:spcAft>
                <a:spcPts val="0"/>
              </a:spcAft>
              <a:buNone/>
            </a:pPr>
            <a:r>
              <a:rPr b="1" lang="en-US"/>
              <a:t>[CLICK]</a:t>
            </a:r>
            <a:endParaRPr/>
          </a:p>
          <a:p>
            <a:pPr indent="0" lvl="0" marL="0" rtl="0" algn="l">
              <a:spcBef>
                <a:spcPts val="0"/>
              </a:spcBef>
              <a:spcAft>
                <a:spcPts val="0"/>
              </a:spcAft>
              <a:buNone/>
            </a:pPr>
            <a:r>
              <a:rPr lang="en-US"/>
              <a:t>Whether your long-term objective is to build a source of guaranteed lifetime income, save for a specific retirement goal, or leave a death benefit for their loved ones, there are potential solutions to meet their retirement needs. </a:t>
            </a:r>
            <a:endParaRPr/>
          </a:p>
          <a:p>
            <a:pPr indent="0" lvl="0" marL="0" rtl="0" algn="l">
              <a:spcBef>
                <a:spcPts val="0"/>
              </a:spcBef>
              <a:spcAft>
                <a:spcPts val="0"/>
              </a:spcAft>
              <a:buNone/>
            </a:pPr>
            <a:r>
              <a:rPr lang="en-US"/>
              <a:t>So what can they do to protect their retirement?</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1" name="Google Shape;511;p1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16: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reaction to the market volatility of recent years, the 2023 research, The Allianz Market Perceptions Study, found that 78% of Americans are worried they might not be able to afford the lifestyle they want in retirement due to the increased cost of living. As a result, Americans are focusing on protection when looking at financial products.</a:t>
            </a:r>
            <a:endParaRPr/>
          </a:p>
          <a:p>
            <a:pPr indent="0" lvl="0" marL="0" rtl="0" algn="l">
              <a:spcBef>
                <a:spcPts val="0"/>
              </a:spcBef>
              <a:spcAft>
                <a:spcPts val="0"/>
              </a:spcAft>
              <a:buNone/>
            </a:pPr>
            <a:r>
              <a:t/>
            </a:r>
            <a:endParaRPr/>
          </a:p>
          <a:p>
            <a:pPr indent="-179852" lvl="0" marL="179852" rtl="0" algn="l">
              <a:spcBef>
                <a:spcPts val="0"/>
              </a:spcBef>
              <a:spcAft>
                <a:spcPts val="0"/>
              </a:spcAft>
              <a:buClr>
                <a:schemeClr val="dk1"/>
              </a:buClr>
              <a:buSzPts val="1200"/>
              <a:buFont typeface="Noto Sans Symbols"/>
              <a:buChar char="▪"/>
            </a:pPr>
            <a:r>
              <a:rPr lang="en-US"/>
              <a:t>According to the survey:</a:t>
            </a:r>
            <a:endParaRPr/>
          </a:p>
          <a:p>
            <a:pPr indent="-76200" lvl="1" marL="457200" rtl="0" algn="l">
              <a:spcBef>
                <a:spcPts val="0"/>
              </a:spcBef>
              <a:spcAft>
                <a:spcPts val="0"/>
              </a:spcAft>
              <a:buClr>
                <a:schemeClr val="dk1"/>
              </a:buClr>
              <a:buSzPts val="1200"/>
              <a:buFont typeface="Calibri"/>
              <a:buChar char="-"/>
            </a:pPr>
            <a:r>
              <a:rPr b="1" lang="en-US"/>
              <a:t>[CLICK] 67% of Americans agree, that it is important to add a financial product to their portfolio that offers protection from market downturn </a:t>
            </a:r>
            <a:endParaRPr/>
          </a:p>
          <a:p>
            <a:pPr indent="-76200" lvl="1" marL="457200" rtl="0" algn="l">
              <a:spcBef>
                <a:spcPts val="0"/>
              </a:spcBef>
              <a:spcAft>
                <a:spcPts val="0"/>
              </a:spcAft>
              <a:buClr>
                <a:schemeClr val="dk1"/>
              </a:buClr>
              <a:buSzPts val="1200"/>
              <a:buFont typeface="Calibri"/>
              <a:buChar char="-"/>
            </a:pPr>
            <a:r>
              <a:rPr b="1" lang="en-US"/>
              <a:t>[CLICK] And 88% agree that that in order to have a comfortable retirement, it’s critical to have another source of guaranteed income beyond Social Security benefits.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Fixed index annuities can offer this kind of protection. </a:t>
            </a:r>
            <a:endParaRPr/>
          </a:p>
          <a:p>
            <a:pPr indent="0" lvl="0" marL="0" rtl="0" algn="l">
              <a:spcBef>
                <a:spcPts val="0"/>
              </a:spcBef>
              <a:spcAft>
                <a:spcPts val="0"/>
              </a:spcAft>
              <a:buNone/>
            </a:pPr>
            <a:r>
              <a:rPr lang="en-US"/>
              <a:t>A fixed index annuity is a contract between the contract owner and an insurance company that may help them reach their long-term financial goals. In exchange for a premium payment, the insurance company provides them with income, either starting immediately or at some time in the future.</a:t>
            </a:r>
            <a:endParaRPr/>
          </a:p>
          <a:p>
            <a:pPr indent="0" lvl="0" marL="0" rtl="0" algn="l">
              <a:spcBef>
                <a:spcPts val="0"/>
              </a:spcBef>
              <a:spcAft>
                <a:spcPts val="0"/>
              </a:spcAft>
              <a:buNone/>
            </a:pPr>
            <a:r>
              <a:rPr lang="en-US"/>
              <a:t>Today’s fixed index annuities </a:t>
            </a:r>
            <a:r>
              <a:rPr b="1" lang="en-US"/>
              <a:t>offer a range of features and benefits </a:t>
            </a:r>
            <a:r>
              <a:rPr lang="en-US"/>
              <a:t>that may help you accumulate assets for their retirement, preserve what you’ve accumulated, turn those assets into a guaranteed stream of income, and help you pass on a financial death benefit to your loved ones.</a:t>
            </a:r>
            <a:endParaRPr/>
          </a:p>
          <a:p>
            <a:pPr indent="0" lvl="0" marL="0" rtl="0" algn="l">
              <a:spcBef>
                <a:spcPts val="0"/>
              </a:spcBef>
              <a:spcAft>
                <a:spcPts val="0"/>
              </a:spcAft>
              <a:buNone/>
            </a:pPr>
            <a:r>
              <a:rPr b="1" lang="en-US"/>
              <a:t>NEXT SLIDE</a:t>
            </a:r>
            <a:endParaRPr/>
          </a:p>
          <a:p>
            <a:pPr indent="0" lvl="1" marL="457200" rtl="0" algn="l">
              <a:spcBef>
                <a:spcPts val="0"/>
              </a:spcBef>
              <a:spcAft>
                <a:spcPts val="0"/>
              </a:spcAft>
              <a:buClr>
                <a:schemeClr val="dk1"/>
              </a:buClr>
              <a:buSzPts val="1200"/>
              <a:buFont typeface="Calibri"/>
              <a:buNone/>
            </a:pPr>
            <a:r>
              <a:t/>
            </a:r>
            <a:endParaRPr/>
          </a:p>
          <a:p>
            <a:pPr indent="0" lvl="1" marL="4572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522" name="Google Shape;522;p1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7: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Let’s take a moment to explore some of the misconceptions about fixed index annuities and today’s reality.</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545" name="Google Shape;545;p1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18: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Misconception number 1</a:t>
            </a:r>
            <a:endParaRPr/>
          </a:p>
          <a:p>
            <a:pPr indent="0" lvl="0" marL="0" rtl="0" algn="l">
              <a:spcBef>
                <a:spcPts val="0"/>
              </a:spcBef>
              <a:spcAft>
                <a:spcPts val="0"/>
              </a:spcAft>
              <a:buNone/>
            </a:pPr>
            <a:r>
              <a:rPr lang="en-US"/>
              <a:t>FIAs are too complex to understand. </a:t>
            </a: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The reality is that:</a:t>
            </a:r>
            <a:endParaRPr/>
          </a:p>
          <a:p>
            <a:pPr indent="0" lvl="0" marL="0" rtl="0" algn="l">
              <a:spcBef>
                <a:spcPts val="0"/>
              </a:spcBef>
              <a:spcAft>
                <a:spcPts val="0"/>
              </a:spcAft>
              <a:buNone/>
            </a:pPr>
            <a:r>
              <a:rPr lang="en-US"/>
              <a:t>Understanding FIAs involves learning some basic terms because interest earnings are calculated in various ways.</a:t>
            </a:r>
            <a:endParaRPr/>
          </a:p>
          <a:p>
            <a:pPr indent="0" lvl="0" marL="0" rtl="0" algn="l">
              <a:spcBef>
                <a:spcPts val="0"/>
              </a:spcBef>
              <a:spcAft>
                <a:spcPts val="0"/>
              </a:spcAft>
              <a:buNone/>
            </a:pPr>
            <a:r>
              <a:rPr lang="en-US"/>
              <a:t>After learning these few basic terms, FIAs are understandable, as you will see in later slides.</a:t>
            </a:r>
            <a:endParaRPr/>
          </a:p>
          <a:p>
            <a:pPr indent="-181240" lvl="0" marL="181240" rtl="0" algn="l">
              <a:spcBef>
                <a:spcPts val="0"/>
              </a:spcBef>
              <a:spcAft>
                <a:spcPts val="0"/>
              </a:spcAft>
              <a:buClr>
                <a:schemeClr val="dk1"/>
              </a:buClr>
              <a:buSzPts val="1200"/>
              <a:buFont typeface="Noto Sans Symbols"/>
              <a:buChar char="▪"/>
            </a:pPr>
            <a:r>
              <a:rPr lang="en-US"/>
              <a:t>FIAs offer the ability to earn interest based on changes in an external market index, such as the S&amp;P 500®, while offering protection from loss of principal. However, at no time is your money invested directly in the market because you do not actually own any stocks, bonds, index funds, or other investments.</a:t>
            </a:r>
            <a:endParaRPr/>
          </a:p>
          <a:p>
            <a:pPr indent="-181240" lvl="0" marL="181240" rtl="0" algn="l">
              <a:spcBef>
                <a:spcPts val="0"/>
              </a:spcBef>
              <a:spcAft>
                <a:spcPts val="0"/>
              </a:spcAft>
              <a:buClr>
                <a:schemeClr val="dk1"/>
              </a:buClr>
              <a:buSzPts val="1200"/>
              <a:buFont typeface="Noto Sans Symbols"/>
              <a:buChar char="▪"/>
            </a:pPr>
            <a:r>
              <a:rPr lang="en-US"/>
              <a:t>When a person buys an FIA, the insurance company provides a guaranteed minimum value, and guarantees a minimum rate of interest.</a:t>
            </a:r>
            <a:endParaRPr/>
          </a:p>
          <a:p>
            <a:pPr indent="-181240" lvl="0" marL="181240" rtl="0" algn="l">
              <a:spcBef>
                <a:spcPts val="0"/>
              </a:spcBef>
              <a:spcAft>
                <a:spcPts val="0"/>
              </a:spcAft>
              <a:buClr>
                <a:schemeClr val="dk1"/>
              </a:buClr>
              <a:buSzPts val="1200"/>
              <a:buFont typeface="Noto Sans Symbols"/>
              <a:buChar char="▪"/>
            </a:pPr>
            <a:r>
              <a:rPr lang="en-US"/>
              <a:t>Insurance companies offer resources to ensure a full understanding of FIAs to help people make educated financial decisions.</a:t>
            </a:r>
            <a:endParaRPr/>
          </a:p>
          <a:p>
            <a:pPr indent="-181240" lvl="0" marL="181240" rtl="0" algn="l">
              <a:spcBef>
                <a:spcPts val="0"/>
              </a:spcBef>
              <a:spcAft>
                <a:spcPts val="0"/>
              </a:spcAft>
              <a:buClr>
                <a:schemeClr val="dk1"/>
              </a:buClr>
              <a:buSzPts val="1200"/>
              <a:buFont typeface="Noto Sans Symbols"/>
              <a:buChar char="▪"/>
            </a:pPr>
            <a:r>
              <a:rPr lang="en-US"/>
              <a:t>As with other fixed annuity products, FIAs offer additional benefits including tax deferral, a guaranteed minimum value, a death benefit, and the option for guaranteed lifetime income.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5" name="Google Shape;555;p1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1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The 2</a:t>
            </a:r>
            <a:r>
              <a:rPr b="1" baseline="30000" lang="en-US"/>
              <a:t>nd</a:t>
            </a:r>
            <a:r>
              <a:rPr b="1" lang="en-US"/>
              <a:t> misperception is that: </a:t>
            </a:r>
            <a:endParaRPr/>
          </a:p>
          <a:p>
            <a:pPr indent="0" lvl="0" marL="0" rtl="0" algn="l">
              <a:spcBef>
                <a:spcPts val="0"/>
              </a:spcBef>
              <a:spcAft>
                <a:spcPts val="0"/>
              </a:spcAft>
              <a:buNone/>
            </a:pPr>
            <a:r>
              <a:rPr lang="en-US"/>
              <a:t>FIAs have high fees. </a:t>
            </a: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The reality is that:</a:t>
            </a:r>
            <a:endParaRPr/>
          </a:p>
          <a:p>
            <a:pPr indent="0" lvl="0" marL="0" rtl="0" algn="l">
              <a:spcBef>
                <a:spcPts val="0"/>
              </a:spcBef>
              <a:spcAft>
                <a:spcPts val="0"/>
              </a:spcAft>
              <a:buNone/>
            </a:pPr>
            <a:r>
              <a:rPr lang="en-US"/>
              <a:t>Like many financial products, FIAs carry some fees. </a:t>
            </a:r>
            <a:endParaRPr/>
          </a:p>
          <a:p>
            <a:pPr indent="0" lvl="0" marL="0" rtl="0" algn="l">
              <a:spcBef>
                <a:spcPts val="0"/>
              </a:spcBef>
              <a:spcAft>
                <a:spcPts val="0"/>
              </a:spcAft>
              <a:buNone/>
            </a:pPr>
            <a:r>
              <a:rPr lang="en-US"/>
              <a:t>The insurance company uses these fees to help support its guarantees and provide valuable benefits including:</a:t>
            </a:r>
            <a:endParaRPr/>
          </a:p>
          <a:p>
            <a:pPr indent="-181240" lvl="0" marL="181240" rtl="0" algn="l">
              <a:spcBef>
                <a:spcPts val="0"/>
              </a:spcBef>
              <a:spcAft>
                <a:spcPts val="0"/>
              </a:spcAft>
              <a:buClr>
                <a:schemeClr val="dk1"/>
              </a:buClr>
              <a:buSzPts val="1200"/>
              <a:buFont typeface="Noto Sans Symbols"/>
              <a:buChar char="▪"/>
            </a:pPr>
            <a:r>
              <a:rPr lang="en-US"/>
              <a:t>The potential for interest based on changes in a external market index. FIAs provide purchasers with the opportunity to benefit from a portion of market index increases without directly participating in the market.</a:t>
            </a:r>
            <a:endParaRPr/>
          </a:p>
          <a:p>
            <a:pPr indent="-181240" lvl="0" marL="181240" rtl="0" algn="l">
              <a:spcBef>
                <a:spcPts val="0"/>
              </a:spcBef>
              <a:spcAft>
                <a:spcPts val="0"/>
              </a:spcAft>
              <a:buClr>
                <a:schemeClr val="dk1"/>
              </a:buClr>
              <a:buSzPts val="1200"/>
              <a:buFont typeface="Noto Sans Symbols"/>
              <a:buChar char="▪"/>
            </a:pPr>
            <a:r>
              <a:rPr lang="en-US"/>
              <a:t>Protection from loss of principal if the market index declines.</a:t>
            </a:r>
            <a:endParaRPr/>
          </a:p>
          <a:p>
            <a:pPr indent="-181240" lvl="0" marL="181240" rtl="0" algn="l">
              <a:spcBef>
                <a:spcPts val="0"/>
              </a:spcBef>
              <a:spcAft>
                <a:spcPts val="0"/>
              </a:spcAft>
              <a:buClr>
                <a:schemeClr val="dk1"/>
              </a:buClr>
              <a:buSzPts val="1200"/>
              <a:buFont typeface="Noto Sans Symbols"/>
              <a:buChar char="▪"/>
            </a:pPr>
            <a:r>
              <a:rPr lang="en-US"/>
              <a:t>A guaranteed minimum value, credited with interest at a guaranteed rate (if chosen).</a:t>
            </a:r>
            <a:endParaRPr/>
          </a:p>
          <a:p>
            <a:pPr indent="-181240" lvl="0" marL="181240" rtl="0" algn="l">
              <a:spcBef>
                <a:spcPts val="0"/>
              </a:spcBef>
              <a:spcAft>
                <a:spcPts val="0"/>
              </a:spcAft>
              <a:buClr>
                <a:schemeClr val="dk1"/>
              </a:buClr>
              <a:buSzPts val="1200"/>
              <a:buFont typeface="Noto Sans Symbols"/>
              <a:buChar char="▪"/>
            </a:pPr>
            <a:r>
              <a:rPr lang="en-US"/>
              <a:t>Lifetime income option. Like most other annuities, FIAs can be converted into a stream of guaranteed lifetime income.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567" name="Google Shape;567;p1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today’s presentation we will discuss </a:t>
            </a:r>
            <a:r>
              <a:rPr b="1" lang="en-US"/>
              <a:t>[CLICK]</a:t>
            </a:r>
            <a:endParaRPr/>
          </a:p>
          <a:p>
            <a:pPr indent="0" lvl="0" marL="0" rtl="0" algn="l">
              <a:spcBef>
                <a:spcPts val="0"/>
              </a:spcBef>
              <a:spcAft>
                <a:spcPts val="0"/>
              </a:spcAft>
              <a:buNone/>
            </a:pPr>
            <a:r>
              <a:rPr lang="en-US"/>
              <a:t>Times have changed - Are you prepared for the possibility of 30 years of retirement? </a:t>
            </a:r>
            <a:r>
              <a:rPr b="1" lang="en-US"/>
              <a:t>[CLICK]</a:t>
            </a:r>
            <a:endParaRPr/>
          </a:p>
          <a:p>
            <a:pPr indent="0" lvl="0" marL="0" rtl="0" algn="l">
              <a:spcBef>
                <a:spcPts val="0"/>
              </a:spcBef>
              <a:spcAft>
                <a:spcPts val="0"/>
              </a:spcAft>
              <a:buNone/>
            </a:pPr>
            <a:r>
              <a:rPr lang="en-US"/>
              <a:t>Then we will go through the basics of fixed index annuities; what they are and how they work </a:t>
            </a:r>
            <a:r>
              <a:rPr b="1" lang="en-US"/>
              <a:t>[CLICK]</a:t>
            </a:r>
            <a:endParaRPr/>
          </a:p>
          <a:p>
            <a:pPr indent="0" lvl="0" marL="0" rtl="0" algn="l">
              <a:spcBef>
                <a:spcPts val="0"/>
              </a:spcBef>
              <a:spcAft>
                <a:spcPts val="0"/>
              </a:spcAft>
              <a:buNone/>
            </a:pPr>
            <a:r>
              <a:rPr lang="en-US"/>
              <a:t>Next we will explore whether a fixed index annuity is suitable for you. </a:t>
            </a:r>
            <a:r>
              <a:rPr b="1" lang="en-US"/>
              <a:t>[CLICK]</a:t>
            </a:r>
            <a:endParaRPr/>
          </a:p>
          <a:p>
            <a:pPr indent="0" lvl="0" marL="0" rtl="0" algn="l">
              <a:spcBef>
                <a:spcPts val="0"/>
              </a:spcBef>
              <a:spcAft>
                <a:spcPts val="0"/>
              </a:spcAft>
              <a:buNone/>
            </a:pPr>
            <a:r>
              <a:rPr lang="en-US"/>
              <a:t>And finally, what is the next step?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let’s dive right into it. </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p:txBody>
      </p:sp>
      <p:sp>
        <p:nvSpPr>
          <p:cNvPr id="279" name="Google Shape;279;p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20: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 3</a:t>
            </a:r>
            <a:r>
              <a:rPr b="1" baseline="30000" lang="en-US"/>
              <a:t>rd</a:t>
            </a:r>
            <a:r>
              <a:rPr b="1" lang="en-US"/>
              <a:t> misperception is that:</a:t>
            </a:r>
            <a:endParaRPr/>
          </a:p>
          <a:p>
            <a:pPr indent="0" lvl="0" marL="0" rtl="0" algn="l">
              <a:spcBef>
                <a:spcPts val="0"/>
              </a:spcBef>
              <a:spcAft>
                <a:spcPts val="0"/>
              </a:spcAft>
              <a:buNone/>
            </a:pPr>
            <a:r>
              <a:rPr lang="en-US"/>
              <a:t>FIAs tie up your money for years. </a:t>
            </a: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The reality is that:</a:t>
            </a:r>
            <a:endParaRPr/>
          </a:p>
          <a:p>
            <a:pPr indent="0" lvl="0" marL="0" rtl="0" algn="l">
              <a:spcBef>
                <a:spcPts val="0"/>
              </a:spcBef>
              <a:spcAft>
                <a:spcPts val="0"/>
              </a:spcAft>
              <a:buNone/>
            </a:pPr>
            <a:r>
              <a:rPr lang="en-US"/>
              <a:t>Many of today’s FIAs have surrender periods of less than 10 years.</a:t>
            </a:r>
            <a:endParaRPr/>
          </a:p>
          <a:p>
            <a:pPr indent="-181240" lvl="0" marL="181240" rtl="0" algn="l">
              <a:spcBef>
                <a:spcPts val="0"/>
              </a:spcBef>
              <a:spcAft>
                <a:spcPts val="0"/>
              </a:spcAft>
              <a:buClr>
                <a:schemeClr val="dk1"/>
              </a:buClr>
              <a:buSzPts val="1200"/>
              <a:buFont typeface="Noto Sans Symbols"/>
              <a:buChar char="▪"/>
            </a:pPr>
            <a:r>
              <a:rPr lang="en-US"/>
              <a:t>Some FIAs have surrender periods as short as seven years.</a:t>
            </a:r>
            <a:endParaRPr/>
          </a:p>
          <a:p>
            <a:pPr indent="-181240" lvl="0" marL="181240" rtl="0" algn="l">
              <a:spcBef>
                <a:spcPts val="0"/>
              </a:spcBef>
              <a:spcAft>
                <a:spcPts val="0"/>
              </a:spcAft>
              <a:buClr>
                <a:schemeClr val="dk1"/>
              </a:buClr>
              <a:buSzPts val="1200"/>
              <a:buFont typeface="Noto Sans Symbols"/>
              <a:buChar char="▪"/>
            </a:pPr>
            <a:r>
              <a:rPr lang="en-US"/>
              <a:t>Most annuities give you access to at least a portion of your money, such as 10%, after the first year with no surrender charges or other contract penalties.</a:t>
            </a:r>
            <a:endParaRPr/>
          </a:p>
          <a:p>
            <a:pPr indent="-181240" lvl="0" marL="181240" rtl="0" algn="l">
              <a:spcBef>
                <a:spcPts val="0"/>
              </a:spcBef>
              <a:spcAft>
                <a:spcPts val="0"/>
              </a:spcAft>
              <a:buClr>
                <a:schemeClr val="dk1"/>
              </a:buClr>
              <a:buSzPts val="1200"/>
              <a:buFont typeface="Noto Sans Symbols"/>
              <a:buChar char="▪"/>
            </a:pPr>
            <a:r>
              <a:rPr lang="en-US"/>
              <a:t>Many FIAs offer multiple ways to access funds without penalties.</a:t>
            </a:r>
            <a:endParaRPr/>
          </a:p>
          <a:p>
            <a:pPr indent="-181240" lvl="0" marL="181240" rtl="0" algn="l">
              <a:spcBef>
                <a:spcPts val="0"/>
              </a:spcBef>
              <a:spcAft>
                <a:spcPts val="0"/>
              </a:spcAft>
              <a:buClr>
                <a:schemeClr val="dk1"/>
              </a:buClr>
              <a:buSzPts val="1200"/>
              <a:buFont typeface="Noto Sans Symbols"/>
              <a:buChar char="▪"/>
            </a:pPr>
            <a:r>
              <a:rPr lang="en-US"/>
              <a:t>Features, such as penalty-free withdrawals, nursing home provisions, and full accumulation value paid to beneficiaries at death before annuity payments begin, are now common.</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9" name="Google Shape;579;p2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1" name="Google Shape;591;p21: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Another misperception of FIAs is that:</a:t>
            </a:r>
            <a:endParaRPr/>
          </a:p>
          <a:p>
            <a:pPr indent="0" lvl="0" marL="0" rtl="0" algn="l">
              <a:spcBef>
                <a:spcPts val="0"/>
              </a:spcBef>
              <a:spcAft>
                <a:spcPts val="0"/>
              </a:spcAft>
              <a:buNone/>
            </a:pPr>
            <a:r>
              <a:rPr lang="en-US"/>
              <a:t>FIA values must be annuitized. </a:t>
            </a: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The reality is that:</a:t>
            </a:r>
            <a:endParaRPr/>
          </a:p>
          <a:p>
            <a:pPr indent="-181240" lvl="0" marL="181240" rtl="0" algn="l">
              <a:spcBef>
                <a:spcPts val="0"/>
              </a:spcBef>
              <a:spcAft>
                <a:spcPts val="0"/>
              </a:spcAft>
              <a:buClr>
                <a:schemeClr val="dk1"/>
              </a:buClr>
              <a:buSzPts val="1200"/>
              <a:buFont typeface="Noto Sans Symbols"/>
              <a:buChar char="▪"/>
            </a:pPr>
            <a:r>
              <a:rPr lang="en-US"/>
              <a:t>Most FIAs offer multiple ways to access accumulated values without taking annuitization. </a:t>
            </a:r>
            <a:endParaRPr/>
          </a:p>
          <a:p>
            <a:pPr indent="-181240" lvl="0" marL="181240" rtl="0" algn="l">
              <a:spcBef>
                <a:spcPts val="0"/>
              </a:spcBef>
              <a:spcAft>
                <a:spcPts val="0"/>
              </a:spcAft>
              <a:buClr>
                <a:schemeClr val="dk1"/>
              </a:buClr>
              <a:buSzPts val="1200"/>
              <a:buFont typeface="Noto Sans Symbols"/>
              <a:buChar char="▪"/>
            </a:pPr>
            <a:r>
              <a:rPr lang="en-US"/>
              <a:t>While some contracts may have certain values that may be available only through annuitization, most current product designs allow for lump-sum access after the surrender charge period. </a:t>
            </a:r>
            <a:endParaRPr/>
          </a:p>
          <a:p>
            <a:pPr indent="-181240" lvl="0" marL="181240" rtl="0" algn="l">
              <a:spcBef>
                <a:spcPts val="0"/>
              </a:spcBef>
              <a:spcAft>
                <a:spcPts val="0"/>
              </a:spcAft>
              <a:buClr>
                <a:schemeClr val="dk1"/>
              </a:buClr>
              <a:buSzPts val="1200"/>
              <a:buFont typeface="Noto Sans Symbols"/>
              <a:buChar char="▪"/>
            </a:pPr>
            <a:r>
              <a:rPr lang="en-US"/>
              <a:t>Many offer the option (either built into the contract or available as an optional rider with an additional cost) for a guaranteed lifetime withdrawal stream.</a:t>
            </a:r>
            <a:endParaRPr/>
          </a:p>
          <a:p>
            <a:pPr indent="-181240" lvl="0" marL="181240" rtl="0" algn="l">
              <a:spcBef>
                <a:spcPts val="0"/>
              </a:spcBef>
              <a:spcAft>
                <a:spcPts val="0"/>
              </a:spcAft>
              <a:buClr>
                <a:schemeClr val="dk1"/>
              </a:buClr>
              <a:buSzPts val="1200"/>
              <a:buFont typeface="Noto Sans Symbols"/>
              <a:buChar char="▪"/>
            </a:pPr>
            <a:r>
              <a:rPr lang="en-US"/>
              <a:t>And as we discussed earlier money can be accessed through penalty-free withdrawals.</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2" name="Google Shape;592;p2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22: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Another misperception of FIAs is that:</a:t>
            </a:r>
            <a:endParaRPr/>
          </a:p>
          <a:p>
            <a:pPr indent="0" lvl="0" marL="0" rtl="0" algn="l">
              <a:spcBef>
                <a:spcPts val="0"/>
              </a:spcBef>
              <a:spcAft>
                <a:spcPts val="0"/>
              </a:spcAft>
              <a:buNone/>
            </a:pPr>
            <a:r>
              <a:rPr lang="en-US"/>
              <a:t>If you die, the insurance company keeps all your money. </a:t>
            </a: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The reality is that:</a:t>
            </a:r>
            <a:endParaRPr/>
          </a:p>
          <a:p>
            <a:pPr indent="0" lvl="0" marL="0" rtl="0" algn="l">
              <a:spcBef>
                <a:spcPts val="0"/>
              </a:spcBef>
              <a:spcAft>
                <a:spcPts val="0"/>
              </a:spcAft>
              <a:buNone/>
            </a:pPr>
            <a:r>
              <a:rPr lang="en-US"/>
              <a:t>FIAs let you choose a beneficiary.</a:t>
            </a:r>
            <a:endParaRPr/>
          </a:p>
          <a:p>
            <a:pPr indent="-181240" lvl="0" marL="181240" rtl="0" algn="l">
              <a:spcBef>
                <a:spcPts val="0"/>
              </a:spcBef>
              <a:spcAft>
                <a:spcPts val="0"/>
              </a:spcAft>
              <a:buClr>
                <a:schemeClr val="dk1"/>
              </a:buClr>
              <a:buSzPts val="1200"/>
              <a:buFont typeface="Noto Sans Symbols"/>
              <a:buChar char="▪"/>
            </a:pPr>
            <a:r>
              <a:rPr lang="en-US"/>
              <a:t>Your beneficiary will be entitled to receive your contract’s death benefit if you die before you start taking annuity payments, or if annuity payments have been initiated, to receive any remaining guaranteed payments under certain annuity options, in lieu of a death benefit.</a:t>
            </a:r>
            <a:endParaRPr/>
          </a:p>
          <a:p>
            <a:pPr indent="-181240" lvl="0" marL="181240" rtl="0" algn="l">
              <a:spcBef>
                <a:spcPts val="0"/>
              </a:spcBef>
              <a:spcAft>
                <a:spcPts val="0"/>
              </a:spcAft>
              <a:buClr>
                <a:schemeClr val="dk1"/>
              </a:buClr>
              <a:buSzPts val="1200"/>
              <a:buFont typeface="Noto Sans Symbols"/>
              <a:buChar char="▪"/>
            </a:pPr>
            <a:r>
              <a:rPr lang="en-US"/>
              <a:t>The exact amount the beneficiary receives will depend on the terms of the contract, but most current product designs provide a death benefit equal to the accumulation value, which reflects the interest credited to the annuity, minus any previous withdrawals or amounts deducted from the annuity.</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4" name="Google Shape;604;p2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3:notes"/>
          <p:cNvSpPr/>
          <p:nvPr>
            <p:ph idx="2" type="sldImg"/>
          </p:nvPr>
        </p:nvSpPr>
        <p:spPr>
          <a:xfrm>
            <a:off x="319088" y="544513"/>
            <a:ext cx="6677025" cy="37576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5" name="Google Shape;615;p23:notes"/>
          <p:cNvSpPr txBox="1"/>
          <p:nvPr>
            <p:ph idx="1" type="body"/>
          </p:nvPr>
        </p:nvSpPr>
        <p:spPr>
          <a:xfrm>
            <a:off x="702074" y="4507121"/>
            <a:ext cx="5909390" cy="45431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a:t>Now in the next few slides we will explore the basics of fixed index annuities.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Annuities offer you the ability to convert a portion of your retirement assets into guaranteed income for life. </a:t>
            </a:r>
            <a:r>
              <a:rPr b="1" lang="en-US"/>
              <a:t>No other financial vehicle can offer that guarantee.</a:t>
            </a:r>
            <a:endParaRPr/>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rPr lang="en-US"/>
              <a:t>Let me show you what I mean.</a:t>
            </a:r>
            <a:endParaRPr b="1"/>
          </a:p>
          <a:p>
            <a:pPr indent="0" lvl="0" marL="0" rtl="0" algn="l">
              <a:lnSpc>
                <a:spcPct val="90000"/>
              </a:lnSpc>
              <a:spcBef>
                <a:spcPts val="0"/>
              </a:spcBef>
              <a:spcAft>
                <a:spcPts val="0"/>
              </a:spcAft>
              <a:buNone/>
            </a:pPr>
            <a:r>
              <a:rPr b="1" lang="en-US"/>
              <a:t>NEXT SLIDE</a:t>
            </a:r>
            <a:endParaRPr/>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p:txBody>
      </p:sp>
      <p:sp>
        <p:nvSpPr>
          <p:cNvPr id="616" name="Google Shape;616;p2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4" name="Google Shape;624;p24:notes"/>
          <p:cNvSpPr txBox="1"/>
          <p:nvPr>
            <p:ph idx="1" type="body"/>
          </p:nvPr>
        </p:nvSpPr>
        <p:spPr>
          <a:xfrm>
            <a:off x="702074" y="4492365"/>
            <a:ext cx="5909390" cy="438907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Most fixed index annuities have two phases: accumulation and distribution.</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Phase one: Accumulation</a:t>
            </a:r>
            <a:endParaRPr/>
          </a:p>
          <a:p>
            <a:pPr indent="-181240" lvl="0" marL="181240" rtl="0" algn="l">
              <a:spcBef>
                <a:spcPts val="0"/>
              </a:spcBef>
              <a:spcAft>
                <a:spcPts val="0"/>
              </a:spcAft>
              <a:buClr>
                <a:schemeClr val="dk1"/>
              </a:buClr>
              <a:buSzPts val="1200"/>
              <a:buFont typeface="Noto Sans Symbols"/>
              <a:buChar char="▪"/>
            </a:pPr>
            <a:r>
              <a:rPr lang="en-US"/>
              <a:t>First, there’s an accumulation phase, during which you let your money earn interest.</a:t>
            </a:r>
            <a:endParaRPr/>
          </a:p>
          <a:p>
            <a:pPr indent="-181240" lvl="0" marL="181240" rtl="0" algn="l">
              <a:spcBef>
                <a:spcPts val="0"/>
              </a:spcBef>
              <a:spcAft>
                <a:spcPts val="0"/>
              </a:spcAft>
              <a:buClr>
                <a:schemeClr val="dk1"/>
              </a:buClr>
              <a:buSzPts val="1200"/>
              <a:buFont typeface="Noto Sans Symbols"/>
              <a:buChar char="▪"/>
            </a:pPr>
            <a:r>
              <a:rPr lang="en-US"/>
              <a:t>The accumulation phase begins as soon as you purchase the annuity. </a:t>
            </a:r>
            <a:endParaRPr/>
          </a:p>
          <a:p>
            <a:pPr indent="-181240" lvl="0" marL="181240" rtl="0" algn="l">
              <a:spcBef>
                <a:spcPts val="0"/>
              </a:spcBef>
              <a:spcAft>
                <a:spcPts val="0"/>
              </a:spcAft>
              <a:buClr>
                <a:schemeClr val="dk1"/>
              </a:buClr>
              <a:buSzPts val="1200"/>
              <a:buFont typeface="Noto Sans Symbols"/>
              <a:buChar char="▪"/>
            </a:pPr>
            <a:r>
              <a:rPr lang="en-US"/>
              <a:t>The annuity can earn a fixed rate of interest that is guaranteed by the insurance company or an interest rate based on the growth of an external market index, as mentioned earlier.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fixed index annuity also guarantees you will receive at least the minimum guaranteed interest credited to the contract.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Remember that all of these guarantees are backed by the claims-paying ability of the issuing company.</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p:txBody>
      </p:sp>
      <p:sp>
        <p:nvSpPr>
          <p:cNvPr id="625" name="Google Shape;625;p2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7" name="Google Shape;637;p25:notes"/>
          <p:cNvSpPr txBox="1"/>
          <p:nvPr>
            <p:ph idx="1" type="body"/>
          </p:nvPr>
        </p:nvSpPr>
        <p:spPr>
          <a:xfrm>
            <a:off x="702072" y="4492368"/>
            <a:ext cx="5909391" cy="4710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Phase two</a:t>
            </a:r>
            <a:r>
              <a:rPr lang="en-US"/>
              <a:t>: Distribution</a:t>
            </a:r>
            <a:endParaRPr/>
          </a:p>
          <a:p>
            <a:pPr indent="0" lvl="0" marL="0" rtl="0" algn="l">
              <a:spcBef>
                <a:spcPts val="0"/>
              </a:spcBef>
              <a:spcAft>
                <a:spcPts val="0"/>
              </a:spcAft>
              <a:buNone/>
            </a:pPr>
            <a:r>
              <a:rPr lang="en-US"/>
              <a:t>The distribution phase of a fixed index annuity begins when you choose to receive income payments. </a:t>
            </a:r>
            <a:endParaRPr/>
          </a:p>
          <a:p>
            <a:pPr indent="-181240" lvl="0" marL="181240" rtl="0" algn="l">
              <a:spcBef>
                <a:spcPts val="0"/>
              </a:spcBef>
              <a:spcAft>
                <a:spcPts val="0"/>
              </a:spcAft>
              <a:buClr>
                <a:schemeClr val="dk1"/>
              </a:buClr>
              <a:buSzPts val="1200"/>
              <a:buFont typeface="Noto Sans Symbols"/>
              <a:buChar char="▪"/>
            </a:pPr>
            <a:r>
              <a:rPr lang="en-US"/>
              <a:t>You can always take income in the form of scheduled annuitization payments over a period of time, including your lifetime. </a:t>
            </a:r>
            <a:endParaRPr/>
          </a:p>
          <a:p>
            <a:pPr indent="-181240" lvl="0" marL="181240" rtl="0" algn="l">
              <a:spcBef>
                <a:spcPts val="0"/>
              </a:spcBef>
              <a:spcAft>
                <a:spcPts val="0"/>
              </a:spcAft>
              <a:buClr>
                <a:schemeClr val="dk1"/>
              </a:buClr>
              <a:buSzPts val="1200"/>
              <a:buFont typeface="Noto Sans Symbols"/>
              <a:buChar char="▪"/>
            </a:pPr>
            <a:r>
              <a:rPr lang="en-US"/>
              <a:t>And many fixed index annuities allow income withdrawals as an alternative to annuitization payments. </a:t>
            </a:r>
            <a:endParaRPr/>
          </a:p>
          <a:p>
            <a:pPr indent="-181240" lvl="0" marL="181240" rtl="0" algn="l">
              <a:spcBef>
                <a:spcPts val="0"/>
              </a:spcBef>
              <a:spcAft>
                <a:spcPts val="0"/>
              </a:spcAft>
              <a:buClr>
                <a:schemeClr val="dk1"/>
              </a:buClr>
              <a:buSzPts val="1200"/>
              <a:buFont typeface="Noto Sans Symbols"/>
              <a:buChar char="▪"/>
            </a:pPr>
            <a:r>
              <a:rPr lang="en-US"/>
              <a:t>Either way, you can choose from several different payout options based on your personal needs, including options for guaranteed lifetime income.</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US" sz="1000"/>
              <a:t>Please note that withdrawals and annuitization are treated differently for income tax purposes.</a:t>
            </a:r>
            <a:endParaRPr/>
          </a:p>
          <a:p>
            <a:pPr indent="0" lvl="0" marL="0" rtl="0" algn="l">
              <a:spcBef>
                <a:spcPts val="0"/>
              </a:spcBef>
              <a:spcAft>
                <a:spcPts val="0"/>
              </a:spcAft>
              <a:buNone/>
            </a:pPr>
            <a:r>
              <a:rPr b="1" lang="en-US" sz="1000"/>
              <a:t>NEXT SLIDE</a:t>
            </a:r>
            <a:endParaRPr/>
          </a:p>
          <a:p>
            <a:pPr indent="0" lvl="0" marL="0" rtl="0" algn="l">
              <a:spcBef>
                <a:spcPts val="0"/>
              </a:spcBef>
              <a:spcAft>
                <a:spcPts val="0"/>
              </a:spcAft>
              <a:buNone/>
            </a:pPr>
            <a:r>
              <a:t/>
            </a:r>
            <a:endParaRPr sz="1000"/>
          </a:p>
        </p:txBody>
      </p:sp>
      <p:sp>
        <p:nvSpPr>
          <p:cNvPr id="638" name="Google Shape;638;p2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2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0" name="Google Shape;650;p26:notes"/>
          <p:cNvSpPr txBox="1"/>
          <p:nvPr>
            <p:ph idx="1" type="body"/>
          </p:nvPr>
        </p:nvSpPr>
        <p:spPr>
          <a:xfrm>
            <a:off x="702073" y="4477611"/>
            <a:ext cx="5909390" cy="47022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It’s important to know who’s who in a fixed index annuity.</a:t>
            </a:r>
            <a:r>
              <a:rPr b="1" lang="en-US"/>
              <a:t> [CLICK]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First is the insurance company: </a:t>
            </a:r>
            <a:endParaRPr/>
          </a:p>
          <a:p>
            <a:pPr indent="-181240" lvl="0" marL="181240" rtl="0" algn="l">
              <a:spcBef>
                <a:spcPts val="0"/>
              </a:spcBef>
              <a:spcAft>
                <a:spcPts val="0"/>
              </a:spcAft>
              <a:buClr>
                <a:schemeClr val="dk1"/>
              </a:buClr>
              <a:buSzPts val="1200"/>
              <a:buFont typeface="Noto Sans Symbols"/>
              <a:buChar char="▪"/>
            </a:pPr>
            <a:r>
              <a:rPr lang="en-US"/>
              <a:t>This is the company that issues your annuity contract and is responsible for backing your annuity’s guarantees.</a:t>
            </a:r>
            <a:r>
              <a:rPr b="1" lang="en-US"/>
              <a:t> [CLICK]</a:t>
            </a:r>
            <a:endParaRPr/>
          </a:p>
          <a:p>
            <a:pPr indent="-105040" lvl="0" marL="181240" rtl="0" algn="l">
              <a:spcBef>
                <a:spcPts val="0"/>
              </a:spcBef>
              <a:spcAft>
                <a:spcPts val="0"/>
              </a:spcAft>
              <a:buClr>
                <a:schemeClr val="dk1"/>
              </a:buClr>
              <a:buSzPts val="1200"/>
              <a:buFont typeface="Noto Sans Symbols"/>
              <a:buNone/>
            </a:pPr>
            <a:r>
              <a:t/>
            </a:r>
            <a:endParaRPr b="1"/>
          </a:p>
          <a:p>
            <a:pPr indent="0" lvl="0" marL="0" rtl="0" algn="l">
              <a:spcBef>
                <a:spcPts val="0"/>
              </a:spcBef>
              <a:spcAft>
                <a:spcPts val="0"/>
              </a:spcAft>
              <a:buNone/>
            </a:pPr>
            <a:r>
              <a:rPr b="1" lang="en-US"/>
              <a:t>Next is the contract owner and the annuitant:</a:t>
            </a:r>
            <a:endParaRPr/>
          </a:p>
          <a:p>
            <a:pPr indent="-181240" lvl="0" marL="181240" rtl="0" algn="l">
              <a:spcBef>
                <a:spcPts val="0"/>
              </a:spcBef>
              <a:spcAft>
                <a:spcPts val="0"/>
              </a:spcAft>
              <a:buClr>
                <a:schemeClr val="dk1"/>
              </a:buClr>
              <a:buSzPts val="1200"/>
              <a:buFont typeface="Noto Sans Symbols"/>
              <a:buChar char="▪"/>
            </a:pPr>
            <a:r>
              <a:rPr lang="en-US"/>
              <a:t>These are usually the same person, but they can be different, depending on the type of ownership.</a:t>
            </a:r>
            <a:endParaRPr/>
          </a:p>
          <a:p>
            <a:pPr indent="-181240" lvl="0" marL="181240" rtl="0" algn="l">
              <a:spcBef>
                <a:spcPts val="0"/>
              </a:spcBef>
              <a:spcAft>
                <a:spcPts val="0"/>
              </a:spcAft>
              <a:buClr>
                <a:schemeClr val="dk1"/>
              </a:buClr>
              <a:buSzPts val="1200"/>
              <a:buFont typeface="Noto Sans Symbols"/>
              <a:buChar char="▪"/>
            </a:pPr>
            <a:r>
              <a:rPr lang="en-US"/>
              <a:t>The </a:t>
            </a:r>
            <a:r>
              <a:rPr b="1" lang="en-US"/>
              <a:t>owner</a:t>
            </a:r>
            <a:r>
              <a:rPr lang="en-US"/>
              <a:t> makes all the decisions about the annuity, such as who the beneficiaries are.</a:t>
            </a:r>
            <a:endParaRPr/>
          </a:p>
          <a:p>
            <a:pPr indent="-181240" lvl="0" marL="181240" rtl="0" algn="l">
              <a:spcBef>
                <a:spcPts val="0"/>
              </a:spcBef>
              <a:spcAft>
                <a:spcPts val="0"/>
              </a:spcAft>
              <a:buClr>
                <a:schemeClr val="dk1"/>
              </a:buClr>
              <a:buSzPts val="1200"/>
              <a:buFont typeface="Noto Sans Symbols"/>
              <a:buChar char="▪"/>
            </a:pPr>
            <a:r>
              <a:rPr lang="en-US"/>
              <a:t>The </a:t>
            </a:r>
            <a:r>
              <a:rPr b="1" lang="en-US"/>
              <a:t>annuitant </a:t>
            </a:r>
            <a:r>
              <a:rPr lang="en-US"/>
              <a:t>is the person whose life expectancy is used to calculate annuity payments. </a:t>
            </a: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Finally, the beneficiary:</a:t>
            </a:r>
            <a:endParaRPr/>
          </a:p>
          <a:p>
            <a:pPr indent="-181240" lvl="0" marL="181240" rtl="0" algn="l">
              <a:spcBef>
                <a:spcPts val="0"/>
              </a:spcBef>
              <a:spcAft>
                <a:spcPts val="0"/>
              </a:spcAft>
              <a:buClr>
                <a:schemeClr val="dk1"/>
              </a:buClr>
              <a:buSzPts val="1200"/>
              <a:buFont typeface="Noto Sans Symbols"/>
              <a:buChar char="▪"/>
            </a:pPr>
            <a:r>
              <a:rPr lang="en-US"/>
              <a:t>The </a:t>
            </a:r>
            <a:r>
              <a:rPr b="1" lang="en-US"/>
              <a:t>beneficiary</a:t>
            </a:r>
            <a:r>
              <a:rPr lang="en-US"/>
              <a:t> is the person who receives the annuity’s death benefit.</a:t>
            </a:r>
            <a:endParaRPr/>
          </a:p>
          <a:p>
            <a:pPr indent="-181240" lvl="0" marL="181240" rtl="0" algn="l">
              <a:spcBef>
                <a:spcPts val="0"/>
              </a:spcBef>
              <a:spcAft>
                <a:spcPts val="0"/>
              </a:spcAft>
              <a:buClr>
                <a:schemeClr val="dk1"/>
              </a:buClr>
              <a:buSzPts val="1200"/>
              <a:buFont typeface="Noto Sans Symbols"/>
              <a:buChar char="▪"/>
            </a:pPr>
            <a:r>
              <a:rPr lang="en-US"/>
              <a:t>Naming one or more beneficiaries other than the estate is important, because without a beneficiary, the money in your annuity could be subject to probate.</a:t>
            </a:r>
            <a:endParaRPr/>
          </a:p>
          <a:p>
            <a:pPr indent="-227169" lvl="0" marL="227169" rtl="0" algn="l">
              <a:spcBef>
                <a:spcPts val="0"/>
              </a:spcBef>
              <a:spcAft>
                <a:spcPts val="0"/>
              </a:spcAft>
              <a:buNone/>
            </a:pPr>
            <a:r>
              <a:rPr b="1" lang="en-US"/>
              <a:t>NEXT SLIDE</a:t>
            </a:r>
            <a:endParaRPr/>
          </a:p>
        </p:txBody>
      </p:sp>
      <p:sp>
        <p:nvSpPr>
          <p:cNvPr id="651" name="Google Shape;651;p2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2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p27: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FIAs offer a unique combination of benefits that can help contract owners achieve their long-term goals. </a:t>
            </a:r>
            <a:endParaRPr/>
          </a:p>
          <a:p>
            <a:pPr indent="0" lvl="0" marL="0" rtl="0" algn="l">
              <a:spcBef>
                <a:spcPts val="0"/>
              </a:spcBef>
              <a:spcAft>
                <a:spcPts val="0"/>
              </a:spcAft>
              <a:buNone/>
            </a:pPr>
            <a:r>
              <a:rPr lang="en-US"/>
              <a:t>No other product offers:</a:t>
            </a:r>
            <a:endParaRPr/>
          </a:p>
          <a:p>
            <a:pPr indent="-241653" lvl="0" marL="241653" rtl="0" algn="l">
              <a:spcBef>
                <a:spcPts val="0"/>
              </a:spcBef>
              <a:spcAft>
                <a:spcPts val="0"/>
              </a:spcAft>
              <a:buClr>
                <a:schemeClr val="dk1"/>
              </a:buClr>
              <a:buSzPts val="1200"/>
              <a:buFont typeface="Calibri"/>
              <a:buAutoNum type="arabicPeriod"/>
            </a:pPr>
            <a:r>
              <a:rPr lang="en-US"/>
              <a:t>TAX DEFERRAL, </a:t>
            </a:r>
            <a:endParaRPr/>
          </a:p>
          <a:p>
            <a:pPr indent="-241653" lvl="0" marL="241653" rtl="0" algn="l">
              <a:spcBef>
                <a:spcPts val="0"/>
              </a:spcBef>
              <a:spcAft>
                <a:spcPts val="0"/>
              </a:spcAft>
              <a:buClr>
                <a:schemeClr val="dk1"/>
              </a:buClr>
              <a:buSzPts val="1200"/>
              <a:buFont typeface="Calibri"/>
              <a:buAutoNum type="arabicPeriod"/>
            </a:pPr>
            <a:r>
              <a:rPr lang="en-US"/>
              <a:t>INDEXED INTEREST POTENTIAL, and </a:t>
            </a:r>
            <a:endParaRPr/>
          </a:p>
          <a:p>
            <a:pPr indent="-241653" lvl="0" marL="241653" rtl="0" algn="l">
              <a:spcBef>
                <a:spcPts val="0"/>
              </a:spcBef>
              <a:spcAft>
                <a:spcPts val="0"/>
              </a:spcAft>
              <a:buClr>
                <a:schemeClr val="dk1"/>
              </a:buClr>
              <a:buSzPts val="1200"/>
              <a:buFont typeface="Calibri"/>
              <a:buAutoNum type="arabicPeriod"/>
            </a:pPr>
            <a:r>
              <a:rPr lang="en-US"/>
              <a:t>Optional benefits that offer PROTECTION to contract owners’ to help protect their retirement assets and income.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Keep in mind that all fixed annuities offer protection of principal, while optional benefits may offer protection of income. This typically done through an income rider, which may be built in or available at an additional cost.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take a close look at these three key benefits of fixed index annuities, starting with TAX DEFERRAL. </a:t>
            </a:r>
            <a:r>
              <a:rPr b="1" lang="en-US"/>
              <a:t>[CLICK]</a:t>
            </a:r>
            <a:endParaRPr/>
          </a:p>
          <a:p>
            <a:pPr indent="0" lvl="0" marL="0" rtl="0" algn="l">
              <a:spcBef>
                <a:spcPts val="0"/>
              </a:spcBef>
              <a:spcAft>
                <a:spcPts val="0"/>
              </a:spcAft>
              <a:buNone/>
            </a:pPr>
            <a:r>
              <a:rPr lang="en-US"/>
              <a:t> Under current federal income tax law, any interest earned in an annuity contract is tax-deferred. </a:t>
            </a:r>
            <a:endParaRPr/>
          </a:p>
          <a:p>
            <a:pPr indent="-181240" lvl="0" marL="181240" rtl="0" algn="l">
              <a:spcBef>
                <a:spcPts val="0"/>
              </a:spcBef>
              <a:spcAft>
                <a:spcPts val="0"/>
              </a:spcAft>
              <a:buClr>
                <a:schemeClr val="dk1"/>
              </a:buClr>
              <a:buSzPts val="1200"/>
              <a:buFont typeface="Noto Sans Symbols"/>
              <a:buChar char="▪"/>
            </a:pPr>
            <a:r>
              <a:rPr lang="en-US"/>
              <a:t>Tax-deferred growth, which can compound over time, may increase the amount of savings and income a fixed index annuity generates for retirement.</a:t>
            </a:r>
            <a:endParaRPr/>
          </a:p>
          <a:p>
            <a:pPr indent="-181240" lvl="0" marL="181240" rtl="0" algn="l">
              <a:spcBef>
                <a:spcPts val="0"/>
              </a:spcBef>
              <a:spcAft>
                <a:spcPts val="0"/>
              </a:spcAft>
              <a:buClr>
                <a:schemeClr val="dk1"/>
              </a:buClr>
              <a:buSzPts val="1200"/>
              <a:buFont typeface="Noto Sans Symbols"/>
              <a:buChar char="▪"/>
            </a:pPr>
            <a:r>
              <a:rPr lang="en-US"/>
              <a:t>When contract owners begin receiving money from their nonqualified annuity contract, they pay ordinary income taxes only on the earnings. Withdrawals are taxed as ordinary income and, if taken before age 59½, a 10% federal additional tax may apply. </a:t>
            </a:r>
            <a:endParaRPr/>
          </a:p>
          <a:p>
            <a:pPr indent="0" lvl="0" marL="0" rtl="0" algn="l">
              <a:spcBef>
                <a:spcPts val="0"/>
              </a:spcBef>
              <a:spcAft>
                <a:spcPts val="0"/>
              </a:spcAft>
              <a:buNone/>
            </a:pPr>
            <a:r>
              <a:rPr lang="en-US"/>
              <a:t>Let’s look at an example of this.</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a:p>
        </p:txBody>
      </p:sp>
      <p:sp>
        <p:nvSpPr>
          <p:cNvPr id="688" name="Google Shape;688;p2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9" name="Google Shape;709;p28:notes"/>
          <p:cNvSpPr txBox="1"/>
          <p:nvPr>
            <p:ph idx="1" type="body"/>
          </p:nvPr>
        </p:nvSpPr>
        <p:spPr>
          <a:xfrm>
            <a:off x="702073" y="4479249"/>
            <a:ext cx="5909390" cy="48497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Let’s take a look at how tax deferral can be an effective part of your retirement strategy. </a:t>
            </a:r>
            <a:endParaRPr/>
          </a:p>
          <a:p>
            <a:pPr indent="-181240" lvl="0" marL="181240" rtl="0" algn="l">
              <a:spcBef>
                <a:spcPts val="0"/>
              </a:spcBef>
              <a:spcAft>
                <a:spcPts val="0"/>
              </a:spcAft>
              <a:buClr>
                <a:schemeClr val="dk1"/>
              </a:buClr>
              <a:buSzPts val="1000"/>
              <a:buFont typeface="Noto Sans Symbols"/>
              <a:buChar char="▪"/>
            </a:pPr>
            <a:r>
              <a:rPr lang="en-US" sz="1000"/>
              <a:t>For example, this chart shows how a $100,000 initial payment, compounded at 5% annually, grows tax-deferred to $265,330. [CLICK]</a:t>
            </a:r>
            <a:endParaRPr/>
          </a:p>
          <a:p>
            <a:pPr indent="-181240" lvl="0" marL="181240" rtl="0" algn="l">
              <a:spcBef>
                <a:spcPts val="0"/>
              </a:spcBef>
              <a:spcAft>
                <a:spcPts val="0"/>
              </a:spcAft>
              <a:buClr>
                <a:schemeClr val="dk1"/>
              </a:buClr>
              <a:buSzPts val="1000"/>
              <a:buFont typeface="Noto Sans Symbols"/>
              <a:buChar char="▪"/>
            </a:pPr>
            <a:r>
              <a:rPr lang="en-US" sz="1000"/>
              <a:t>Twenty years later, after taxes are paid on the earnings in the lump-sum distribution (assuming a 25% ordinary income tax assessment), the amount would be $223,997. </a:t>
            </a:r>
            <a:endParaRPr/>
          </a:p>
          <a:p>
            <a:pPr indent="-181240" lvl="0" marL="181240" rtl="0" algn="l">
              <a:spcBef>
                <a:spcPts val="0"/>
              </a:spcBef>
              <a:spcAft>
                <a:spcPts val="0"/>
              </a:spcAft>
              <a:buClr>
                <a:schemeClr val="dk1"/>
              </a:buClr>
              <a:buSzPts val="1000"/>
              <a:buFont typeface="Noto Sans Symbols"/>
              <a:buChar char="▪"/>
            </a:pPr>
            <a:r>
              <a:rPr lang="en-US" sz="1000"/>
              <a:t>As shown, please note that the initial $100,000 payment is after-tax or basis. Compare this to the amount of $208,815 accumulated in a taxable product after 20 years.</a:t>
            </a:r>
            <a:endParaRPr/>
          </a:p>
          <a:p>
            <a:pPr indent="-181240" lvl="0" marL="181240" rtl="0" algn="l">
              <a:spcBef>
                <a:spcPts val="0"/>
              </a:spcBef>
              <a:spcAft>
                <a:spcPts val="0"/>
              </a:spcAft>
              <a:buClr>
                <a:schemeClr val="dk1"/>
              </a:buClr>
              <a:buSzPts val="1000"/>
              <a:buFont typeface="Noto Sans Symbols"/>
              <a:buChar char="▪"/>
            </a:pPr>
            <a:r>
              <a:rPr lang="en-US" sz="1000"/>
              <a:t>During the accumulation phase of your contract, any interest growth is tax-deferred. </a:t>
            </a:r>
            <a:endParaRPr/>
          </a:p>
          <a:p>
            <a:pPr indent="-181240" lvl="0" marL="181240" rtl="0" algn="l">
              <a:spcBef>
                <a:spcPts val="0"/>
              </a:spcBef>
              <a:spcAft>
                <a:spcPts val="0"/>
              </a:spcAft>
              <a:buClr>
                <a:schemeClr val="dk1"/>
              </a:buClr>
              <a:buSzPts val="1000"/>
              <a:buFont typeface="Noto Sans Symbols"/>
              <a:buChar char="▪"/>
            </a:pPr>
            <a:r>
              <a:rPr lang="en-US" sz="1000"/>
              <a:t>If a fixed index annuity is purchased with after-tax dollars (generally a nonqualified annuity), contract owners will only pay ordinary income taxes on the earnings – not on their premium payments – when they begin withdrawing their money. </a:t>
            </a:r>
            <a:endParaRPr/>
          </a:p>
          <a:p>
            <a:pPr indent="-181240" lvl="0" marL="181240" rtl="0" algn="l">
              <a:spcBef>
                <a:spcPts val="0"/>
              </a:spcBef>
              <a:spcAft>
                <a:spcPts val="0"/>
              </a:spcAft>
              <a:buClr>
                <a:schemeClr val="dk1"/>
              </a:buClr>
              <a:buSzPts val="1000"/>
              <a:buFont typeface="Noto Sans Symbols"/>
              <a:buChar char="▪"/>
            </a:pPr>
            <a:r>
              <a:rPr lang="en-US" sz="1000"/>
              <a:t>Tax-deferred growth, compounded over time, may increase the amount of savings and income the fixed index annuity generates for the contract owner’s retirement.</a:t>
            </a:r>
            <a:endParaRPr/>
          </a:p>
          <a:p>
            <a:pPr indent="-181240" lvl="0" marL="181240" rtl="0" algn="l">
              <a:spcBef>
                <a:spcPts val="0"/>
              </a:spcBef>
              <a:spcAft>
                <a:spcPts val="0"/>
              </a:spcAft>
              <a:buClr>
                <a:schemeClr val="dk1"/>
              </a:buClr>
              <a:buSzPts val="1000"/>
              <a:buFont typeface="Noto Sans Symbols"/>
              <a:buChar char="▪"/>
            </a:pPr>
            <a:r>
              <a:rPr lang="en-US" sz="1000"/>
              <a:t>Tax deferral is also a benefit of traditional IRAs and 401(k)s. And contributions are generally pre-tax, providing additional tax deferral. However, nonqualified annuities don’t have any government-imposed contribution limits. Because of that, they can often be a good choice if you want to save more than IRAs and 401(k)s allow and still enjoy tax-deferred growth potential.</a:t>
            </a:r>
            <a:endParaRPr/>
          </a:p>
          <a:p>
            <a:pPr indent="-181240" lvl="0" marL="181240" rtl="0" algn="l">
              <a:spcBef>
                <a:spcPts val="0"/>
              </a:spcBef>
              <a:spcAft>
                <a:spcPts val="0"/>
              </a:spcAft>
              <a:buClr>
                <a:schemeClr val="dk1"/>
              </a:buClr>
              <a:buSzPts val="1000"/>
              <a:buFont typeface="Noto Sans Symbols"/>
              <a:buChar char="▪"/>
            </a:pPr>
            <a:r>
              <a:rPr lang="en-US" sz="1000"/>
              <a:t>Purchasing an annuity within a retirement plan that already provides tax deferral results in no additional tax benefit. So use an annuity to fund a qualified plan based upon features other than tax deferral, such as lifetime income options or the guaranteed death benefit.</a:t>
            </a:r>
            <a:endParaRPr/>
          </a:p>
          <a:p>
            <a:pPr indent="0" lvl="0" marL="0" rtl="0" algn="l">
              <a:spcBef>
                <a:spcPts val="0"/>
              </a:spcBef>
              <a:spcAft>
                <a:spcPts val="0"/>
              </a:spcAft>
              <a:buNone/>
            </a:pPr>
            <a:r>
              <a:rPr lang="en-US" sz="1000"/>
              <a:t>This example assumes a 25% ordinary income tax assessed yearly on taxable earnings and at period end on tax-deferred earnings. </a:t>
            </a:r>
            <a:endParaRPr/>
          </a:p>
          <a:p>
            <a:pPr indent="0" lvl="0" marL="0" rtl="0" algn="l">
              <a:spcBef>
                <a:spcPts val="0"/>
              </a:spcBef>
              <a:spcAft>
                <a:spcPts val="0"/>
              </a:spcAft>
              <a:buNone/>
            </a:pPr>
            <a:r>
              <a:rPr lang="en-US" sz="1000"/>
              <a:t>Actual tax rates may vary from this example for different taxpayers and assets (e.g., capital gains and qualified dividend income). Actual performance of your contract will also vary. Hypothetical interest is not guaranteed and does not represent performance of any particular annuity. If a withdrawal or distribution is taken, the tax-deferred earnings would be reduced by income taxes on any interest and, if taken prior to age 59½, a 10% federal additional tax may apply. Consider your personal retirement plans and income tax brackets, both current and anticipated, when making financial decisions.</a:t>
            </a:r>
            <a:endParaRPr/>
          </a:p>
          <a:p>
            <a:pPr indent="0" lvl="0" marL="0" rtl="0" algn="l">
              <a:spcBef>
                <a:spcPts val="0"/>
              </a:spcBef>
              <a:spcAft>
                <a:spcPts val="0"/>
              </a:spcAft>
              <a:buNone/>
            </a:pPr>
            <a:r>
              <a:rPr b="1" lang="en-US" sz="1000"/>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10" name="Google Shape;710;p2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2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2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Now let’s look at INDEXED INTEREST POTENTIAL.</a:t>
            </a:r>
            <a:endParaRPr/>
          </a:p>
          <a:p>
            <a:pPr indent="0" lvl="0" marL="0" rtl="0" algn="l">
              <a:spcBef>
                <a:spcPts val="0"/>
              </a:spcBef>
              <a:spcAft>
                <a:spcPts val="0"/>
              </a:spcAft>
              <a:buNone/>
            </a:pPr>
            <a:r>
              <a:rPr lang="en-US"/>
              <a:t>Another benefit of an FIA is the opportunity to accumulate interest based on changes in one or more external market indexes. Because of this potential indexed interest, FIAs provide a unique opportunity for accumulation.</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p:txBody>
      </p:sp>
      <p:sp>
        <p:nvSpPr>
          <p:cNvPr id="727" name="Google Shape;727;p2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227169" lvl="0" marL="227169" rtl="0" algn="l">
              <a:spcBef>
                <a:spcPts val="0"/>
              </a:spcBef>
              <a:spcAft>
                <a:spcPts val="0"/>
              </a:spcAft>
              <a:buNone/>
            </a:pPr>
            <a:r>
              <a:rPr lang="en-US"/>
              <a:t>When it comes to your retirement – Times have changed.</a:t>
            </a:r>
            <a:endParaRPr/>
          </a:p>
          <a:p>
            <a:pPr indent="-227169" lvl="0" marL="227169" rtl="0" algn="l">
              <a:spcBef>
                <a:spcPts val="0"/>
              </a:spcBef>
              <a:spcAft>
                <a:spcPts val="0"/>
              </a:spcAft>
              <a:buNone/>
            </a:pPr>
            <a:r>
              <a:rPr lang="en-US"/>
              <a:t>There are two questions I want you keep in mind as we go through this presentation.</a:t>
            </a:r>
            <a:endParaRPr/>
          </a:p>
          <a:p>
            <a:pPr indent="-227169" lvl="0" marL="227169" rtl="0" algn="l">
              <a:spcBef>
                <a:spcPts val="0"/>
              </a:spcBef>
              <a:spcAft>
                <a:spcPts val="0"/>
              </a:spcAft>
              <a:buNone/>
            </a:pPr>
            <a:r>
              <a:t/>
            </a:r>
            <a:endParaRPr/>
          </a:p>
          <a:p>
            <a:pPr indent="-227169" lvl="0" marL="227169" rtl="0" algn="l">
              <a:spcBef>
                <a:spcPts val="0"/>
              </a:spcBef>
              <a:spcAft>
                <a:spcPts val="0"/>
              </a:spcAft>
              <a:buClr>
                <a:schemeClr val="dk1"/>
              </a:buClr>
              <a:buSzPts val="1200"/>
              <a:buFont typeface="Calibri"/>
              <a:buAutoNum type="arabicPeriod"/>
            </a:pPr>
            <a:r>
              <a:rPr lang="en-US"/>
              <a:t>“Do you have enough guaranteed income for retirement?” and </a:t>
            </a:r>
            <a:endParaRPr/>
          </a:p>
          <a:p>
            <a:pPr indent="-227169" lvl="0" marL="227169" rtl="0" algn="l">
              <a:spcBef>
                <a:spcPts val="0"/>
              </a:spcBef>
              <a:spcAft>
                <a:spcPts val="0"/>
              </a:spcAft>
              <a:buClr>
                <a:schemeClr val="dk1"/>
              </a:buClr>
              <a:buSzPts val="1200"/>
              <a:buFont typeface="Calibri"/>
              <a:buAutoNum type="arabicPeriod"/>
            </a:pPr>
            <a:r>
              <a:rPr lang="en-US"/>
              <a:t>“Do you have the opportunity for your income to increase while you’re retired?”</a:t>
            </a:r>
            <a:endParaRPr/>
          </a:p>
          <a:p>
            <a:pPr indent="-227169" lvl="0" marL="227169" rtl="0" algn="l">
              <a:spcBef>
                <a:spcPts val="0"/>
              </a:spcBef>
              <a:spcAft>
                <a:spcPts val="0"/>
              </a:spcAft>
              <a:buNone/>
            </a:pPr>
            <a:r>
              <a:t/>
            </a:r>
            <a:endParaRPr/>
          </a:p>
          <a:p>
            <a:pPr indent="0" lvl="0" marL="0" rtl="0" algn="l">
              <a:spcBef>
                <a:spcPts val="0"/>
              </a:spcBef>
              <a:spcAft>
                <a:spcPts val="0"/>
              </a:spcAft>
              <a:buNone/>
            </a:pPr>
            <a:r>
              <a:rPr lang="en-US"/>
              <a:t>Whether close to retirement or already retired, retirement represents the next great stage of your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You’ve worked hard throughout your career. You’ve saved diligently. Now you’re looking forward to enjoying your new lifestyle. </a:t>
            </a:r>
            <a:endParaRPr/>
          </a:p>
          <a:p>
            <a:pPr indent="0" lvl="0" marL="0" rtl="0" algn="l">
              <a:spcBef>
                <a:spcPts val="0"/>
              </a:spcBef>
              <a:spcAft>
                <a:spcPts val="0"/>
              </a:spcAft>
              <a:buNone/>
            </a:pPr>
            <a:r>
              <a:t/>
            </a:r>
            <a:endParaRPr/>
          </a:p>
          <a:p>
            <a:pPr indent="-227169" lvl="0" marL="227169" rtl="0" algn="l">
              <a:spcBef>
                <a:spcPts val="0"/>
              </a:spcBef>
              <a:spcAft>
                <a:spcPts val="0"/>
              </a:spcAft>
              <a:buNone/>
            </a:pPr>
            <a:r>
              <a:rPr lang="en-US"/>
              <a:t>But how prepared are you? Are you prepared for the possibility of 30 years of retirement? </a:t>
            </a:r>
            <a:endParaRPr/>
          </a:p>
          <a:p>
            <a:pPr indent="-227169" lvl="0" marL="227169" rtl="0" algn="l">
              <a:spcBef>
                <a:spcPts val="0"/>
              </a:spcBef>
              <a:spcAft>
                <a:spcPts val="0"/>
              </a:spcAft>
              <a:buNone/>
            </a:pPr>
            <a:r>
              <a:rPr b="1" lang="en-US"/>
              <a:t>NEXT SLIDE</a:t>
            </a:r>
            <a:endParaRPr/>
          </a:p>
          <a:p>
            <a:pPr indent="-227169" lvl="0" marL="227169"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298" name="Google Shape;298;p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3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6" name="Google Shape;746;p30:notes"/>
          <p:cNvSpPr txBox="1"/>
          <p:nvPr>
            <p:ph idx="1" type="body"/>
          </p:nvPr>
        </p:nvSpPr>
        <p:spPr>
          <a:xfrm>
            <a:off x="702073" y="4479249"/>
            <a:ext cx="5909390" cy="48497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Some FIAs offer a choice of indexes rather than just one. </a:t>
            </a:r>
            <a:endParaRPr/>
          </a:p>
          <a:p>
            <a:pPr indent="0" lvl="0" marL="0" rtl="0" algn="l">
              <a:spcBef>
                <a:spcPts val="0"/>
              </a:spcBef>
              <a:spcAft>
                <a:spcPts val="0"/>
              </a:spcAft>
              <a:buNone/>
            </a:pPr>
            <a:r>
              <a:rPr lang="en-US" sz="1000"/>
              <a:t>In addition, contract owners can also determine what portion of their annuity’s value will be based on each index selected. Although an external index may affect the interest credited to the contract, the contract owner is not buying shares of an index.</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US" sz="1000"/>
              <a:t>A crediting method, which we’ll define later, is used to track the performance of the indexes</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US" sz="1000"/>
              <a:t>At the end of each crediting period, the indexed interest is calculated. </a:t>
            </a:r>
            <a:endParaRPr/>
          </a:p>
          <a:p>
            <a:pPr indent="-181240" lvl="0" marL="181240" rtl="0" algn="l">
              <a:spcBef>
                <a:spcPts val="0"/>
              </a:spcBef>
              <a:spcAft>
                <a:spcPts val="0"/>
              </a:spcAft>
              <a:buClr>
                <a:schemeClr val="dk1"/>
              </a:buClr>
              <a:buSzPts val="1000"/>
              <a:buFont typeface="Noto Sans Symbols"/>
              <a:buChar char="▪"/>
            </a:pPr>
            <a:r>
              <a:rPr lang="en-US" sz="1000"/>
              <a:t>If the result is positive, contract owners can receive indexed interest (subject to the participation rate and a cap or spread, which will be discussed starting on the next slide) which is locked in each year and cannot be lost due to index declines at some point in the future. </a:t>
            </a:r>
            <a:endParaRPr/>
          </a:p>
          <a:p>
            <a:pPr indent="-181240" lvl="0" marL="181240" rtl="0" algn="l">
              <a:spcBef>
                <a:spcPts val="0"/>
              </a:spcBef>
              <a:spcAft>
                <a:spcPts val="0"/>
              </a:spcAft>
              <a:buClr>
                <a:schemeClr val="dk1"/>
              </a:buClr>
              <a:buSzPts val="1000"/>
              <a:buFont typeface="Noto Sans Symbols"/>
              <a:buChar char="▪"/>
            </a:pPr>
            <a:r>
              <a:rPr lang="en-US" sz="1000"/>
              <a:t>In some annuities, if the result is negative, nothing happens – and that can be good news! Although contract owners won’t receive any indexed interest for the year (crediting period),  their annuity’s value doesn’t decline.</a:t>
            </a:r>
            <a:endParaRPr/>
          </a:p>
          <a:p>
            <a:pPr indent="0" lvl="0" marL="0" rtl="0" algn="l">
              <a:spcBef>
                <a:spcPts val="0"/>
              </a:spcBef>
              <a:spcAft>
                <a:spcPts val="0"/>
              </a:spcAft>
              <a:buNone/>
            </a:pPr>
            <a:r>
              <a:t/>
            </a:r>
            <a:endParaRPr sz="1000"/>
          </a:p>
          <a:p>
            <a:pPr indent="0" lvl="0" marL="0" rtl="0" algn="l">
              <a:lnSpc>
                <a:spcPct val="80000"/>
              </a:lnSpc>
              <a:spcBef>
                <a:spcPts val="0"/>
              </a:spcBef>
              <a:spcAft>
                <a:spcPts val="0"/>
              </a:spcAft>
              <a:buNone/>
            </a:pPr>
            <a:r>
              <a:rPr b="1" lang="en-US" sz="1000"/>
              <a:t>Because of their potential indexed interest, FIAs give a unique opportunity for accumulation.</a:t>
            </a:r>
            <a:endParaRPr/>
          </a:p>
          <a:p>
            <a:pPr indent="0" lvl="0" marL="0" rtl="0" algn="l">
              <a:spcBef>
                <a:spcPts val="0"/>
              </a:spcBef>
              <a:spcAft>
                <a:spcPts val="0"/>
              </a:spcAft>
              <a:buNone/>
            </a:pPr>
            <a:r>
              <a:rPr b="1" lang="en-US" sz="1000"/>
              <a:t>NEXT SLIDE</a:t>
            </a:r>
            <a:endParaRPr/>
          </a:p>
          <a:p>
            <a:pPr indent="0" lvl="0" marL="0" rtl="0" algn="l">
              <a:spcBef>
                <a:spcPts val="0"/>
              </a:spcBef>
              <a:spcAft>
                <a:spcPts val="0"/>
              </a:spcAft>
              <a:buNone/>
            </a:pPr>
            <a:r>
              <a:t/>
            </a:r>
            <a:endParaRPr sz="800"/>
          </a:p>
        </p:txBody>
      </p:sp>
      <p:sp>
        <p:nvSpPr>
          <p:cNvPr id="747" name="Google Shape;747;p3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6" name="Google Shape;756;p31:notes"/>
          <p:cNvSpPr txBox="1"/>
          <p:nvPr>
            <p:ph idx="1" type="body"/>
          </p:nvPr>
        </p:nvSpPr>
        <p:spPr>
          <a:xfrm>
            <a:off x="702073" y="4479249"/>
            <a:ext cx="5909390" cy="48497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Most fixed index annuities have at least one of three main components, in addition to the various crediting methods we’ll discuss shortly. </a:t>
            </a:r>
            <a:endParaRPr/>
          </a:p>
          <a:p>
            <a:pPr indent="0" lvl="0" marL="0" rtl="0" algn="l">
              <a:spcBef>
                <a:spcPts val="0"/>
              </a:spcBef>
              <a:spcAft>
                <a:spcPts val="0"/>
              </a:spcAft>
              <a:buNone/>
            </a:pPr>
            <a:r>
              <a:rPr lang="en-US"/>
              <a:t>These components are: </a:t>
            </a:r>
            <a:r>
              <a:rPr b="1" lang="en-US"/>
              <a:t>[CLICK]</a:t>
            </a:r>
            <a:endParaRPr/>
          </a:p>
          <a:p>
            <a:pPr indent="-239803" lvl="0" marL="239803" rtl="0" algn="l">
              <a:spcBef>
                <a:spcPts val="0"/>
              </a:spcBef>
              <a:spcAft>
                <a:spcPts val="0"/>
              </a:spcAft>
              <a:buClr>
                <a:schemeClr val="dk1"/>
              </a:buClr>
              <a:buSzPts val="1200"/>
              <a:buFont typeface="Calibri"/>
              <a:buAutoNum type="arabicPeriod"/>
            </a:pPr>
            <a:r>
              <a:rPr lang="en-US"/>
              <a:t>Caps,</a:t>
            </a:r>
            <a:r>
              <a:rPr b="1" lang="en-US"/>
              <a:t> [CLICK]</a:t>
            </a:r>
            <a:endParaRPr/>
          </a:p>
          <a:p>
            <a:pPr indent="-239803" lvl="0" marL="239803" rtl="0" algn="l">
              <a:spcBef>
                <a:spcPts val="0"/>
              </a:spcBef>
              <a:spcAft>
                <a:spcPts val="0"/>
              </a:spcAft>
              <a:buClr>
                <a:schemeClr val="dk1"/>
              </a:buClr>
              <a:buSzPts val="1200"/>
              <a:buFont typeface="Calibri"/>
              <a:buAutoNum type="arabicPeriod"/>
            </a:pPr>
            <a:r>
              <a:rPr lang="en-US"/>
              <a:t>Participation rates, and </a:t>
            </a:r>
            <a:r>
              <a:rPr b="1" lang="en-US"/>
              <a:t>[CLICK]</a:t>
            </a:r>
            <a:endParaRPr/>
          </a:p>
          <a:p>
            <a:pPr indent="-239803" lvl="0" marL="239803" rtl="0" algn="l">
              <a:spcBef>
                <a:spcPts val="0"/>
              </a:spcBef>
              <a:spcAft>
                <a:spcPts val="0"/>
              </a:spcAft>
              <a:buClr>
                <a:schemeClr val="dk1"/>
              </a:buClr>
              <a:buSzPts val="1200"/>
              <a:buFont typeface="Calibri"/>
              <a:buAutoNum type="arabicPeriod"/>
            </a:pPr>
            <a:r>
              <a:rPr lang="en-US"/>
              <a:t>Spreads</a:t>
            </a:r>
            <a:endParaRPr/>
          </a:p>
          <a:p>
            <a:pPr indent="0" lvl="0" marL="0" rtl="0" algn="l">
              <a:spcBef>
                <a:spcPts val="0"/>
              </a:spcBef>
              <a:spcAft>
                <a:spcPts val="0"/>
              </a:spcAft>
              <a:buNone/>
            </a:pPr>
            <a:r>
              <a:rPr lang="en-US"/>
              <a:t>These determine the indexed interest rate actually credited to the fixed index annuity contract. </a:t>
            </a:r>
            <a:endParaRPr/>
          </a:p>
          <a:p>
            <a:pPr indent="0" lvl="0" marL="0" rtl="0" algn="l">
              <a:spcBef>
                <a:spcPts val="0"/>
              </a:spcBef>
              <a:spcAft>
                <a:spcPts val="0"/>
              </a:spcAft>
              <a:buNone/>
            </a:pPr>
            <a:r>
              <a:rPr lang="en-US"/>
              <a:t>We will discuss each of these three components in depth, providing an explanation of the concept and general hypothetical examples. </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a:p>
        </p:txBody>
      </p:sp>
      <p:sp>
        <p:nvSpPr>
          <p:cNvPr id="757" name="Google Shape;757;p3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774" name="Google Shape;774;p3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75" name="Google Shape;775;p32:notes"/>
          <p:cNvSpPr txBox="1"/>
          <p:nvPr>
            <p:ph idx="1" type="body"/>
          </p:nvPr>
        </p:nvSpPr>
        <p:spPr>
          <a:xfrm>
            <a:off x="702072" y="4485808"/>
            <a:ext cx="5909391" cy="4654682"/>
          </a:xfrm>
          <a:prstGeom prst="rect">
            <a:avLst/>
          </a:prstGeom>
          <a:noFill/>
          <a:ln>
            <a:noFill/>
          </a:ln>
        </p:spPr>
        <p:txBody>
          <a:bodyPr anchorCtr="0" anchor="t" bIns="48250" lIns="96525" spcFirstLastPara="1" rIns="96525" wrap="square" tIns="48250">
            <a:noAutofit/>
          </a:bodyPr>
          <a:lstStyle/>
          <a:p>
            <a:pPr indent="0" lvl="1" marL="0" rtl="0" algn="l">
              <a:spcBef>
                <a:spcPts val="0"/>
              </a:spcBef>
              <a:spcAft>
                <a:spcPts val="0"/>
              </a:spcAft>
              <a:buClr>
                <a:srgbClr val="113388"/>
              </a:buClr>
              <a:buSzPts val="1200"/>
              <a:buFont typeface="Calibri"/>
              <a:buNone/>
            </a:pPr>
            <a:r>
              <a:rPr b="1" lang="en-US">
                <a:solidFill>
                  <a:srgbClr val="113388"/>
                </a:solidFill>
              </a:rPr>
              <a:t>The first component we’re going to examine, that may determine an FIA’s credited interest rate is a cap.</a:t>
            </a:r>
            <a:endParaRPr/>
          </a:p>
          <a:p>
            <a:pPr indent="0" lvl="1" marL="0" rtl="0" algn="l">
              <a:spcBef>
                <a:spcPts val="0"/>
              </a:spcBef>
              <a:spcAft>
                <a:spcPts val="0"/>
              </a:spcAft>
              <a:buClr>
                <a:schemeClr val="dk1"/>
              </a:buClr>
              <a:buSzPts val="1200"/>
              <a:buFont typeface="Calibri"/>
              <a:buNone/>
            </a:pPr>
            <a:r>
              <a:t/>
            </a:r>
            <a:endParaRPr b="1">
              <a:solidFill>
                <a:srgbClr val="113388"/>
              </a:solidFill>
            </a:endParaRPr>
          </a:p>
          <a:p>
            <a:pPr indent="0" lvl="1" marL="0" rtl="0" algn="l">
              <a:spcBef>
                <a:spcPts val="0"/>
              </a:spcBef>
              <a:spcAft>
                <a:spcPts val="0"/>
              </a:spcAft>
              <a:buClr>
                <a:srgbClr val="113388"/>
              </a:buClr>
              <a:buSzPts val="1200"/>
              <a:buFont typeface="Calibri"/>
              <a:buNone/>
            </a:pPr>
            <a:r>
              <a:rPr b="0" lang="en-US">
                <a:solidFill>
                  <a:srgbClr val="113388"/>
                </a:solidFill>
              </a:rPr>
              <a:t>Many FIA contracts set a “cap,” or maximum interest rate the annuity can earn in a given period, usually a month or a year, but it could include a multi-year crediting period. If the return of the index the contract owner exceeds the cap, the cap is used to calculate the interest. </a:t>
            </a:r>
            <a:r>
              <a:rPr b="1" lang="en-US">
                <a:solidFill>
                  <a:srgbClr val="113388"/>
                </a:solidFill>
              </a:rPr>
              <a:t>[CLICK]</a:t>
            </a:r>
            <a:endParaRPr/>
          </a:p>
          <a:p>
            <a:pPr indent="-179852" lvl="0" marL="179852" rtl="0" algn="l">
              <a:spcBef>
                <a:spcPts val="0"/>
              </a:spcBef>
              <a:spcAft>
                <a:spcPts val="0"/>
              </a:spcAft>
              <a:buClr>
                <a:schemeClr val="dk1"/>
              </a:buClr>
              <a:buSzPts val="1200"/>
              <a:buFont typeface="Noto Sans Symbols"/>
              <a:buChar char="▪"/>
            </a:pPr>
            <a:r>
              <a:rPr lang="en-US"/>
              <a:t>In this hypothetical example: A contract owner of an FIA experiences a positive index change of 7% in one crediting period. </a:t>
            </a:r>
            <a:endParaRPr/>
          </a:p>
          <a:p>
            <a:pPr indent="-179852" lvl="0" marL="179852" rtl="0" algn="l">
              <a:spcBef>
                <a:spcPts val="0"/>
              </a:spcBef>
              <a:spcAft>
                <a:spcPts val="0"/>
              </a:spcAft>
              <a:buClr>
                <a:schemeClr val="dk1"/>
              </a:buClr>
              <a:buSzPts val="1200"/>
              <a:buFont typeface="Noto Sans Symbols"/>
              <a:buChar char="▪"/>
            </a:pPr>
            <a:r>
              <a:rPr lang="en-US"/>
              <a:t>Our example assumes a hypothetical annual cap of 3.5%. </a:t>
            </a:r>
            <a:endParaRPr/>
          </a:p>
          <a:p>
            <a:pPr indent="-179852" lvl="0" marL="179852" rtl="0" algn="l">
              <a:spcBef>
                <a:spcPts val="0"/>
              </a:spcBef>
              <a:spcAft>
                <a:spcPts val="0"/>
              </a:spcAft>
              <a:buClr>
                <a:schemeClr val="dk1"/>
              </a:buClr>
              <a:buSzPts val="1200"/>
              <a:buFont typeface="Noto Sans Symbols"/>
              <a:buChar char="▪"/>
            </a:pPr>
            <a:r>
              <a:rPr lang="en-US"/>
              <a:t>Since the 7%  index change exceeds the cap of 3.5%, the contract would receive the maximum indexed interest rate of 3.5% for the crediting period. </a:t>
            </a:r>
            <a:r>
              <a:rPr b="1" lang="en-US"/>
              <a:t>[CLICK]</a:t>
            </a:r>
            <a:endParaRPr/>
          </a:p>
          <a:p>
            <a:pPr indent="-179852" lvl="0" marL="179852" rtl="0" algn="l">
              <a:spcBef>
                <a:spcPts val="0"/>
              </a:spcBef>
              <a:spcAft>
                <a:spcPts val="0"/>
              </a:spcAft>
              <a:buClr>
                <a:schemeClr val="dk1"/>
              </a:buClr>
              <a:buSzPts val="1200"/>
              <a:buFont typeface="Noto Sans Symbols"/>
              <a:buChar char="▪"/>
            </a:pPr>
            <a:r>
              <a:rPr lang="en-US"/>
              <a:t>Please note that most FIAs using caps, pair the applied cap with a participation rate of 100%. In this example that means that the indexed interest rate applied to the contract would be the entire 3.5%.</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814" name="Google Shape;814;p3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5" name="Google Shape;815;p33:notes"/>
          <p:cNvSpPr txBox="1"/>
          <p:nvPr>
            <p:ph idx="1" type="body"/>
          </p:nvPr>
        </p:nvSpPr>
        <p:spPr>
          <a:xfrm>
            <a:off x="702072" y="4485808"/>
            <a:ext cx="5909391" cy="4654682"/>
          </a:xfrm>
          <a:prstGeom prst="rect">
            <a:avLst/>
          </a:prstGeom>
          <a:noFill/>
          <a:ln>
            <a:noFill/>
          </a:ln>
        </p:spPr>
        <p:txBody>
          <a:bodyPr anchorCtr="0" anchor="t" bIns="48250" lIns="96525" spcFirstLastPara="1" rIns="96525" wrap="square" tIns="48250">
            <a:noAutofit/>
          </a:bodyPr>
          <a:lstStyle/>
          <a:p>
            <a:pPr indent="0" lvl="1" marL="0" rtl="0" algn="l">
              <a:spcBef>
                <a:spcPts val="0"/>
              </a:spcBef>
              <a:spcAft>
                <a:spcPts val="0"/>
              </a:spcAft>
              <a:buClr>
                <a:srgbClr val="113388"/>
              </a:buClr>
              <a:buSzPts val="1200"/>
              <a:buFont typeface="Calibri"/>
              <a:buNone/>
            </a:pPr>
            <a:r>
              <a:rPr b="1" lang="en-US">
                <a:solidFill>
                  <a:srgbClr val="113388"/>
                </a:solidFill>
              </a:rPr>
              <a:t>Another component that determine an FIAs interest rate credited is the participation rate.</a:t>
            </a:r>
            <a:endParaRPr/>
          </a:p>
          <a:p>
            <a:pPr indent="0" lvl="1" marL="0" rtl="0" algn="l">
              <a:spcBef>
                <a:spcPts val="0"/>
              </a:spcBef>
              <a:spcAft>
                <a:spcPts val="0"/>
              </a:spcAft>
              <a:buClr>
                <a:schemeClr val="dk1"/>
              </a:buClr>
              <a:buSzPts val="1200"/>
              <a:buFont typeface="Calibri"/>
              <a:buNone/>
            </a:pPr>
            <a:r>
              <a:t/>
            </a:r>
            <a:endParaRPr b="1">
              <a:solidFill>
                <a:srgbClr val="113388"/>
              </a:solidFill>
            </a:endParaRPr>
          </a:p>
          <a:p>
            <a:pPr indent="0" lvl="1" marL="0" rtl="0" algn="l">
              <a:spcBef>
                <a:spcPts val="0"/>
              </a:spcBef>
              <a:spcAft>
                <a:spcPts val="0"/>
              </a:spcAft>
              <a:buClr>
                <a:srgbClr val="113388"/>
              </a:buClr>
              <a:buSzPts val="1200"/>
              <a:buFont typeface="Calibri"/>
              <a:buNone/>
            </a:pPr>
            <a:r>
              <a:rPr b="0" lang="en-US">
                <a:solidFill>
                  <a:srgbClr val="113388"/>
                </a:solidFill>
              </a:rPr>
              <a:t>Some annuities use a participation rate to determines what percentage of the index increase will be used to calculate the contract owner’s index interest. </a:t>
            </a:r>
            <a:r>
              <a:rPr b="1" lang="en-US">
                <a:solidFill>
                  <a:srgbClr val="113388"/>
                </a:solidFill>
              </a:rPr>
              <a:t>[CLICK]</a:t>
            </a:r>
            <a:endParaRPr/>
          </a:p>
          <a:p>
            <a:pPr indent="-179852" lvl="1" marL="179852" rtl="0" algn="l">
              <a:spcBef>
                <a:spcPts val="0"/>
              </a:spcBef>
              <a:spcAft>
                <a:spcPts val="0"/>
              </a:spcAft>
              <a:buNone/>
            </a:pPr>
            <a:r>
              <a:rPr b="0" lang="en-US">
                <a:solidFill>
                  <a:srgbClr val="113388"/>
                </a:solidFill>
              </a:rPr>
              <a:t>Our hypothetical example again assumes that </a:t>
            </a:r>
            <a:r>
              <a:rPr b="0" lang="en-US"/>
              <a:t>the contract owner of an FIA experiences a positive index change of 7% in one crediting period. </a:t>
            </a:r>
            <a:endParaRPr/>
          </a:p>
          <a:p>
            <a:pPr indent="-179852" lvl="1" marL="179852" rtl="0" algn="l">
              <a:spcBef>
                <a:spcPts val="0"/>
              </a:spcBef>
              <a:spcAft>
                <a:spcPts val="0"/>
              </a:spcAft>
              <a:buNone/>
            </a:pPr>
            <a:r>
              <a:rPr b="0" lang="en-US"/>
              <a:t>If this hypothetical FIA had a 50% participate rate with no other reducing component the contract would receive 3.5% in indexed interest.</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3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841" name="Google Shape;841;p3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42" name="Google Shape;842;p34:notes"/>
          <p:cNvSpPr txBox="1"/>
          <p:nvPr>
            <p:ph idx="1" type="body"/>
          </p:nvPr>
        </p:nvSpPr>
        <p:spPr>
          <a:xfrm>
            <a:off x="702072" y="4485808"/>
            <a:ext cx="5909391" cy="4654682"/>
          </a:xfrm>
          <a:prstGeom prst="rect">
            <a:avLst/>
          </a:prstGeom>
          <a:noFill/>
          <a:ln>
            <a:noFill/>
          </a:ln>
        </p:spPr>
        <p:txBody>
          <a:bodyPr anchorCtr="0" anchor="t" bIns="48250" lIns="96525" spcFirstLastPara="1" rIns="96525" wrap="square" tIns="48250">
            <a:noAutofit/>
          </a:bodyPr>
          <a:lstStyle/>
          <a:p>
            <a:pPr indent="0" lvl="1" marL="0" rtl="0" algn="l">
              <a:spcBef>
                <a:spcPts val="0"/>
              </a:spcBef>
              <a:spcAft>
                <a:spcPts val="0"/>
              </a:spcAft>
              <a:buClr>
                <a:srgbClr val="113388"/>
              </a:buClr>
              <a:buSzPts val="1200"/>
              <a:buFont typeface="Calibri"/>
              <a:buNone/>
            </a:pPr>
            <a:r>
              <a:rPr b="1" lang="en-US">
                <a:solidFill>
                  <a:srgbClr val="113388"/>
                </a:solidFill>
              </a:rPr>
              <a:t>In other annuities, the indexed interest rate credited is determined by subtracting a spread from an index’s gain during the FIA annuity’s specific crediting period. A crediting period is often one year, but could also be multi-year.</a:t>
            </a:r>
            <a:endParaRPr/>
          </a:p>
          <a:p>
            <a:pPr indent="-179852" lvl="0" marL="179852" rtl="0" algn="l">
              <a:spcBef>
                <a:spcPts val="0"/>
              </a:spcBef>
              <a:spcAft>
                <a:spcPts val="0"/>
              </a:spcAft>
              <a:buClr>
                <a:schemeClr val="dk1"/>
              </a:buClr>
              <a:buSzPts val="1200"/>
              <a:buFont typeface="Noto Sans Symbols"/>
              <a:buChar char="▪"/>
            </a:pPr>
            <a:r>
              <a:rPr lang="en-US"/>
              <a:t>A spread is a preset deduction from the percentage of indexed change that’s used to calculate the indexed interest rate that’s credited to an annuity each crediting period. The spread will reduce the percentage of indexed interest that an annuity can earn in a given crediting period. </a:t>
            </a:r>
            <a:r>
              <a:rPr b="1" lang="en-US"/>
              <a:t>[CLICK]</a:t>
            </a:r>
            <a:endParaRPr/>
          </a:p>
          <a:p>
            <a:pPr indent="-179852" lvl="0" marL="179852" marR="0" rtl="0" algn="l">
              <a:lnSpc>
                <a:spcPct val="100000"/>
              </a:lnSpc>
              <a:spcBef>
                <a:spcPts val="0"/>
              </a:spcBef>
              <a:spcAft>
                <a:spcPts val="0"/>
              </a:spcAft>
              <a:buClr>
                <a:schemeClr val="dk1"/>
              </a:buClr>
              <a:buSzPts val="1200"/>
              <a:buFont typeface="Noto Sans Symbols"/>
              <a:buChar char="▪"/>
            </a:pPr>
            <a:r>
              <a:rPr lang="en-US"/>
              <a:t>Here is a hypothetical example of how a spread would work. If there is a 7% index change with a spread of 3.5%, the indexed interest rate </a:t>
            </a:r>
            <a:r>
              <a:rPr b="0" lang="en-US"/>
              <a:t>would be 3.5% for the crediting period. </a:t>
            </a:r>
            <a:r>
              <a:rPr b="1" lang="en-US"/>
              <a:t>[CLICK]</a:t>
            </a:r>
            <a:endParaRPr b="0"/>
          </a:p>
          <a:p>
            <a:pPr indent="-179852" lvl="0" marL="179852" rtl="0" algn="l">
              <a:spcBef>
                <a:spcPts val="0"/>
              </a:spcBef>
              <a:spcAft>
                <a:spcPts val="0"/>
              </a:spcAft>
              <a:buClr>
                <a:schemeClr val="dk1"/>
              </a:buClr>
              <a:buSzPts val="1200"/>
              <a:buFont typeface="Noto Sans Symbols"/>
              <a:buChar char="▪"/>
            </a:pPr>
            <a:r>
              <a:rPr b="0" lang="en-US"/>
              <a:t>You’ll see that again we’re assuming that the participation rate is 100%, so that the indexed interest rate applied to the contract would be the entire 3.5%.</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3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81" name="Google Shape;881;p35:notes"/>
          <p:cNvSpPr txBox="1"/>
          <p:nvPr>
            <p:ph idx="1" type="body"/>
          </p:nvPr>
        </p:nvSpPr>
        <p:spPr>
          <a:xfrm>
            <a:off x="702073" y="4479249"/>
            <a:ext cx="5909390" cy="484978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We’ve talked about caps, participation rates, and spreads, now let’s look closer at how the annual and multi-year reset feature works. [CLICK]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u="sng"/>
              <a:t>Annual reset</a:t>
            </a:r>
            <a:r>
              <a:rPr b="1" lang="en-US"/>
              <a:t> </a:t>
            </a:r>
            <a:r>
              <a:rPr b="0" lang="en-US"/>
              <a:t>is a common FIA feature that automatically resets your annuity’s index values at the end of each contract year. </a:t>
            </a:r>
            <a:endParaRPr/>
          </a:p>
          <a:p>
            <a:pPr indent="-171450" lvl="0" marL="171450" rtl="0" algn="l">
              <a:spcBef>
                <a:spcPts val="0"/>
              </a:spcBef>
              <a:spcAft>
                <a:spcPts val="0"/>
              </a:spcAft>
              <a:buClr>
                <a:schemeClr val="dk1"/>
              </a:buClr>
              <a:buSzPts val="1200"/>
              <a:buFont typeface="Arial"/>
              <a:buChar char="•"/>
            </a:pPr>
            <a:r>
              <a:rPr b="0" lang="en-US"/>
              <a:t>That means this year’s ending value becomes the next year’s starting value – locking in any interest the contract earned during the year and ensuring that the contract owner doesn’t need to make up losses in the index before they see any additional credits in the future.  </a:t>
            </a:r>
            <a:endParaRPr/>
          </a:p>
          <a:p>
            <a:pPr indent="-171450" lvl="0" marL="171450" rtl="0" algn="l">
              <a:spcBef>
                <a:spcPts val="0"/>
              </a:spcBef>
              <a:spcAft>
                <a:spcPts val="0"/>
              </a:spcAft>
              <a:buClr>
                <a:schemeClr val="dk1"/>
              </a:buClr>
              <a:buSzPts val="1200"/>
              <a:buFont typeface="Arial"/>
              <a:buChar char="•"/>
            </a:pPr>
            <a:r>
              <a:rPr b="0" lang="en-US"/>
              <a:t>Annual reset is </a:t>
            </a:r>
            <a:r>
              <a:rPr b="0" lang="en-US" u="sng"/>
              <a:t>typically</a:t>
            </a:r>
            <a:r>
              <a:rPr b="0" lang="en-US"/>
              <a:t> available on monthly sum and annual point-to-point crediting methods. </a:t>
            </a: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u="sng"/>
              <a:t>Multi-year reset</a:t>
            </a:r>
            <a:r>
              <a:rPr b="1" lang="en-US"/>
              <a:t> </a:t>
            </a:r>
            <a:r>
              <a:rPr b="0" lang="en-US"/>
              <a:t>is an FIA feature that automatically resets the annuity’s index values at the end of a longer crediting period, such as 2-year point-to-point. </a:t>
            </a:r>
            <a:endParaRPr/>
          </a:p>
          <a:p>
            <a:pPr indent="-171450" lvl="0" marL="171450" rtl="0" algn="l">
              <a:spcBef>
                <a:spcPts val="0"/>
              </a:spcBef>
              <a:spcAft>
                <a:spcPts val="0"/>
              </a:spcAft>
              <a:buClr>
                <a:schemeClr val="dk1"/>
              </a:buClr>
              <a:buSzPts val="1200"/>
              <a:buFont typeface="Noto Sans Symbols"/>
              <a:buChar char="▪"/>
            </a:pPr>
            <a:r>
              <a:rPr b="0" lang="en-US"/>
              <a:t>Similar to annual reset, that means the crediting period’s ending value becomes the next crediting period’s starting value –  locking in any interest the contract earned and ensuring that the contract owner doesn’t need to make up losses in the index value before they see any additional credits in the future. </a:t>
            </a:r>
            <a:endParaRPr b="0"/>
          </a:p>
          <a:p>
            <a:pPr indent="0" lvl="0" marL="0" rtl="0" algn="l">
              <a:spcBef>
                <a:spcPts val="0"/>
              </a:spcBef>
              <a:spcAft>
                <a:spcPts val="0"/>
              </a:spcAft>
              <a:buNone/>
            </a:pPr>
            <a:r>
              <a:rPr b="0" lang="en-US"/>
              <a:t>The next slide shows how </a:t>
            </a:r>
            <a:r>
              <a:rPr b="0" lang="en-US" u="sng"/>
              <a:t>annual reset</a:t>
            </a:r>
            <a:r>
              <a:rPr b="0" lang="en-US"/>
              <a:t> works.</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a:p>
        </p:txBody>
      </p:sp>
      <p:sp>
        <p:nvSpPr>
          <p:cNvPr id="882" name="Google Shape;882;p3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p3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891" name="Google Shape;891;p3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92" name="Google Shape;892;p36: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For the purpose of this chart we are showing an annual point-to-point crediting method.</a:t>
            </a:r>
            <a:endParaRPr/>
          </a:p>
          <a:p>
            <a:pPr indent="0" lvl="0" marL="0" rtl="0" algn="l">
              <a:spcBef>
                <a:spcPts val="0"/>
              </a:spcBef>
              <a:spcAft>
                <a:spcPts val="0"/>
              </a:spcAft>
              <a:buNone/>
            </a:pPr>
            <a:r>
              <a:rPr lang="en-US"/>
              <a:t>The ending value of the index becomes the starting value of the index for the next contract year. </a:t>
            </a:r>
            <a:endParaRPr/>
          </a:p>
          <a:p>
            <a:pPr indent="-181240" lvl="0" marL="181240" rtl="0" algn="l">
              <a:spcBef>
                <a:spcPts val="0"/>
              </a:spcBef>
              <a:spcAft>
                <a:spcPts val="0"/>
              </a:spcAft>
              <a:buClr>
                <a:schemeClr val="dk1"/>
              </a:buClr>
              <a:buSzPts val="1200"/>
              <a:buFont typeface="Noto Sans Symbols"/>
              <a:buChar char="▪"/>
            </a:pPr>
            <a:r>
              <a:rPr lang="en-US"/>
              <a:t>This “locks in” any interest previously credited. This means that a negative index change in any given contract year will not make it more difficult to earn indexed interest in the following contract year, assuming the index increases during that contract year, and taking into account the crediting method, participation rate, and any applicable cap or spread.</a:t>
            </a:r>
            <a:endParaRPr/>
          </a:p>
          <a:p>
            <a:pPr indent="-181240" lvl="0" marL="181240" rtl="0" algn="l">
              <a:spcBef>
                <a:spcPts val="0"/>
              </a:spcBef>
              <a:spcAft>
                <a:spcPts val="0"/>
              </a:spcAft>
              <a:buClr>
                <a:schemeClr val="dk1"/>
              </a:buClr>
              <a:buSzPts val="1200"/>
              <a:buFont typeface="Noto Sans Symbols"/>
              <a:buChar char="▪"/>
            </a:pPr>
            <a:r>
              <a:rPr lang="en-US"/>
              <a:t>In other words, the index does not have to make up losses from the prior contract year before indexed interest can be credited. </a:t>
            </a:r>
            <a:r>
              <a:rPr b="1" lang="en-US"/>
              <a:t>[CLICK]</a:t>
            </a:r>
            <a:endParaRPr/>
          </a:p>
          <a:p>
            <a:pPr indent="-181240" lvl="0" marL="181240" rtl="0" algn="l">
              <a:spcBef>
                <a:spcPts val="0"/>
              </a:spcBef>
              <a:spcAft>
                <a:spcPts val="0"/>
              </a:spcAft>
              <a:buClr>
                <a:schemeClr val="dk1"/>
              </a:buClr>
              <a:buSzPts val="1200"/>
              <a:buFont typeface="Noto Sans Symbols"/>
              <a:buChar char="▪"/>
            </a:pPr>
            <a:r>
              <a:rPr lang="en-US"/>
              <a:t>In this graph, the annuity value line reflects locked-in interest that has been credited.</a:t>
            </a:r>
            <a:r>
              <a:rPr b="1" lang="en-US"/>
              <a:t> [CLICK]</a:t>
            </a:r>
            <a:endParaRPr/>
          </a:p>
          <a:p>
            <a:pPr indent="-181240" lvl="0" marL="181240" rtl="0" algn="l">
              <a:spcBef>
                <a:spcPts val="0"/>
              </a:spcBef>
              <a:spcAft>
                <a:spcPts val="0"/>
              </a:spcAft>
              <a:buClr>
                <a:schemeClr val="dk1"/>
              </a:buClr>
              <a:buSzPts val="1200"/>
              <a:buFont typeface="Noto Sans Symbols"/>
              <a:buChar char="▪"/>
            </a:pPr>
            <a:r>
              <a:rPr lang="en-US"/>
              <a:t>Note in this example how the value of the index falls and is negative between the end of Year 2 and the end of Year 3 (from point A to point B), yet the annuity value line stays constant during this same time – although zero interest is credited, the annuity value does not drop. </a:t>
            </a:r>
            <a:r>
              <a:rPr b="1" lang="en-US"/>
              <a:t>[CLICK]</a:t>
            </a:r>
            <a:r>
              <a:rPr lang="en-US"/>
              <a:t> </a:t>
            </a:r>
            <a:endParaRPr/>
          </a:p>
          <a:p>
            <a:pPr indent="-181240" lvl="0" marL="181240" rtl="0" algn="l">
              <a:spcBef>
                <a:spcPts val="0"/>
              </a:spcBef>
              <a:spcAft>
                <a:spcPts val="0"/>
              </a:spcAft>
              <a:buClr>
                <a:schemeClr val="dk1"/>
              </a:buClr>
              <a:buSzPts val="1200"/>
              <a:buFont typeface="Noto Sans Symbols"/>
              <a:buChar char="▪"/>
            </a:pPr>
            <a:r>
              <a:rPr lang="en-US"/>
              <a:t>Notice also that when the index rises again between the end of Year 3 and the end of Year 4 (from point B to point C), the annuity value increases, even though the index has not "made up" all of the prior year's decline.</a:t>
            </a:r>
            <a:endParaRPr/>
          </a:p>
          <a:p>
            <a:pPr indent="0" lvl="0" marL="0" rtl="0" algn="l">
              <a:spcBef>
                <a:spcPts val="0"/>
              </a:spcBef>
              <a:spcAft>
                <a:spcPts val="0"/>
              </a:spcAft>
              <a:buNone/>
            </a:pPr>
            <a:r>
              <a:rPr b="1" lang="en-US"/>
              <a:t>NEXT SLIDE</a:t>
            </a:r>
            <a:endParaRPr>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3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p37: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800"/>
              <a:t>The most popular crediting method choices are: </a:t>
            </a:r>
            <a:r>
              <a:rPr b="1" lang="en-US" sz="800"/>
              <a:t>[CLICK]</a:t>
            </a:r>
            <a:endParaRPr/>
          </a:p>
          <a:p>
            <a:pPr indent="-121816" lvl="0" marL="121816" rtl="0" algn="l">
              <a:spcBef>
                <a:spcPts val="0"/>
              </a:spcBef>
              <a:spcAft>
                <a:spcPts val="0"/>
              </a:spcAft>
              <a:buClr>
                <a:schemeClr val="dk1"/>
              </a:buClr>
              <a:buSzPts val="800"/>
              <a:buFont typeface="Noto Sans Symbols"/>
              <a:buChar char="▪"/>
            </a:pPr>
            <a:r>
              <a:rPr lang="en-US" sz="800"/>
              <a:t>Annual point-to-point, </a:t>
            </a:r>
            <a:r>
              <a:rPr b="1" lang="en-US" sz="800"/>
              <a:t>[CLICK]</a:t>
            </a:r>
            <a:endParaRPr/>
          </a:p>
          <a:p>
            <a:pPr indent="-121816" lvl="0" marL="121816" rtl="0" algn="l">
              <a:spcBef>
                <a:spcPts val="0"/>
              </a:spcBef>
              <a:spcAft>
                <a:spcPts val="0"/>
              </a:spcAft>
              <a:buClr>
                <a:schemeClr val="dk1"/>
              </a:buClr>
              <a:buSzPts val="800"/>
              <a:buFont typeface="Noto Sans Symbols"/>
              <a:buChar char="▪"/>
            </a:pPr>
            <a:r>
              <a:rPr lang="en-US" sz="800"/>
              <a:t>Multi-year point-to-point, such as a 2-year point-to-point, and </a:t>
            </a:r>
            <a:r>
              <a:rPr b="1" lang="en-US" sz="800"/>
              <a:t>[CLICK]</a:t>
            </a:r>
            <a:endParaRPr/>
          </a:p>
          <a:p>
            <a:pPr indent="-121816" lvl="0" marL="121816" rtl="0" algn="l">
              <a:spcBef>
                <a:spcPts val="0"/>
              </a:spcBef>
              <a:spcAft>
                <a:spcPts val="0"/>
              </a:spcAft>
              <a:buClr>
                <a:schemeClr val="dk1"/>
              </a:buClr>
              <a:buSzPts val="800"/>
              <a:buFont typeface="Noto Sans Symbols"/>
              <a:buChar char="▪"/>
            </a:pPr>
            <a:r>
              <a:rPr lang="en-US" sz="800"/>
              <a:t>Monthly sum,</a:t>
            </a:r>
            <a:endParaRPr/>
          </a:p>
          <a:p>
            <a:pPr indent="0" lvl="0" marL="0" rtl="0" algn="l">
              <a:spcBef>
                <a:spcPts val="0"/>
              </a:spcBef>
              <a:spcAft>
                <a:spcPts val="0"/>
              </a:spcAft>
              <a:buNone/>
            </a:pPr>
            <a:r>
              <a:rPr lang="en-US" sz="800"/>
              <a:t>With each method, the indexed interest is credited at the end of the crediting period. Let’s dig in and look at each one.</a:t>
            </a:r>
            <a:endParaRPr/>
          </a:p>
          <a:p>
            <a:pPr indent="0" lvl="0" marL="0" rtl="0" algn="l">
              <a:spcBef>
                <a:spcPts val="0"/>
              </a:spcBef>
              <a:spcAft>
                <a:spcPts val="0"/>
              </a:spcAft>
              <a:buNone/>
            </a:pPr>
            <a:r>
              <a:rPr b="1" lang="en-US" sz="800"/>
              <a:t>NEXT SLIDE</a:t>
            </a:r>
            <a:endParaRPr/>
          </a:p>
          <a:p>
            <a:pPr indent="0" lvl="0" marL="0" rtl="0" algn="l">
              <a:spcBef>
                <a:spcPts val="0"/>
              </a:spcBef>
              <a:spcAft>
                <a:spcPts val="0"/>
              </a:spcAft>
              <a:buNone/>
            </a:pPr>
            <a:r>
              <a:t/>
            </a:r>
            <a:endParaRPr b="1" sz="800"/>
          </a:p>
          <a:p>
            <a:pPr indent="0" lvl="0" marL="0" rtl="0" algn="l">
              <a:spcBef>
                <a:spcPts val="0"/>
              </a:spcBef>
              <a:spcAft>
                <a:spcPts val="0"/>
              </a:spcAft>
              <a:buNone/>
            </a:pPr>
            <a:r>
              <a:t/>
            </a:r>
            <a:endParaRPr b="1" sz="800"/>
          </a:p>
        </p:txBody>
      </p:sp>
      <p:sp>
        <p:nvSpPr>
          <p:cNvPr id="949" name="Google Shape;949;p3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3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969" name="Google Shape;969;p3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70" name="Google Shape;970;p38:notes"/>
          <p:cNvSpPr txBox="1"/>
          <p:nvPr>
            <p:ph idx="1" type="body"/>
          </p:nvPr>
        </p:nvSpPr>
        <p:spPr>
          <a:xfrm>
            <a:off x="702074" y="4492366"/>
            <a:ext cx="5909390"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The annual point-to-point crediting method tracks changes in the external market index from one contract anniversary to the next and credits interest based on that annual change, subject to a cap or spread and the participation rate. </a:t>
            </a:r>
            <a:endParaRPr/>
          </a:p>
          <a:p>
            <a:pPr indent="-181240" lvl="0" marL="181240" rtl="0" algn="l">
              <a:spcBef>
                <a:spcPts val="0"/>
              </a:spcBef>
              <a:spcAft>
                <a:spcPts val="0"/>
              </a:spcAft>
              <a:buClr>
                <a:schemeClr val="dk1"/>
              </a:buClr>
              <a:buSzPts val="1200"/>
              <a:buFont typeface="Noto Sans Symbols"/>
              <a:buChar char="▪"/>
            </a:pPr>
            <a:r>
              <a:rPr lang="en-US"/>
              <a:t>If the percentage of change is negative, or the percentage after deducting any applicable spread is negative: No interest is credited to the contract, but the contract does not lose any value.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3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985" name="Google Shape;985;p3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86" name="Google Shape;986;p39: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Here is a hypothetical example of how annual point-to-point crediting works, whether there is a cap or spread applied. </a:t>
            </a:r>
            <a:r>
              <a:rPr b="1" lang="en-US"/>
              <a:t>[CLICK]</a:t>
            </a:r>
            <a:r>
              <a:rPr lang="en-US"/>
              <a:t> </a:t>
            </a:r>
            <a:endParaRPr/>
          </a:p>
          <a:p>
            <a:pPr indent="-181240" lvl="0" marL="181240" marR="0" rtl="0" algn="l">
              <a:lnSpc>
                <a:spcPct val="100000"/>
              </a:lnSpc>
              <a:spcBef>
                <a:spcPts val="0"/>
              </a:spcBef>
              <a:spcAft>
                <a:spcPts val="0"/>
              </a:spcAft>
              <a:buClr>
                <a:schemeClr val="dk1"/>
              </a:buClr>
              <a:buSzPts val="1200"/>
              <a:buFont typeface="Noto Sans Symbols"/>
              <a:buChar char="▪"/>
            </a:pPr>
            <a:r>
              <a:rPr lang="en-US"/>
              <a:t>As you can see the index value changes throughout the first contract year, reflecting the ups and downs of the market the index measures. </a:t>
            </a:r>
            <a:r>
              <a:rPr b="1" lang="en-US"/>
              <a:t>[CLICK]</a:t>
            </a:r>
            <a:r>
              <a:rPr lang="en-US"/>
              <a:t> </a:t>
            </a:r>
            <a:endParaRPr/>
          </a:p>
          <a:p>
            <a:pPr indent="-181240" lvl="0" marL="181240" rtl="0" algn="l">
              <a:spcBef>
                <a:spcPts val="0"/>
              </a:spcBef>
              <a:spcAft>
                <a:spcPts val="0"/>
              </a:spcAft>
              <a:buClr>
                <a:schemeClr val="dk1"/>
              </a:buClr>
              <a:buSzPts val="1200"/>
              <a:buFont typeface="Noto Sans Symbols"/>
              <a:buChar char="▪"/>
            </a:pPr>
            <a:r>
              <a:rPr lang="en-US"/>
              <a:t>With the annual point-to-point crediting method, the starting value of the index is determined on the last business day before the contract is issued. In this hypothetical example, that value is </a:t>
            </a:r>
            <a:r>
              <a:rPr b="1" lang="en-US"/>
              <a:t>1000. </a:t>
            </a:r>
            <a:endParaRPr/>
          </a:p>
          <a:p>
            <a:pPr indent="-181240" lvl="0" marL="181240" rtl="0" algn="l">
              <a:spcBef>
                <a:spcPts val="0"/>
              </a:spcBef>
              <a:spcAft>
                <a:spcPts val="0"/>
              </a:spcAft>
              <a:buClr>
                <a:schemeClr val="dk1"/>
              </a:buClr>
              <a:buSzPts val="1200"/>
              <a:buFont typeface="Noto Sans Symbols"/>
              <a:buChar char="▪"/>
            </a:pPr>
            <a:r>
              <a:rPr lang="en-US"/>
              <a:t>Then, the value of the index on the last business day before the first contract anniversary is determined. In this example, that ending index value is </a:t>
            </a:r>
            <a:r>
              <a:rPr b="1" lang="en-US"/>
              <a:t>1070. [CLICK]</a:t>
            </a:r>
            <a:r>
              <a:rPr lang="en-US"/>
              <a:t> </a:t>
            </a:r>
            <a:endParaRPr b="1"/>
          </a:p>
          <a:p>
            <a:pPr indent="-181240" lvl="0" marL="181240" rtl="0" algn="l">
              <a:spcBef>
                <a:spcPts val="0"/>
              </a:spcBef>
              <a:spcAft>
                <a:spcPts val="0"/>
              </a:spcAft>
              <a:buClr>
                <a:schemeClr val="dk1"/>
              </a:buClr>
              <a:buSzPts val="1200"/>
              <a:buFont typeface="Noto Sans Symbols"/>
              <a:buChar char="▪"/>
            </a:pPr>
            <a:r>
              <a:rPr lang="en-US"/>
              <a:t>With annual point-to-point crediting, this means that there has been a gain of 70 in this contract year. </a:t>
            </a:r>
            <a:endParaRPr b="1"/>
          </a:p>
          <a:p>
            <a:pPr indent="-181240" lvl="0" marL="181240" marR="0" rtl="0" algn="l">
              <a:lnSpc>
                <a:spcPct val="100000"/>
              </a:lnSpc>
              <a:spcBef>
                <a:spcPts val="0"/>
              </a:spcBef>
              <a:spcAft>
                <a:spcPts val="0"/>
              </a:spcAft>
              <a:buClr>
                <a:schemeClr val="dk1"/>
              </a:buClr>
              <a:buSzPts val="1200"/>
              <a:buFont typeface="Noto Sans Symbols"/>
              <a:buChar char="▪"/>
            </a:pPr>
            <a:r>
              <a:rPr lang="en-US"/>
              <a:t>Index values on any other date during the year are irrelevant since the annual point-to-point crediting method calculates the percentage of change in the index value from one contract anniversary to the next. </a:t>
            </a:r>
            <a:r>
              <a:rPr b="1" lang="en-US"/>
              <a:t>[CLICK] </a:t>
            </a:r>
            <a:endParaRPr/>
          </a:p>
          <a:p>
            <a:pPr indent="-181240" lvl="0" marL="181240" rtl="0" algn="l">
              <a:spcBef>
                <a:spcPts val="0"/>
              </a:spcBef>
              <a:spcAft>
                <a:spcPts val="0"/>
              </a:spcAft>
              <a:buClr>
                <a:schemeClr val="dk1"/>
              </a:buClr>
              <a:buSzPts val="1200"/>
              <a:buFont typeface="Noto Sans Symbols"/>
              <a:buChar char="▪"/>
            </a:pPr>
            <a:r>
              <a:rPr lang="en-US"/>
              <a:t>If the percentage change is negative, the indexed interest rate for that year will be zero. If the percentage change is positive, then indexed interest rate equals the percentage of change in the index (subject to a cap, or spread, and participation rate).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4: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But you might be feeling a little uncertain about your financial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isn’t these days?</a:t>
            </a:r>
            <a:endParaRPr/>
          </a:p>
          <a:p>
            <a:pPr indent="0" lvl="0" marL="0" rtl="0" algn="l">
              <a:spcBef>
                <a:spcPts val="0"/>
              </a:spcBef>
              <a:spcAft>
                <a:spcPts val="0"/>
              </a:spcAft>
              <a:buNone/>
            </a:pPr>
            <a:r>
              <a:rPr lang="en-US"/>
              <a:t>With all the news about disappearing pensions, the future of Social Security and health care, and not to mention the recent ups and downs of the financial markets - it’s enough to make anyone uneasy.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With all of the financial changes we’ve seen in the past several years, are you reconsidering how prepared you are for retirement?</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307" name="Google Shape;307;p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4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057" name="Google Shape;1057;p4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58" name="Google Shape;1058;p40: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Let’s look at an example, in which a cap is applied and in which the beginning index value is 1000. </a:t>
            </a:r>
            <a:r>
              <a:rPr b="1" lang="en-US"/>
              <a:t>[CLICK]</a:t>
            </a:r>
            <a:endParaRPr/>
          </a:p>
          <a:p>
            <a:pPr indent="-181240" lvl="0" marL="181240" rtl="0" algn="l">
              <a:spcBef>
                <a:spcPts val="0"/>
              </a:spcBef>
              <a:spcAft>
                <a:spcPts val="0"/>
              </a:spcAft>
              <a:buClr>
                <a:schemeClr val="dk1"/>
              </a:buClr>
              <a:buSzPts val="1200"/>
              <a:buFont typeface="Noto Sans Symbols"/>
              <a:buChar char="▪"/>
            </a:pPr>
            <a:r>
              <a:rPr lang="en-US"/>
              <a:t>Each month this example shows that the external market index value goes up and/or down. </a:t>
            </a:r>
            <a:endParaRPr/>
          </a:p>
          <a:p>
            <a:pPr indent="-181240" lvl="0" marL="181240" rtl="0" algn="l">
              <a:spcBef>
                <a:spcPts val="0"/>
              </a:spcBef>
              <a:spcAft>
                <a:spcPts val="0"/>
              </a:spcAft>
              <a:buClr>
                <a:schemeClr val="dk1"/>
              </a:buClr>
              <a:buSzPts val="1200"/>
              <a:buFont typeface="Noto Sans Symbols"/>
              <a:buChar char="▪"/>
            </a:pPr>
            <a:r>
              <a:rPr b="1" lang="en-US"/>
              <a:t>Until the end of the last day of the contract year, in which the index value is 1070</a:t>
            </a:r>
            <a:r>
              <a:rPr b="0" lang="en-US"/>
              <a:t>. </a:t>
            </a:r>
            <a:r>
              <a:rPr b="1" lang="en-US"/>
              <a:t>[CLICK]</a:t>
            </a:r>
            <a:endParaRPr/>
          </a:p>
          <a:p>
            <a:pPr indent="-181240" lvl="0" marL="181240" marR="0" rtl="0" algn="l">
              <a:lnSpc>
                <a:spcPct val="100000"/>
              </a:lnSpc>
              <a:spcBef>
                <a:spcPts val="0"/>
              </a:spcBef>
              <a:spcAft>
                <a:spcPts val="0"/>
              </a:spcAft>
              <a:buClr>
                <a:schemeClr val="dk1"/>
              </a:buClr>
              <a:buSzPts val="1200"/>
              <a:buFont typeface="Noto Sans Symbols"/>
              <a:buChar char="▪"/>
            </a:pPr>
            <a:r>
              <a:rPr lang="en-US"/>
              <a:t>The beginning index value (1000) is subtracted from the ending index value (1070), resulting in a change of 7.00%. </a:t>
            </a:r>
            <a:r>
              <a:rPr b="1" lang="en-US"/>
              <a:t>[CLICK]</a:t>
            </a:r>
            <a:endParaRPr/>
          </a:p>
          <a:p>
            <a:pPr indent="-181240" lvl="0" marL="181240" rtl="0" algn="l">
              <a:spcBef>
                <a:spcPts val="0"/>
              </a:spcBef>
              <a:spcAft>
                <a:spcPts val="0"/>
              </a:spcAft>
              <a:buClr>
                <a:schemeClr val="dk1"/>
              </a:buClr>
              <a:buSzPts val="1200"/>
              <a:buFont typeface="Noto Sans Symbols"/>
              <a:buChar char="▪"/>
            </a:pPr>
            <a:r>
              <a:rPr lang="en-US"/>
              <a:t>The actual amount of indexed interest credited would depend on a participation rate and a cap. We are assuming a 100% participation rate and a 3.00% annual cap. </a:t>
            </a:r>
            <a:r>
              <a:rPr b="1" lang="en-US"/>
              <a:t>[CLICK] </a:t>
            </a:r>
            <a:endParaRPr/>
          </a:p>
          <a:p>
            <a:pPr indent="-181240" lvl="0" marL="181240" rtl="0" algn="l">
              <a:spcBef>
                <a:spcPts val="0"/>
              </a:spcBef>
              <a:spcAft>
                <a:spcPts val="0"/>
              </a:spcAft>
              <a:buClr>
                <a:schemeClr val="dk1"/>
              </a:buClr>
              <a:buSzPts val="1200"/>
              <a:buFont typeface="Noto Sans Symbols"/>
              <a:buChar char="▪"/>
            </a:pPr>
            <a:r>
              <a:rPr b="1" lang="en-US"/>
              <a:t>In this example that would be 1070 – 1000 = 70 divided by the beginning balance of 1000 = 0.07 or 7.00%</a:t>
            </a:r>
            <a:r>
              <a:rPr b="0" lang="en-US"/>
              <a:t>. </a:t>
            </a:r>
            <a:r>
              <a:rPr b="1" lang="en-US"/>
              <a:t>[CLICK] </a:t>
            </a:r>
            <a:endParaRPr/>
          </a:p>
          <a:p>
            <a:pPr indent="-181240" lvl="0" marL="181240" rtl="0" algn="l">
              <a:spcBef>
                <a:spcPts val="0"/>
              </a:spcBef>
              <a:spcAft>
                <a:spcPts val="0"/>
              </a:spcAft>
              <a:buClr>
                <a:schemeClr val="dk1"/>
              </a:buClr>
              <a:buSzPts val="1200"/>
              <a:buFont typeface="Noto Sans Symbols"/>
              <a:buChar char="▪"/>
            </a:pPr>
            <a:r>
              <a:rPr b="1" lang="en-US"/>
              <a:t>With a 100% participation and applying a 3.00% annual cap, the final index interest rate and value increase of the annuity for the year is [CLICK] 3.00%.</a:t>
            </a:r>
            <a:endParaRPr/>
          </a:p>
          <a:p>
            <a:pPr indent="-181240" lvl="0" marL="181240" rtl="0" algn="l">
              <a:spcBef>
                <a:spcPts val="0"/>
              </a:spcBef>
              <a:spcAft>
                <a:spcPts val="0"/>
              </a:spcAft>
              <a:buClr>
                <a:schemeClr val="dk1"/>
              </a:buClr>
              <a:buSzPts val="1200"/>
              <a:buFont typeface="Noto Sans Symbols"/>
              <a:buChar char="▪"/>
            </a:pPr>
            <a:r>
              <a:rPr lang="en-US"/>
              <a:t>When the result is positive, as it is in this example, the insurance company credits the indexed interest rate to the contract’s accumulation value.</a:t>
            </a:r>
            <a:endParaRPr b="1"/>
          </a:p>
          <a:p>
            <a:pPr indent="-181240" lvl="0" marL="181240" rtl="0" algn="l">
              <a:spcBef>
                <a:spcPts val="0"/>
              </a:spcBef>
              <a:spcAft>
                <a:spcPts val="0"/>
              </a:spcAft>
              <a:buClr>
                <a:schemeClr val="dk1"/>
              </a:buClr>
              <a:buSzPts val="1200"/>
              <a:buFont typeface="Noto Sans Symbols"/>
              <a:buChar char="▪"/>
            </a:pPr>
            <a:r>
              <a:rPr lang="en-US"/>
              <a:t>If the result is negative, the indexed interest rate for the year will be zero, and the annuity’s value remains unchanged.</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4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172" name="Google Shape;1172;p4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3" name="Google Shape;1173;p41:notes"/>
          <p:cNvSpPr txBox="1"/>
          <p:nvPr>
            <p:ph idx="1" type="body"/>
          </p:nvPr>
        </p:nvSpPr>
        <p:spPr>
          <a:xfrm>
            <a:off x="702074" y="4492366"/>
            <a:ext cx="5909390"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Now let’s look at the same example, but instead of a cap, let’s assume a 3.5% spread.</a:t>
            </a:r>
            <a:r>
              <a:rPr b="1" lang="en-US"/>
              <a:t> [CLICK] </a:t>
            </a:r>
            <a:endParaRPr/>
          </a:p>
          <a:p>
            <a:pPr indent="0" lvl="0" marL="0" rtl="0" algn="l">
              <a:spcBef>
                <a:spcPts val="0"/>
              </a:spcBef>
              <a:spcAft>
                <a:spcPts val="0"/>
              </a:spcAft>
              <a:buNone/>
            </a:pPr>
            <a:r>
              <a:rPr lang="en-US"/>
              <a:t>The calculation would be the same as the previous slide, but at the end of the contract year the 3.5% spread would be deducted from the assumed 7% percentage change. </a:t>
            </a:r>
            <a:r>
              <a:rPr b="1" lang="en-US"/>
              <a:t>[CLICK] [CLICK] [CLICK] </a:t>
            </a:r>
            <a:endParaRPr b="1"/>
          </a:p>
          <a:p>
            <a:pPr indent="-181240" lvl="0" marL="181240" rtl="0" algn="l">
              <a:spcBef>
                <a:spcPts val="0"/>
              </a:spcBef>
              <a:spcAft>
                <a:spcPts val="0"/>
              </a:spcAft>
              <a:buClr>
                <a:schemeClr val="dk1"/>
              </a:buClr>
              <a:buSzPts val="1200"/>
              <a:buFont typeface="Noto Sans Symbols"/>
              <a:buChar char="▪"/>
            </a:pPr>
            <a:r>
              <a:rPr b="1" lang="en-US"/>
              <a:t>With a 100% participation and applying a 3.50% spread, the final index interest rate and value increase of the annuity for the year is [CLICK] 3.50%.</a:t>
            </a:r>
            <a:endParaRPr/>
          </a:p>
          <a:p>
            <a:pPr indent="-181240" lvl="0" marL="181240" rtl="0" algn="l">
              <a:spcBef>
                <a:spcPts val="0"/>
              </a:spcBef>
              <a:spcAft>
                <a:spcPts val="0"/>
              </a:spcAft>
              <a:buClr>
                <a:schemeClr val="dk1"/>
              </a:buClr>
              <a:buSzPts val="1200"/>
              <a:buFont typeface="Noto Sans Symbols"/>
              <a:buChar char="▪"/>
            </a:pPr>
            <a:r>
              <a:rPr lang="en-US"/>
              <a:t>When the result is positive, as it is in this example, the insurance company credits the indexed interest rate to the contract’s accumulation value. </a:t>
            </a:r>
            <a:endParaRPr b="1"/>
          </a:p>
          <a:p>
            <a:pPr indent="-181240" lvl="0" marL="181240" rtl="0" algn="l">
              <a:spcBef>
                <a:spcPts val="0"/>
              </a:spcBef>
              <a:spcAft>
                <a:spcPts val="0"/>
              </a:spcAft>
              <a:buClr>
                <a:schemeClr val="dk1"/>
              </a:buClr>
              <a:buSzPts val="1200"/>
              <a:buFont typeface="Noto Sans Symbols"/>
              <a:buChar char="▪"/>
            </a:pPr>
            <a:r>
              <a:rPr lang="en-US"/>
              <a:t>If the result is negative, the indexed interest rate for the year will be zero, and the annuity’s value remains unchanged. </a:t>
            </a:r>
            <a:endParaRPr/>
          </a:p>
          <a:p>
            <a:pPr indent="-181240" lvl="0" marL="181240" rtl="0" algn="l">
              <a:spcBef>
                <a:spcPts val="0"/>
              </a:spcBef>
              <a:spcAft>
                <a:spcPts val="0"/>
              </a:spcAft>
              <a:buClr>
                <a:schemeClr val="dk1"/>
              </a:buClr>
              <a:buSzPts val="1200"/>
              <a:buFont typeface="Noto Sans Symbols"/>
              <a:buChar char="▪"/>
            </a:pPr>
            <a:r>
              <a:rPr b="1" lang="en-US"/>
              <a:t>NEXT SLIDE</a:t>
            </a:r>
            <a:endParaRPr/>
          </a:p>
          <a:p>
            <a:pPr indent="0" lvl="0" marL="0" rtl="0" algn="l">
              <a:spcBef>
                <a:spcPts val="0"/>
              </a:spcBef>
              <a:spcAft>
                <a:spcPts val="0"/>
              </a:spcAft>
              <a:buNone/>
            </a:pPr>
            <a:r>
              <a:t/>
            </a:r>
            <a:endParaRPr b="1"/>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4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287" name="Google Shape;1287;p4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8" name="Google Shape;1288;p42: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In this example of annual point-to-point there is no cap applied, but instead there is a participation rate applied. Again we are assuming that the beginning index value is 1000. </a:t>
            </a:r>
            <a:r>
              <a:rPr b="1" lang="en-US"/>
              <a:t>[CLICK]</a:t>
            </a:r>
            <a:endParaRPr/>
          </a:p>
          <a:p>
            <a:pPr indent="-181240" lvl="0" marL="181240" rtl="0" algn="l">
              <a:spcBef>
                <a:spcPts val="0"/>
              </a:spcBef>
              <a:spcAft>
                <a:spcPts val="0"/>
              </a:spcAft>
              <a:buClr>
                <a:schemeClr val="dk1"/>
              </a:buClr>
              <a:buSzPts val="1200"/>
              <a:buFont typeface="Noto Sans Symbols"/>
              <a:buChar char="▪"/>
            </a:pPr>
            <a:r>
              <a:rPr lang="en-US"/>
              <a:t>Each month this example shows that the external market index value goes up and/or down. </a:t>
            </a:r>
            <a:endParaRPr/>
          </a:p>
          <a:p>
            <a:pPr indent="-181240" lvl="0" marL="181240" rtl="0" algn="l">
              <a:spcBef>
                <a:spcPts val="0"/>
              </a:spcBef>
              <a:spcAft>
                <a:spcPts val="0"/>
              </a:spcAft>
              <a:buClr>
                <a:schemeClr val="dk1"/>
              </a:buClr>
              <a:buSzPts val="1200"/>
              <a:buFont typeface="Noto Sans Symbols"/>
              <a:buChar char="▪"/>
            </a:pPr>
            <a:r>
              <a:rPr b="1" lang="en-US"/>
              <a:t>Until the end of the last day of the contract year, in which the index value is 1070. [CLICK]</a:t>
            </a:r>
            <a:endParaRPr/>
          </a:p>
          <a:p>
            <a:pPr indent="-181240" lvl="0" marL="181240" marR="0" rtl="0" algn="l">
              <a:lnSpc>
                <a:spcPct val="100000"/>
              </a:lnSpc>
              <a:spcBef>
                <a:spcPts val="0"/>
              </a:spcBef>
              <a:spcAft>
                <a:spcPts val="0"/>
              </a:spcAft>
              <a:buClr>
                <a:schemeClr val="dk1"/>
              </a:buClr>
              <a:buSzPts val="1200"/>
              <a:buFont typeface="Noto Sans Symbols"/>
              <a:buChar char="▪"/>
            </a:pPr>
            <a:r>
              <a:rPr lang="en-US"/>
              <a:t>The beginning index value (1000) is subtracted from the ending index value (1070), resulting again in a change of 7.00%. </a:t>
            </a:r>
            <a:r>
              <a:rPr b="1" lang="en-US"/>
              <a:t>[CLICK]</a:t>
            </a:r>
            <a:endParaRPr/>
          </a:p>
          <a:p>
            <a:pPr indent="-181240" lvl="0" marL="181240" rtl="0" algn="l">
              <a:spcBef>
                <a:spcPts val="0"/>
              </a:spcBef>
              <a:spcAft>
                <a:spcPts val="0"/>
              </a:spcAft>
              <a:buClr>
                <a:schemeClr val="dk1"/>
              </a:buClr>
              <a:buSzPts val="1200"/>
              <a:buFont typeface="Noto Sans Symbols"/>
              <a:buChar char="▪"/>
            </a:pPr>
            <a:r>
              <a:rPr b="1" lang="en-US"/>
              <a:t>In this example that would be 1070 – 1000 = 70 divided by 1000 = 0.07 or 7.00%. [CLICK]</a:t>
            </a:r>
            <a:endParaRPr/>
          </a:p>
          <a:p>
            <a:pPr indent="-181240" lvl="0" marL="181240" rtl="0" algn="l">
              <a:spcBef>
                <a:spcPts val="0"/>
              </a:spcBef>
              <a:spcAft>
                <a:spcPts val="0"/>
              </a:spcAft>
              <a:buClr>
                <a:schemeClr val="dk1"/>
              </a:buClr>
              <a:buSzPts val="1200"/>
              <a:buFont typeface="Noto Sans Symbols"/>
              <a:buChar char="▪"/>
            </a:pPr>
            <a:r>
              <a:rPr lang="en-US"/>
              <a:t>The actual amount of indexed interest credited would depend on a participation rate. We are assuming a 50% participation rate. </a:t>
            </a:r>
            <a:r>
              <a:rPr b="1" lang="en-US"/>
              <a:t>[CLICK]</a:t>
            </a:r>
            <a:endParaRPr b="1"/>
          </a:p>
          <a:p>
            <a:pPr indent="-181240" lvl="0" marL="181240" rtl="0" algn="l">
              <a:spcBef>
                <a:spcPts val="0"/>
              </a:spcBef>
              <a:spcAft>
                <a:spcPts val="0"/>
              </a:spcAft>
              <a:buClr>
                <a:schemeClr val="dk1"/>
              </a:buClr>
              <a:buSzPts val="1200"/>
              <a:buFont typeface="Noto Sans Symbols"/>
              <a:buChar char="▪"/>
            </a:pPr>
            <a:r>
              <a:rPr b="1" lang="en-US"/>
              <a:t>With a 50% participation the final index interest rate and value increase of the annuity for the year is [CLICK] 3.50%.</a:t>
            </a:r>
            <a:endParaRPr/>
          </a:p>
          <a:p>
            <a:pPr indent="-181240" lvl="0" marL="181240" rtl="0" algn="l">
              <a:spcBef>
                <a:spcPts val="0"/>
              </a:spcBef>
              <a:spcAft>
                <a:spcPts val="0"/>
              </a:spcAft>
              <a:buClr>
                <a:schemeClr val="dk1"/>
              </a:buClr>
              <a:buSzPts val="1200"/>
              <a:buFont typeface="Noto Sans Symbols"/>
              <a:buChar char="▪"/>
            </a:pPr>
            <a:r>
              <a:rPr lang="en-US"/>
              <a:t>When the result is positive, as it is in this example, the insurance company credits the indexed interest rate to the contract’s accumulation value.</a:t>
            </a:r>
            <a:endParaRPr b="1"/>
          </a:p>
          <a:p>
            <a:pPr indent="-181240" lvl="0" marL="181240" rtl="0" algn="l">
              <a:spcBef>
                <a:spcPts val="0"/>
              </a:spcBef>
              <a:spcAft>
                <a:spcPts val="0"/>
              </a:spcAft>
              <a:buClr>
                <a:schemeClr val="dk1"/>
              </a:buClr>
              <a:buSzPts val="1200"/>
              <a:buFont typeface="Noto Sans Symbols"/>
              <a:buChar char="▪"/>
            </a:pPr>
            <a:r>
              <a:rPr lang="en-US"/>
              <a:t>If the result is negative, the indexed interest rate for the year will be zero, and the annuity’s value remains unchanged.</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4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402" name="Google Shape;1402;p4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3" name="Google Shape;1403;p43:notes"/>
          <p:cNvSpPr txBox="1"/>
          <p:nvPr>
            <p:ph idx="1" type="body"/>
          </p:nvPr>
        </p:nvSpPr>
        <p:spPr>
          <a:xfrm>
            <a:off x="702074" y="4492366"/>
            <a:ext cx="5909390"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As previously mentioned there are also multi-year point-to-point crediting methods available that tracks changes in the external market index from one multi-year crediting period to the next crediting period – and these can also credit index interest based on that multi-year change, subject to a cap or spread and the participation rate. </a:t>
            </a:r>
            <a:endParaRPr/>
          </a:p>
          <a:p>
            <a:pPr indent="-181240" lvl="0" marL="181240" rtl="0" algn="l">
              <a:spcBef>
                <a:spcPts val="0"/>
              </a:spcBef>
              <a:spcAft>
                <a:spcPts val="0"/>
              </a:spcAft>
              <a:buClr>
                <a:schemeClr val="dk1"/>
              </a:buClr>
              <a:buSzPts val="1200"/>
              <a:buFont typeface="Noto Sans Symbols"/>
              <a:buChar char="▪"/>
            </a:pPr>
            <a:r>
              <a:rPr lang="en-US"/>
              <a:t>If the percentage of change is negative, or the percentage after deducting any applicable spread is negative: No interest is credited to the contract, but the contract does not lose any value.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p4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418" name="Google Shape;1418;p4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9" name="Google Shape;1419;p44: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This slide takes a look at a hypothetical multi-year point-to-point with a 2-year crediting period. </a:t>
            </a:r>
            <a:endParaRPr/>
          </a:p>
          <a:p>
            <a:pPr indent="0" lvl="0" marL="0" rtl="0" algn="l">
              <a:spcBef>
                <a:spcPts val="0"/>
              </a:spcBef>
              <a:spcAft>
                <a:spcPts val="0"/>
              </a:spcAft>
              <a:buNone/>
            </a:pPr>
            <a:r>
              <a:rPr lang="en-US"/>
              <a:t>And like annual point-to-point, a 2-year point-to-point crediting method works in a similar fashion, whether there is a cap, spread, or participation rate applied. </a:t>
            </a:r>
            <a:r>
              <a:rPr b="1" lang="en-US"/>
              <a:t>[CLICK]</a:t>
            </a:r>
            <a:r>
              <a:rPr lang="en-US"/>
              <a:t> </a:t>
            </a:r>
            <a:endParaRPr/>
          </a:p>
          <a:p>
            <a:pPr indent="-181240" lvl="0" marL="181240" rtl="0" algn="l">
              <a:spcBef>
                <a:spcPts val="0"/>
              </a:spcBef>
              <a:spcAft>
                <a:spcPts val="0"/>
              </a:spcAft>
              <a:buClr>
                <a:schemeClr val="dk1"/>
              </a:buClr>
              <a:buSzPts val="1200"/>
              <a:buFont typeface="Noto Sans Symbols"/>
              <a:buChar char="▪"/>
            </a:pPr>
            <a:r>
              <a:rPr lang="en-US"/>
              <a:t>As you can see the index value changes throughout the 2-year crediting period, reflecting the ups and downs of the market the index measures. </a:t>
            </a:r>
            <a:endParaRPr/>
          </a:p>
          <a:p>
            <a:pPr indent="-181240" lvl="0" marL="181240" rtl="0" algn="l">
              <a:spcBef>
                <a:spcPts val="0"/>
              </a:spcBef>
              <a:spcAft>
                <a:spcPts val="0"/>
              </a:spcAft>
              <a:buClr>
                <a:schemeClr val="dk1"/>
              </a:buClr>
              <a:buSzPts val="1200"/>
              <a:buFont typeface="Noto Sans Symbols"/>
              <a:buChar char="▪"/>
            </a:pPr>
            <a:r>
              <a:rPr lang="en-US"/>
              <a:t>With a 2-year point-to-point crediting method, the starting value of the index is determined on the last business day before the contract is issued. In this hypothetical example, that value is </a:t>
            </a:r>
            <a:r>
              <a:rPr b="1" lang="en-US"/>
              <a:t>1000. [CLICK]</a:t>
            </a:r>
            <a:r>
              <a:rPr lang="en-US"/>
              <a:t> </a:t>
            </a:r>
            <a:endParaRPr/>
          </a:p>
          <a:p>
            <a:pPr indent="-181240" lvl="0" marL="181240" rtl="0" algn="l">
              <a:spcBef>
                <a:spcPts val="0"/>
              </a:spcBef>
              <a:spcAft>
                <a:spcPts val="0"/>
              </a:spcAft>
              <a:buClr>
                <a:schemeClr val="dk1"/>
              </a:buClr>
              <a:buSzPts val="1200"/>
              <a:buFont typeface="Noto Sans Symbols"/>
              <a:buChar char="▪"/>
            </a:pPr>
            <a:r>
              <a:rPr lang="en-US"/>
              <a:t>Then, the value of the index on the last business day of the 2-year crediting period is determined. In this example, that ending index value is </a:t>
            </a:r>
            <a:r>
              <a:rPr b="1" lang="en-US"/>
              <a:t>1100.</a:t>
            </a:r>
            <a:endParaRPr/>
          </a:p>
          <a:p>
            <a:pPr indent="-181240" lvl="0" marL="181240" rtl="0" algn="l">
              <a:spcBef>
                <a:spcPts val="0"/>
              </a:spcBef>
              <a:spcAft>
                <a:spcPts val="0"/>
              </a:spcAft>
              <a:buClr>
                <a:schemeClr val="dk1"/>
              </a:buClr>
              <a:buSzPts val="1200"/>
              <a:buFont typeface="Noto Sans Symbols"/>
              <a:buChar char="▪"/>
            </a:pPr>
            <a:r>
              <a:rPr lang="en-US"/>
              <a:t>That means that this 2-year point-to-point crediting method example – has an index value gain of 100. </a:t>
            </a:r>
            <a:r>
              <a:rPr b="1" lang="en-US"/>
              <a:t>[CLICK] </a:t>
            </a:r>
            <a:endParaRPr/>
          </a:p>
          <a:p>
            <a:pPr indent="-181240" lvl="0" marL="181240" rtl="0" algn="l">
              <a:spcBef>
                <a:spcPts val="0"/>
              </a:spcBef>
              <a:spcAft>
                <a:spcPts val="0"/>
              </a:spcAft>
              <a:buClr>
                <a:schemeClr val="dk1"/>
              </a:buClr>
              <a:buSzPts val="1200"/>
              <a:buFont typeface="Noto Sans Symbols"/>
              <a:buChar char="▪"/>
            </a:pPr>
            <a:r>
              <a:rPr lang="en-US"/>
              <a:t>Keep in mind that index values on any other date during the 2-year crediting period are irrelevant, since the 2-point-to-point crediting method calculates the percentage of change in the index value from one 2-year crediting period to the next crediting period. </a:t>
            </a:r>
            <a:endParaRPr/>
          </a:p>
          <a:p>
            <a:pPr indent="-181240" lvl="0" marL="181240" rtl="0" algn="l">
              <a:spcBef>
                <a:spcPts val="0"/>
              </a:spcBef>
              <a:spcAft>
                <a:spcPts val="0"/>
              </a:spcAft>
              <a:buClr>
                <a:schemeClr val="dk1"/>
              </a:buClr>
              <a:buSzPts val="1200"/>
              <a:buFont typeface="Noto Sans Symbols"/>
              <a:buChar char="▪"/>
            </a:pPr>
            <a:r>
              <a:rPr lang="en-US"/>
              <a:t>If the percentage change is negative, the indexed interest rate for that 2-year crediting period will be zero. If the percentage change is positive, then indexed interest rate equals the percentage of change in the index (subject to a cap, or spread, and participation rate).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4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527" name="Google Shape;1527;p4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28" name="Google Shape;1528;p45: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Let’s look at an example, in which a there is no cap or spread applied, but there is a participation rate of 80% applied and again in which the beginning index value is 1000. </a:t>
            </a:r>
            <a:r>
              <a:rPr b="1" lang="en-US"/>
              <a:t>[CLICK]</a:t>
            </a:r>
            <a:endParaRPr/>
          </a:p>
          <a:p>
            <a:pPr indent="-181240" lvl="0" marL="181240" rtl="0" algn="l">
              <a:spcBef>
                <a:spcPts val="0"/>
              </a:spcBef>
              <a:spcAft>
                <a:spcPts val="0"/>
              </a:spcAft>
              <a:buClr>
                <a:schemeClr val="dk1"/>
              </a:buClr>
              <a:buSzPts val="1200"/>
              <a:buFont typeface="Noto Sans Symbols"/>
              <a:buChar char="▪"/>
            </a:pPr>
            <a:r>
              <a:rPr lang="en-US"/>
              <a:t>Each month this example shows that the external market index value goes up and/or down. Don’t worry that this chart may be hard to read, because the next value that’s important to look at is the ending index value – </a:t>
            </a:r>
            <a:r>
              <a:rPr b="1" lang="en-US"/>
              <a:t>which is calculated the end of the last day of the 2-year crediting period. In this hypothetical example the ending index value is 1100. [CLICK]</a:t>
            </a:r>
            <a:endParaRPr/>
          </a:p>
          <a:p>
            <a:pPr indent="-181240" lvl="0" marL="181240" rtl="0" algn="l">
              <a:spcBef>
                <a:spcPts val="0"/>
              </a:spcBef>
              <a:spcAft>
                <a:spcPts val="0"/>
              </a:spcAft>
              <a:buClr>
                <a:schemeClr val="dk1"/>
              </a:buClr>
              <a:buSzPts val="1200"/>
              <a:buFont typeface="Noto Sans Symbols"/>
              <a:buChar char="▪"/>
            </a:pPr>
            <a:r>
              <a:rPr lang="en-US"/>
              <a:t>The beginning index value (1000) is subtracted from the ending index value (1100), resulting in a change of 100, or 10.00%. </a:t>
            </a:r>
            <a:endParaRPr/>
          </a:p>
          <a:p>
            <a:pPr indent="-181240" lvl="0" marL="181240" rtl="0" algn="l">
              <a:spcBef>
                <a:spcPts val="0"/>
              </a:spcBef>
              <a:spcAft>
                <a:spcPts val="0"/>
              </a:spcAft>
              <a:buClr>
                <a:schemeClr val="dk1"/>
              </a:buClr>
              <a:buSzPts val="1200"/>
              <a:buFont typeface="Noto Sans Symbols"/>
              <a:buChar char="▪"/>
            </a:pPr>
            <a:r>
              <a:rPr b="1" lang="en-US"/>
              <a:t>In this example that would be 1100 – 1000 = 100 divided by the beginning value of 1000  = 0.10 or 10.00%. [CLICK] </a:t>
            </a:r>
            <a:endParaRPr/>
          </a:p>
          <a:p>
            <a:pPr indent="-181240" lvl="0" marL="181240" rtl="0" algn="l">
              <a:spcBef>
                <a:spcPts val="0"/>
              </a:spcBef>
              <a:spcAft>
                <a:spcPts val="0"/>
              </a:spcAft>
              <a:buClr>
                <a:schemeClr val="dk1"/>
              </a:buClr>
              <a:buSzPts val="1200"/>
              <a:buFont typeface="Noto Sans Symbols"/>
              <a:buChar char="▪"/>
            </a:pPr>
            <a:r>
              <a:rPr lang="en-US"/>
              <a:t>The actual amount of indexed interest credited to the contract would depend on the participation rate. We are assuming a 80% participation rate. </a:t>
            </a:r>
            <a:r>
              <a:rPr b="1" lang="en-US"/>
              <a:t>[CLICK]</a:t>
            </a:r>
            <a:endParaRPr b="1"/>
          </a:p>
          <a:p>
            <a:pPr indent="-181240" lvl="0" marL="181240" rtl="0" algn="l">
              <a:spcBef>
                <a:spcPts val="0"/>
              </a:spcBef>
              <a:spcAft>
                <a:spcPts val="0"/>
              </a:spcAft>
              <a:buClr>
                <a:schemeClr val="dk1"/>
              </a:buClr>
              <a:buSzPts val="1200"/>
              <a:buFont typeface="Noto Sans Symbols"/>
              <a:buChar char="▪"/>
            </a:pPr>
            <a:r>
              <a:rPr b="1" lang="en-US"/>
              <a:t>With a 80% participation the final index interest rate and value increase of the annuity for the 2-year crediting period is 8.0%.</a:t>
            </a:r>
            <a:endParaRPr/>
          </a:p>
          <a:p>
            <a:pPr indent="-181240" lvl="0" marL="181240" rtl="0" algn="l">
              <a:spcBef>
                <a:spcPts val="0"/>
              </a:spcBef>
              <a:spcAft>
                <a:spcPts val="0"/>
              </a:spcAft>
              <a:buClr>
                <a:schemeClr val="dk1"/>
              </a:buClr>
              <a:buSzPts val="1200"/>
              <a:buFont typeface="Noto Sans Symbols"/>
              <a:buChar char="▪"/>
            </a:pPr>
            <a:r>
              <a:rPr lang="en-US"/>
              <a:t>When the result is positive, as it is in this example, the insurance company credits the indexed interest rate to the contract’s accumulation value.</a:t>
            </a:r>
            <a:endParaRPr b="1"/>
          </a:p>
          <a:p>
            <a:pPr indent="-181240" lvl="0" marL="181240" rtl="0" algn="l">
              <a:spcBef>
                <a:spcPts val="0"/>
              </a:spcBef>
              <a:spcAft>
                <a:spcPts val="0"/>
              </a:spcAft>
              <a:buClr>
                <a:schemeClr val="dk1"/>
              </a:buClr>
              <a:buSzPts val="1200"/>
              <a:buFont typeface="Noto Sans Symbols"/>
              <a:buChar char="▪"/>
            </a:pPr>
            <a:r>
              <a:rPr lang="en-US"/>
              <a:t>If the result is negative, the indexed interest rate for the 2-year crediting period will be zero, and the annuity’s value remains unchanged.</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6" name="Shape 1656"/>
        <p:cNvGrpSpPr/>
        <p:nvPr/>
      </p:nvGrpSpPr>
      <p:grpSpPr>
        <a:xfrm>
          <a:off x="0" y="0"/>
          <a:ext cx="0" cy="0"/>
          <a:chOff x="0" y="0"/>
          <a:chExt cx="0" cy="0"/>
        </a:xfrm>
      </p:grpSpPr>
      <p:sp>
        <p:nvSpPr>
          <p:cNvPr id="1657" name="Google Shape;1657;p4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658" name="Google Shape;1658;p4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59" name="Google Shape;1659;p46: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a:t>The monthly sum crediting method is very similar to the annual point-to-point but instead of measuring the change over an entire year, monthly changes are measured. </a:t>
            </a:r>
            <a:endParaRPr/>
          </a:p>
          <a:p>
            <a:pPr indent="-181240" lvl="0" marL="181240" rtl="0" algn="l">
              <a:spcBef>
                <a:spcPts val="0"/>
              </a:spcBef>
              <a:spcAft>
                <a:spcPts val="0"/>
              </a:spcAft>
              <a:buClr>
                <a:schemeClr val="dk1"/>
              </a:buClr>
              <a:buSzPts val="1200"/>
              <a:buFont typeface="Noto Sans Symbols"/>
              <a:buChar char="▪"/>
            </a:pPr>
            <a:r>
              <a:rPr lang="en-US"/>
              <a:t>The starting value of the index is recorded on the last business day before the contract is issued, and then the value of the index on the last business day before each contract monthiversary is also recorded.</a:t>
            </a:r>
            <a:endParaRPr/>
          </a:p>
          <a:p>
            <a:pPr indent="-181240" lvl="0" marL="181240" rtl="0" algn="l">
              <a:spcBef>
                <a:spcPts val="0"/>
              </a:spcBef>
              <a:spcAft>
                <a:spcPts val="0"/>
              </a:spcAft>
              <a:buClr>
                <a:schemeClr val="dk1"/>
              </a:buClr>
              <a:buSzPts val="1200"/>
              <a:buFont typeface="Noto Sans Symbols"/>
              <a:buChar char="▪"/>
            </a:pPr>
            <a:r>
              <a:rPr lang="en-US"/>
              <a:t>Individual monthly increases in the index value (subject to a monthly cap) and decreases (with no cap) are tracked and added</a:t>
            </a:r>
            <a:r>
              <a:rPr b="1" lang="en-US"/>
              <a:t> </a:t>
            </a:r>
            <a:r>
              <a:rPr lang="en-US"/>
              <a:t>together at the end of the year.</a:t>
            </a:r>
            <a:endParaRPr/>
          </a:p>
          <a:p>
            <a:pPr indent="-181240" lvl="0" marL="181240" rtl="0" algn="l">
              <a:spcBef>
                <a:spcPts val="0"/>
              </a:spcBef>
              <a:spcAft>
                <a:spcPts val="0"/>
              </a:spcAft>
              <a:buClr>
                <a:schemeClr val="dk1"/>
              </a:buClr>
              <a:buSzPts val="1200"/>
              <a:buFont typeface="Noto Sans Symbols"/>
              <a:buChar char="▪"/>
            </a:pPr>
            <a:r>
              <a:rPr lang="en-US"/>
              <a:t>If the result is positive, that’s the indexed interest rate for that year. If the sum is negative, the indexed interest rate is zero for the year.</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p4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673" name="Google Shape;1673;p4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4" name="Google Shape;1674;p47: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b="1" lang="en-US"/>
              <a:t>Here is a hypothetical example of how monthly sum crediting works. </a:t>
            </a:r>
            <a:endParaRPr/>
          </a:p>
          <a:p>
            <a:pPr indent="0" lvl="0" marL="0" rtl="0" algn="l">
              <a:spcBef>
                <a:spcPts val="0"/>
              </a:spcBef>
              <a:spcAft>
                <a:spcPts val="0"/>
              </a:spcAft>
              <a:buNone/>
            </a:pPr>
            <a:r>
              <a:rPr b="1" lang="en-US"/>
              <a:t>[CLICK] This example is using a monthly cap of 2.00%.</a:t>
            </a:r>
            <a:endParaRPr/>
          </a:p>
          <a:p>
            <a:pPr indent="0" lvl="0" marL="0" rtl="0" algn="l">
              <a:spcBef>
                <a:spcPts val="0"/>
              </a:spcBef>
              <a:spcAft>
                <a:spcPts val="0"/>
              </a:spcAft>
              <a:buNone/>
            </a:pPr>
            <a:r>
              <a:rPr b="1" lang="en-US"/>
              <a:t>[CLICK] </a:t>
            </a:r>
            <a:endParaRPr/>
          </a:p>
          <a:p>
            <a:pPr indent="-177784" lvl="0" marL="177784" rtl="0" algn="l">
              <a:spcBef>
                <a:spcPts val="0"/>
              </a:spcBef>
              <a:spcAft>
                <a:spcPts val="0"/>
              </a:spcAft>
              <a:buClr>
                <a:schemeClr val="dk1"/>
              </a:buClr>
              <a:buSzPts val="1200"/>
              <a:buFont typeface="Noto Sans Symbols"/>
              <a:buChar char="▪"/>
            </a:pPr>
            <a:r>
              <a:rPr b="0" lang="en-US"/>
              <a:t>On the contract anniversary each month, the index value is compared to the prior month’s value, and the percentage of change is calculated.</a:t>
            </a:r>
            <a:endParaRPr/>
          </a:p>
          <a:p>
            <a:pPr indent="-177784" lvl="0" marL="177784" rtl="0" algn="l">
              <a:spcBef>
                <a:spcPts val="0"/>
              </a:spcBef>
              <a:spcAft>
                <a:spcPts val="0"/>
              </a:spcAft>
              <a:buClr>
                <a:schemeClr val="dk1"/>
              </a:buClr>
              <a:buSzPts val="1200"/>
              <a:buFont typeface="Noto Sans Symbols"/>
              <a:buChar char="▪"/>
            </a:pPr>
            <a:r>
              <a:rPr b="0" lang="en-US"/>
              <a:t>At the end of the year, the contract’s monthly increases and decreases are added up. </a:t>
            </a:r>
            <a:endParaRPr/>
          </a:p>
          <a:p>
            <a:pPr indent="-177783" lvl="1" marL="414833" rtl="0" algn="l">
              <a:spcBef>
                <a:spcPts val="0"/>
              </a:spcBef>
              <a:spcAft>
                <a:spcPts val="0"/>
              </a:spcAft>
              <a:buNone/>
            </a:pPr>
            <a:r>
              <a:rPr b="0" lang="en-US"/>
              <a:t>The increases may be subject to a cap. This hypothetical example assumes a 2% cap.</a:t>
            </a:r>
            <a:endParaRPr/>
          </a:p>
          <a:p>
            <a:pPr indent="-177783" lvl="1" marL="414833" rtl="0" algn="l">
              <a:spcBef>
                <a:spcPts val="0"/>
              </a:spcBef>
              <a:spcAft>
                <a:spcPts val="0"/>
              </a:spcAft>
              <a:buNone/>
            </a:pPr>
            <a:r>
              <a:rPr b="0" lang="en-US"/>
              <a:t>Please note that monthly decreases are not limited to a cap.</a:t>
            </a:r>
            <a:endParaRPr/>
          </a:p>
          <a:p>
            <a:pPr indent="-177784" lvl="0" marL="177784" rtl="0" algn="l">
              <a:spcBef>
                <a:spcPts val="0"/>
              </a:spcBef>
              <a:spcAft>
                <a:spcPts val="0"/>
              </a:spcAft>
              <a:buClr>
                <a:schemeClr val="dk1"/>
              </a:buClr>
              <a:buSzPts val="1200"/>
              <a:buFont typeface="Noto Sans Symbols"/>
              <a:buChar char="▪"/>
            </a:pPr>
            <a:r>
              <a:rPr b="0" lang="en-US"/>
              <a:t>If the final sum is positive, then indexed interest rate equals the percentage of change in the index. </a:t>
            </a:r>
            <a:endParaRPr/>
          </a:p>
          <a:p>
            <a:pPr indent="-177784" lvl="0" marL="177784" rtl="0" algn="l">
              <a:spcBef>
                <a:spcPts val="0"/>
              </a:spcBef>
              <a:spcAft>
                <a:spcPts val="0"/>
              </a:spcAft>
              <a:buClr>
                <a:schemeClr val="dk1"/>
              </a:buClr>
              <a:buSzPts val="1200"/>
              <a:buFont typeface="Noto Sans Symbols"/>
              <a:buChar char="▪"/>
            </a:pPr>
            <a:r>
              <a:rPr b="0" lang="en-US"/>
              <a:t>If the final sum is negative, the indexed interest rate for that year will be zero, but the contract’s value will be protected.</a:t>
            </a:r>
            <a:endParaRPr/>
          </a:p>
          <a:p>
            <a:pPr indent="0" lvl="0" marL="0" rtl="0" algn="l">
              <a:spcBef>
                <a:spcPts val="0"/>
              </a:spcBef>
              <a:spcAft>
                <a:spcPts val="0"/>
              </a:spcAft>
              <a:buNone/>
            </a:pPr>
            <a:r>
              <a:rPr b="1" lang="en-US"/>
              <a:t>[CLICK] </a:t>
            </a:r>
            <a:endParaRPr/>
          </a:p>
          <a:p>
            <a:pPr indent="0" lvl="0" marL="0" rtl="0" algn="l">
              <a:spcBef>
                <a:spcPts val="0"/>
              </a:spcBef>
              <a:spcAft>
                <a:spcPts val="0"/>
              </a:spcAft>
              <a:buNone/>
            </a:pPr>
            <a:r>
              <a:rPr b="1" lang="en-US"/>
              <a:t>At the end of the year, the monthly percentages are added up. In the hypothetical example, the contract owner would receive 3.11% in index interest.</a:t>
            </a:r>
            <a:endParaRPr/>
          </a:p>
          <a:p>
            <a:pPr indent="-101584" lvl="0" marL="177784" rtl="0" algn="l">
              <a:spcBef>
                <a:spcPts val="0"/>
              </a:spcBef>
              <a:spcAft>
                <a:spcPts val="0"/>
              </a:spcAft>
              <a:buClr>
                <a:schemeClr val="dk1"/>
              </a:buClr>
              <a:buSzPts val="1200"/>
              <a:buFont typeface="Noto Sans Symbols"/>
              <a:buNone/>
            </a:pPr>
            <a:r>
              <a:t/>
            </a:r>
            <a:endParaRPr/>
          </a:p>
          <a:p>
            <a:pPr indent="0" lvl="0" marL="0" rtl="0" algn="l">
              <a:spcBef>
                <a:spcPts val="0"/>
              </a:spcBef>
              <a:spcAft>
                <a:spcPts val="0"/>
              </a:spcAft>
              <a:buNone/>
            </a:pPr>
            <a:r>
              <a:rPr lang="en-US"/>
              <a:t>The next slide will show a how this works in more detail.</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p4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732" name="Google Shape;1732;p4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3" name="Google Shape;1733;p48:notes"/>
          <p:cNvSpPr txBox="1"/>
          <p:nvPr>
            <p:ph idx="1" type="body"/>
          </p:nvPr>
        </p:nvSpPr>
        <p:spPr>
          <a:xfrm>
            <a:off x="702073" y="4492366"/>
            <a:ext cx="5909390"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lang="en-US" sz="1000"/>
              <a:t>As we discussed in the previous slide, there may be caps on the percentage of positive change for each month.</a:t>
            </a:r>
            <a:endParaRPr/>
          </a:p>
          <a:p>
            <a:pPr indent="-181240" lvl="0" marL="181240" rtl="0" algn="l">
              <a:spcBef>
                <a:spcPts val="0"/>
              </a:spcBef>
              <a:spcAft>
                <a:spcPts val="0"/>
              </a:spcAft>
              <a:buClr>
                <a:schemeClr val="dk1"/>
              </a:buClr>
              <a:buSzPts val="1000"/>
              <a:buFont typeface="Noto Sans Symbols"/>
              <a:buChar char="▪"/>
            </a:pPr>
            <a:r>
              <a:rPr lang="en-US" sz="1000"/>
              <a:t>In this hypothetical example an assumed monthly cap of 2.00% is being used. </a:t>
            </a:r>
            <a:r>
              <a:rPr b="1" lang="en-US" sz="1000"/>
              <a:t>[CLICK] </a:t>
            </a:r>
            <a:endParaRPr/>
          </a:p>
          <a:p>
            <a:pPr indent="-181240" lvl="0" marL="181240" rtl="0" algn="l">
              <a:spcBef>
                <a:spcPts val="0"/>
              </a:spcBef>
              <a:spcAft>
                <a:spcPts val="0"/>
              </a:spcAft>
              <a:buClr>
                <a:schemeClr val="dk1"/>
              </a:buClr>
              <a:buSzPts val="1000"/>
              <a:buFont typeface="Noto Sans Symbols"/>
              <a:buChar char="▪"/>
            </a:pPr>
            <a:r>
              <a:rPr lang="en-US" sz="1000"/>
              <a:t>January shows a hypothetical external index change of 2.56%. Because the monthly cap is 2.00%, 2.00% is recorded. </a:t>
            </a:r>
            <a:r>
              <a:rPr b="1" lang="en-US" sz="1000"/>
              <a:t>[CLICK] </a:t>
            </a:r>
            <a:endParaRPr/>
          </a:p>
          <a:p>
            <a:pPr indent="-181240" lvl="0" marL="181240" rtl="0" algn="l">
              <a:spcBef>
                <a:spcPts val="0"/>
              </a:spcBef>
              <a:spcAft>
                <a:spcPts val="0"/>
              </a:spcAft>
              <a:buClr>
                <a:schemeClr val="dk1"/>
              </a:buClr>
              <a:buSzPts val="1000"/>
              <a:buFont typeface="Noto Sans Symbols"/>
              <a:buChar char="▪"/>
            </a:pPr>
            <a:r>
              <a:rPr lang="en-US" sz="1000"/>
              <a:t>February shows a negative change and because there is no limit on negative changes, the -0.97% is recorded for that month. </a:t>
            </a:r>
            <a:r>
              <a:rPr b="1" lang="en-US" sz="1000"/>
              <a:t>[CLICK] </a:t>
            </a:r>
            <a:endParaRPr/>
          </a:p>
          <a:p>
            <a:pPr indent="-181240" lvl="0" marL="181240" rtl="0" algn="l">
              <a:spcBef>
                <a:spcPts val="0"/>
              </a:spcBef>
              <a:spcAft>
                <a:spcPts val="0"/>
              </a:spcAft>
              <a:buClr>
                <a:schemeClr val="dk1"/>
              </a:buClr>
              <a:buSzPts val="1000"/>
              <a:buFont typeface="Noto Sans Symbols"/>
              <a:buChar char="▪"/>
            </a:pPr>
            <a:r>
              <a:rPr lang="en-US" sz="1000"/>
              <a:t>March reflects another positive change of 1.96%, and because it is less than the 2.00% cap, the entire amount is recorded for the month. </a:t>
            </a:r>
            <a:r>
              <a:rPr b="1" lang="en-US" sz="1000"/>
              <a:t>[CLICK] </a:t>
            </a:r>
            <a:endParaRPr/>
          </a:p>
          <a:p>
            <a:pPr indent="-181240" lvl="0" marL="181240" rtl="0" algn="l">
              <a:spcBef>
                <a:spcPts val="0"/>
              </a:spcBef>
              <a:spcAft>
                <a:spcPts val="0"/>
              </a:spcAft>
              <a:buClr>
                <a:schemeClr val="dk1"/>
              </a:buClr>
              <a:buSzPts val="1000"/>
              <a:buFont typeface="Noto Sans Symbols"/>
              <a:buChar char="▪"/>
            </a:pPr>
            <a:r>
              <a:rPr lang="en-US" sz="1000"/>
              <a:t>As you can see, throughout the remaining months each positive change is recorded up to the 2.00% cap and each negative is also recorded. </a:t>
            </a:r>
            <a:r>
              <a:rPr b="1" lang="en-US" sz="1000"/>
              <a:t>[CLICK] </a:t>
            </a:r>
            <a:endParaRPr/>
          </a:p>
          <a:p>
            <a:pPr indent="-181240" lvl="0" marL="181240" rtl="0" algn="l">
              <a:spcBef>
                <a:spcPts val="0"/>
              </a:spcBef>
              <a:spcAft>
                <a:spcPts val="0"/>
              </a:spcAft>
              <a:buClr>
                <a:schemeClr val="dk1"/>
              </a:buClr>
              <a:buSzPts val="1000"/>
              <a:buFont typeface="Noto Sans Symbols"/>
              <a:buChar char="▪"/>
            </a:pPr>
            <a:r>
              <a:rPr lang="en-US" sz="1000"/>
              <a:t>At the end of the year, all 12 months of recorded changes are added up, and in this hypothetical example the total is 3.11%.</a:t>
            </a:r>
            <a:endParaRPr/>
          </a:p>
          <a:p>
            <a:pPr indent="-181240" lvl="0" marL="181240" marR="0" rtl="0" algn="l">
              <a:lnSpc>
                <a:spcPct val="100000"/>
              </a:lnSpc>
              <a:spcBef>
                <a:spcPts val="0"/>
              </a:spcBef>
              <a:spcAft>
                <a:spcPts val="0"/>
              </a:spcAft>
              <a:buClr>
                <a:schemeClr val="dk1"/>
              </a:buClr>
              <a:buSzPts val="1000"/>
              <a:buFont typeface="Noto Sans Symbols"/>
              <a:buChar char="▪"/>
            </a:pPr>
            <a:r>
              <a:rPr lang="en-US" sz="1000"/>
              <a:t>Assuming a 100% participation rate would mean that the final indexed interest rate and value increase of the annuity for the year is 3.11% .</a:t>
            </a:r>
            <a:r>
              <a:rPr b="1" lang="en-US" sz="1000"/>
              <a:t> [CLICK] </a:t>
            </a:r>
            <a:endParaRPr sz="1000"/>
          </a:p>
          <a:p>
            <a:pPr indent="-181240" lvl="0" marL="181240" rtl="0" algn="l">
              <a:spcBef>
                <a:spcPts val="0"/>
              </a:spcBef>
              <a:spcAft>
                <a:spcPts val="0"/>
              </a:spcAft>
              <a:buClr>
                <a:schemeClr val="dk1"/>
              </a:buClr>
              <a:buSzPts val="1000"/>
              <a:buFont typeface="Noto Sans Symbols"/>
              <a:buChar char="▪"/>
            </a:pPr>
            <a:r>
              <a:rPr lang="en-US" sz="1000"/>
              <a:t>If this indexed interest rate was a negative rate, 0.00% would be credited, because 0.00% is the lowest that the contract can receive. </a:t>
            </a:r>
            <a:endParaRPr/>
          </a:p>
          <a:p>
            <a:pPr indent="-181240" lvl="0" marL="181240" rtl="0" algn="l">
              <a:spcBef>
                <a:spcPts val="0"/>
              </a:spcBef>
              <a:spcAft>
                <a:spcPts val="0"/>
              </a:spcAft>
              <a:buClr>
                <a:schemeClr val="dk1"/>
              </a:buClr>
              <a:buSzPts val="1000"/>
              <a:buFont typeface="Noto Sans Symbols"/>
              <a:buChar char="▪"/>
            </a:pPr>
            <a:r>
              <a:rPr lang="en-US" sz="1000"/>
              <a:t>And the contract owner would not loose any past interest because of any one bad year.</a:t>
            </a:r>
            <a:endParaRPr sz="1000"/>
          </a:p>
          <a:p>
            <a:pPr indent="-181240" lvl="0" marL="181240" rtl="0" algn="l">
              <a:spcBef>
                <a:spcPts val="0"/>
              </a:spcBef>
              <a:spcAft>
                <a:spcPts val="0"/>
              </a:spcAft>
              <a:buClr>
                <a:schemeClr val="dk1"/>
              </a:buClr>
              <a:buSzPts val="1000"/>
              <a:buFont typeface="Noto Sans Symbols"/>
              <a:buChar char="▪"/>
            </a:pPr>
            <a:r>
              <a:rPr lang="en-US" sz="1000"/>
              <a:t>We are assuming 100% participation rate, so the entire 3.11% is the final index interest rate. </a:t>
            </a:r>
            <a:endParaRPr/>
          </a:p>
          <a:p>
            <a:pPr indent="-181240" lvl="0" marL="181240" rtl="0" algn="l">
              <a:spcBef>
                <a:spcPts val="0"/>
              </a:spcBef>
              <a:spcAft>
                <a:spcPts val="0"/>
              </a:spcAft>
              <a:buClr>
                <a:schemeClr val="dk1"/>
              </a:buClr>
              <a:buSzPts val="1000"/>
              <a:buFont typeface="Noto Sans Symbols"/>
              <a:buChar char="▪"/>
            </a:pPr>
            <a:r>
              <a:rPr lang="en-US" sz="1000"/>
              <a:t>Likewise, if this hypothetical example had a 2% spread, the indexed interest would equal 1.11% (3.11% - 2% spread = 1.11% indexed interest).</a:t>
            </a:r>
            <a:endParaRPr/>
          </a:p>
          <a:p>
            <a:pPr indent="-181240" lvl="0" marL="181240" rtl="0" algn="l">
              <a:spcBef>
                <a:spcPts val="0"/>
              </a:spcBef>
              <a:spcAft>
                <a:spcPts val="0"/>
              </a:spcAft>
              <a:buClr>
                <a:schemeClr val="dk1"/>
              </a:buClr>
              <a:buSzPts val="1000"/>
              <a:buFont typeface="Noto Sans Symbols"/>
              <a:buChar char="▪"/>
            </a:pPr>
            <a:r>
              <a:rPr lang="en-US" sz="1000"/>
              <a:t>If the final result is negative, no indexed interest would be credited and the contract value would remain the same.</a:t>
            </a:r>
            <a:endParaRPr/>
          </a:p>
          <a:p>
            <a:pPr indent="0" lvl="0" marL="0" rtl="0" algn="l">
              <a:spcBef>
                <a:spcPts val="0"/>
              </a:spcBef>
              <a:spcAft>
                <a:spcPts val="0"/>
              </a:spcAft>
              <a:buNone/>
            </a:pPr>
            <a:r>
              <a:rPr lang="en-US" sz="1000"/>
              <a:t>Let’s take a moment to look at this same hypothetical example using a 50% participation rate.</a:t>
            </a:r>
            <a:endParaRPr/>
          </a:p>
          <a:p>
            <a:pPr indent="0" lvl="0" marL="0" rtl="0" algn="l">
              <a:spcBef>
                <a:spcPts val="0"/>
              </a:spcBef>
              <a:spcAft>
                <a:spcPts val="0"/>
              </a:spcAft>
              <a:buNone/>
            </a:pPr>
            <a:r>
              <a:rPr b="1" lang="en-US" sz="1000"/>
              <a:t>NEXT SLIDE</a:t>
            </a:r>
            <a:endParaRPr/>
          </a:p>
          <a:p>
            <a:pPr indent="0" lvl="0" marL="0" rtl="0" algn="l">
              <a:spcBef>
                <a:spcPts val="0"/>
              </a:spcBef>
              <a:spcAft>
                <a:spcPts val="0"/>
              </a:spcAft>
              <a:buNone/>
            </a:pPr>
            <a:r>
              <a:t/>
            </a:r>
            <a:endParaRPr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p4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849" name="Google Shape;1849;p4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Remember that no single crediting method is best in all situations. In some market conditions, one crediting method may result in more interest than others – or zero interest in a given year (or crediting period). </a:t>
            </a:r>
            <a:endParaRPr/>
          </a:p>
          <a:p>
            <a:pPr indent="0" lvl="0" marL="0" rtl="0" algn="l">
              <a:spcBef>
                <a:spcPts val="0"/>
              </a:spcBef>
              <a:spcAft>
                <a:spcPts val="0"/>
              </a:spcAft>
              <a:buNone/>
            </a:pPr>
            <a:r>
              <a:rPr lang="en-US" sz="1000"/>
              <a:t>Also, keep in mind that some annuities may let the contract owner choose a combination of crediting methods.</a:t>
            </a:r>
            <a:endParaRPr/>
          </a:p>
          <a:p>
            <a:pPr indent="0" lvl="0" marL="0" rtl="0" algn="l">
              <a:spcBef>
                <a:spcPts val="0"/>
              </a:spcBef>
              <a:spcAft>
                <a:spcPts val="0"/>
              </a:spcAft>
              <a:buNone/>
            </a:pPr>
            <a:r>
              <a:rPr lang="en-US" sz="1000"/>
              <a:t>This chart depicts the crediting methods’ relative sensitivity to index volatility and interest potential. It is intended only as an overview. </a:t>
            </a:r>
            <a:r>
              <a:rPr b="1" lang="en-US" sz="1000"/>
              <a:t>[CLICK] [CLICK] [CLICK] [CLICK] [CLICK]</a:t>
            </a:r>
            <a:endParaRPr/>
          </a:p>
          <a:p>
            <a:pPr indent="0" lvl="0" marL="0" rtl="0" algn="l">
              <a:spcBef>
                <a:spcPts val="0"/>
              </a:spcBef>
              <a:spcAft>
                <a:spcPts val="0"/>
              </a:spcAft>
              <a:buNone/>
            </a:pPr>
            <a:r>
              <a:rPr b="1" lang="en-US" sz="1000"/>
              <a:t>NEXT SLIDE</a:t>
            </a:r>
            <a:endParaRPr/>
          </a:p>
        </p:txBody>
      </p:sp>
      <p:sp>
        <p:nvSpPr>
          <p:cNvPr id="1850" name="Google Shape;1850;p4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5: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First let’s look at what we already know about retirement.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Today we have a personal responsibility for saving for our own retirement. </a:t>
            </a:r>
            <a:r>
              <a:rPr b="1" lang="en-US"/>
              <a:t>[CLICK]</a:t>
            </a:r>
            <a:endParaRPr/>
          </a:p>
          <a:p>
            <a:pPr indent="0" lvl="0" marL="0" rtl="0" algn="l">
              <a:spcBef>
                <a:spcPts val="0"/>
              </a:spcBef>
              <a:spcAft>
                <a:spcPts val="0"/>
              </a:spcAft>
              <a:buNone/>
            </a:pPr>
            <a:r>
              <a:rPr b="0" lang="en-US"/>
              <a:t>For many the retirement system in America has fallen short. </a:t>
            </a:r>
            <a:endParaRPr/>
          </a:p>
          <a:p>
            <a:pPr indent="0" lvl="0" marL="0" rtl="0" algn="l">
              <a:spcBef>
                <a:spcPts val="0"/>
              </a:spcBef>
              <a:spcAft>
                <a:spcPts val="0"/>
              </a:spcAft>
              <a:buNone/>
            </a:pPr>
            <a:r>
              <a:rPr b="0" lang="en-US"/>
              <a:t>In the past we had relatively more equal sources of retirement income between pensions, Social Security payments and personal savings. </a:t>
            </a:r>
            <a:endParaRPr/>
          </a:p>
          <a:p>
            <a:pPr indent="0" lvl="0" marL="0" rtl="0" algn="l">
              <a:spcBef>
                <a:spcPts val="0"/>
              </a:spcBef>
              <a:spcAft>
                <a:spcPts val="0"/>
              </a:spcAft>
              <a:buNone/>
            </a:pPr>
            <a:r>
              <a:rPr b="0" lang="en-US"/>
              <a:t>However, in recent years pension plans have dwindled and some are questioning the future of Social Security.</a:t>
            </a:r>
            <a:endParaRPr/>
          </a:p>
          <a:p>
            <a:pPr indent="0" lvl="0" marL="0" rtl="0" algn="l">
              <a:spcBef>
                <a:spcPts val="0"/>
              </a:spcBef>
              <a:spcAft>
                <a:spcPts val="0"/>
              </a:spcAft>
              <a:buNone/>
            </a:pPr>
            <a:r>
              <a:rPr b="0" lang="en-US"/>
              <a:t>This has placed a much greater responsibility on personal savings as the main source of our retirement income.</a:t>
            </a:r>
            <a:endParaRPr/>
          </a:p>
          <a:p>
            <a:pPr indent="0" lvl="0" marL="0" rtl="0" algn="l">
              <a:spcBef>
                <a:spcPts val="0"/>
              </a:spcBef>
              <a:spcAft>
                <a:spcPts val="0"/>
              </a:spcAft>
              <a:buNone/>
            </a:pPr>
            <a:r>
              <a:t/>
            </a:r>
            <a:endParaRPr b="1"/>
          </a:p>
          <a:p>
            <a:pPr indent="0" lvl="0" marL="0" rtl="0" algn="l">
              <a:spcBef>
                <a:spcPts val="0"/>
              </a:spcBef>
              <a:spcAft>
                <a:spcPts val="0"/>
              </a:spcAft>
              <a:buNone/>
            </a:pPr>
            <a:r>
              <a:rPr b="0" lang="en-US"/>
              <a:t>Please note that the </a:t>
            </a:r>
            <a:r>
              <a:rPr lang="en-US"/>
              <a:t>information depicted in this chart is intended to be a general overview and is not meant to be representative of the actual breakdown of retirement income sources. Individual circumstances will vary.</a:t>
            </a:r>
            <a:endParaRPr b="1"/>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6" name="Google Shape;316;p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8" name="Shape 1898"/>
        <p:cNvGrpSpPr/>
        <p:nvPr/>
      </p:nvGrpSpPr>
      <p:grpSpPr>
        <a:xfrm>
          <a:off x="0" y="0"/>
          <a:ext cx="0" cy="0"/>
          <a:chOff x="0" y="0"/>
          <a:chExt cx="0" cy="0"/>
        </a:xfrm>
      </p:grpSpPr>
      <p:sp>
        <p:nvSpPr>
          <p:cNvPr id="1899" name="Google Shape;1899;p5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0" name="Google Shape;1900;p50: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228558" lvl="0" marL="228558" rtl="0" algn="l">
              <a:lnSpc>
                <a:spcPct val="80000"/>
              </a:lnSpc>
              <a:spcBef>
                <a:spcPts val="0"/>
              </a:spcBef>
              <a:spcAft>
                <a:spcPts val="0"/>
              </a:spcAft>
              <a:buNone/>
            </a:pPr>
            <a:r>
              <a:rPr b="1" lang="en-US"/>
              <a:t>The range of PROTECTION BENEFITS – is the third important benefit of fixed index annuities.</a:t>
            </a:r>
            <a:endParaRPr/>
          </a:p>
          <a:p>
            <a:pPr indent="-228558" lvl="0" marL="228558" rtl="0" algn="l">
              <a:lnSpc>
                <a:spcPct val="80000"/>
              </a:lnSpc>
              <a:spcBef>
                <a:spcPts val="0"/>
              </a:spcBef>
              <a:spcAft>
                <a:spcPts val="0"/>
              </a:spcAft>
              <a:buNone/>
            </a:pPr>
            <a:r>
              <a:rPr lang="en-US"/>
              <a:t>Fixed index annuities offer protection benefits that can help protect in several ways. These are through:</a:t>
            </a:r>
            <a:endParaRPr/>
          </a:p>
          <a:p>
            <a:pPr indent="0" lvl="1" marL="457200" rtl="0" algn="l">
              <a:spcBef>
                <a:spcPts val="0"/>
              </a:spcBef>
              <a:spcAft>
                <a:spcPts val="0"/>
              </a:spcAft>
              <a:buNone/>
            </a:pPr>
            <a:r>
              <a:rPr b="1" lang="en-US"/>
              <a:t>Accumulation – in which principal and credited interest are protected, even if the markets go down</a:t>
            </a:r>
            <a:endParaRPr/>
          </a:p>
          <a:p>
            <a:pPr indent="0" lvl="1" marL="457200" rtl="0" algn="l">
              <a:spcBef>
                <a:spcPts val="0"/>
              </a:spcBef>
              <a:spcAft>
                <a:spcPts val="0"/>
              </a:spcAft>
              <a:buNone/>
            </a:pPr>
            <a:r>
              <a:rPr b="1" lang="en-US"/>
              <a:t>Guaranteed income – which helps protect income – guaranteed for life, and through a </a:t>
            </a:r>
            <a:endParaRPr/>
          </a:p>
          <a:p>
            <a:pPr indent="0" lvl="1" marL="457200" rtl="0" algn="l">
              <a:spcBef>
                <a:spcPts val="0"/>
              </a:spcBef>
              <a:spcAft>
                <a:spcPts val="0"/>
              </a:spcAft>
              <a:buNone/>
            </a:pPr>
            <a:r>
              <a:rPr b="1" lang="en-US"/>
              <a:t>Death benefit – which may provide help for loved ones after the contract owner is gone. </a:t>
            </a:r>
            <a:endParaRPr/>
          </a:p>
          <a:p>
            <a:pPr indent="0" lvl="0" marL="0" rtl="0" algn="l">
              <a:spcBef>
                <a:spcPts val="0"/>
              </a:spcBef>
              <a:spcAft>
                <a:spcPts val="0"/>
              </a:spcAft>
              <a:buNone/>
            </a:pPr>
            <a:r>
              <a:rPr lang="en-US"/>
              <a:t>The level of protection that FIAs offer may be reassuring to your clients.</a:t>
            </a:r>
            <a:endParaRPr/>
          </a:p>
          <a:p>
            <a:pPr indent="0" lvl="1" marL="457200" rtl="0" algn="l">
              <a:spcBef>
                <a:spcPts val="0"/>
              </a:spcBef>
              <a:spcAft>
                <a:spcPts val="0"/>
              </a:spcAft>
              <a:buNone/>
            </a:pPr>
            <a:r>
              <a:t/>
            </a:r>
            <a:endParaRPr b="1"/>
          </a:p>
          <a:p>
            <a:pPr indent="0" lvl="0" marL="0" rtl="0" algn="l">
              <a:spcBef>
                <a:spcPts val="0"/>
              </a:spcBef>
              <a:spcAft>
                <a:spcPts val="0"/>
              </a:spcAft>
              <a:buNone/>
            </a:pPr>
            <a:r>
              <a:rPr lang="en-US"/>
              <a:t>Keep in mind that withdrawals will reduce the contract value and the value of any protection benefits. Additional withdrawals taken within the contract withdrawal charge schedule will be subject to a surrender charge and, if taken prior to age 59½, may be subject to a 10% federal additional tax.</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next slides provide more detail.</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p:txBody>
      </p:sp>
      <p:sp>
        <p:nvSpPr>
          <p:cNvPr id="1901" name="Google Shape;1901;p5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9" name="Shape 1919"/>
        <p:cNvGrpSpPr/>
        <p:nvPr/>
      </p:nvGrpSpPr>
      <p:grpSpPr>
        <a:xfrm>
          <a:off x="0" y="0"/>
          <a:ext cx="0" cy="0"/>
          <a:chOff x="0" y="0"/>
          <a:chExt cx="0" cy="0"/>
        </a:xfrm>
      </p:grpSpPr>
      <p:sp>
        <p:nvSpPr>
          <p:cNvPr id="1920" name="Google Shape;1920;p5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921" name="Google Shape;1921;p5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2" name="Google Shape;1922;p51:notes"/>
          <p:cNvSpPr txBox="1"/>
          <p:nvPr>
            <p:ph idx="1" type="body"/>
          </p:nvPr>
        </p:nvSpPr>
        <p:spPr>
          <a:xfrm>
            <a:off x="702072" y="4492366"/>
            <a:ext cx="5909391" cy="4654682"/>
          </a:xfrm>
          <a:prstGeom prst="rect">
            <a:avLst/>
          </a:prstGeom>
          <a:noFill/>
          <a:ln>
            <a:noFill/>
          </a:ln>
        </p:spPr>
        <p:txBody>
          <a:bodyPr anchorCtr="0" anchor="t" bIns="48250" lIns="96525" spcFirstLastPara="1" rIns="96525" wrap="square" tIns="48250">
            <a:noAutofit/>
          </a:bodyPr>
          <a:lstStyle/>
          <a:p>
            <a:pPr indent="0" lvl="0" marL="0" rtl="0" algn="l">
              <a:lnSpc>
                <a:spcPct val="80000"/>
              </a:lnSpc>
              <a:spcBef>
                <a:spcPts val="0"/>
              </a:spcBef>
              <a:spcAft>
                <a:spcPts val="0"/>
              </a:spcAft>
              <a:buNone/>
            </a:pPr>
            <a:r>
              <a:rPr lang="en-US" sz="1050"/>
              <a:t>1. With </a:t>
            </a:r>
            <a:r>
              <a:rPr b="1" lang="en-US" sz="1050"/>
              <a:t>ACCUMULATION PROTECTION</a:t>
            </a:r>
            <a:r>
              <a:rPr lang="en-US" sz="1050"/>
              <a:t> – principal and credited interest are protected, even if the markets go down. The annuity contract can’t lose value due to market declines. </a:t>
            </a:r>
            <a:r>
              <a:rPr b="1" lang="en-US" sz="1050"/>
              <a:t>[CLICK] </a:t>
            </a:r>
            <a:endParaRPr/>
          </a:p>
          <a:p>
            <a:pPr indent="0" lvl="0" marL="0" rtl="0" algn="l">
              <a:lnSpc>
                <a:spcPct val="80000"/>
              </a:lnSpc>
              <a:spcBef>
                <a:spcPts val="0"/>
              </a:spcBef>
              <a:spcAft>
                <a:spcPts val="0"/>
              </a:spcAft>
              <a:buNone/>
            </a:pPr>
            <a:r>
              <a:rPr lang="en-US" sz="1050"/>
              <a:t>2. </a:t>
            </a:r>
            <a:r>
              <a:rPr b="1" lang="en-US" sz="1050"/>
              <a:t>GUARANTEES </a:t>
            </a:r>
            <a:r>
              <a:rPr lang="en-US" sz="1050"/>
              <a:t>‒ Then there is guaranteed income. Contract owners can be protected from the possibility of outliving their assets and as I mentioned before, an annuity is the only financial vehicle that can offer this. With guarantees the contract owner can:</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Transfer risk to the insurance company ‒ Fixed index annuities can help protect their assets, their retirement income, and their beneficiaries</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Have interest credited to the contract. Interest is locked in and protected</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Annuities are subject to surrender charge periods which can vary, but are generally between five and 10 years in duration. As long the contract owner abides by the terms of the contract, they will not lose any of the money they placed in their annuity or any interest credited to the contract, due to surrender charges.</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Receive guaranteed income </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A fixed index annuity puts the contract owner in control of their future income, based on the annuity they choose and how much money they put into it. After the contract has had an opportunity to earn interest over its deferral period, they can begin distribution. The contract owner can then receive the contract’s values in a stream of income that will last their lifetime (or longer). They generally have two choices for receiving income payments: annuitization payments or income withdrawals. Annuitization payments and income withdrawals are taxed differently and they should talk with their tax advisor to discuss the differences. </a:t>
            </a:r>
            <a:r>
              <a:rPr b="1" lang="en-US" sz="1050"/>
              <a:t>[CLICK] </a:t>
            </a:r>
            <a:endParaRPr/>
          </a:p>
          <a:p>
            <a:pPr indent="0" lvl="1" marL="0" rtl="0" algn="l">
              <a:lnSpc>
                <a:spcPct val="80000"/>
              </a:lnSpc>
              <a:spcBef>
                <a:spcPts val="0"/>
              </a:spcBef>
              <a:spcAft>
                <a:spcPts val="0"/>
              </a:spcAft>
              <a:buClr>
                <a:schemeClr val="dk1"/>
              </a:buClr>
              <a:buSzPts val="1050"/>
              <a:buFont typeface="Calibri"/>
              <a:buNone/>
            </a:pPr>
            <a:r>
              <a:rPr b="1" lang="en-US" sz="1050"/>
              <a:t>3. Finally, contract owners may be looking for death benefit protection. </a:t>
            </a:r>
            <a:endParaRPr/>
          </a:p>
          <a:p>
            <a:pPr indent="0" lvl="0" marL="0" rtl="0" algn="l">
              <a:lnSpc>
                <a:spcPct val="80000"/>
              </a:lnSpc>
              <a:spcBef>
                <a:spcPts val="0"/>
              </a:spcBef>
              <a:spcAft>
                <a:spcPts val="0"/>
              </a:spcAft>
              <a:buNone/>
            </a:pPr>
            <a:r>
              <a:rPr lang="en-US" sz="1050"/>
              <a:t>FIAs provide a death benefit before annuity payments begin that can be passed on to beneficiaries.</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If they pass away before beginning to receive scheduled annuity payouts of the contract’s value, the beneficiary will receive a death benefit. </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And in some cases, even if they pass away after they’ve begun to receive income from the annuity, it’s still possible the beneficiary will receive a death benefit. </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The beneficiary may choose to receive the contract’s values in a single payment or in a series of payments over time. </a:t>
            </a:r>
            <a:endParaRPr/>
          </a:p>
          <a:p>
            <a:pPr indent="-181240" lvl="2" marL="355767" rtl="0" algn="l">
              <a:lnSpc>
                <a:spcPct val="80000"/>
              </a:lnSpc>
              <a:spcBef>
                <a:spcPts val="0"/>
              </a:spcBef>
              <a:spcAft>
                <a:spcPts val="0"/>
              </a:spcAft>
              <a:buClr>
                <a:schemeClr val="dk1"/>
              </a:buClr>
              <a:buSzPts val="1050"/>
              <a:buFont typeface="Noto Sans Symbols"/>
              <a:buChar char="▪"/>
            </a:pPr>
            <a:r>
              <a:rPr b="0" lang="en-US" sz="1050"/>
              <a:t>The death benefit may be a reason some individuals purchase annuities even though they have no immediate plans to receive their contract values. They simply want to know the money is available (may be subject to a surrender charge) should they need it – and that it can be passed on to their beneficiaries if they don’t use it.</a:t>
            </a:r>
            <a:endParaRPr/>
          </a:p>
          <a:p>
            <a:pPr indent="-228558" lvl="0" marL="228558" rtl="0" algn="l">
              <a:lnSpc>
                <a:spcPct val="80000"/>
              </a:lnSpc>
              <a:spcBef>
                <a:spcPts val="0"/>
              </a:spcBef>
              <a:spcAft>
                <a:spcPts val="0"/>
              </a:spcAft>
              <a:buNone/>
            </a:pPr>
            <a:r>
              <a:rPr b="1" lang="en-US" sz="1050"/>
              <a:t>NEXT SLIDE</a:t>
            </a:r>
            <a:endParaRPr/>
          </a:p>
          <a:p>
            <a:pPr indent="-228491" lvl="0" marL="228491" rtl="0" algn="l">
              <a:lnSpc>
                <a:spcPct val="80000"/>
              </a:lnSpc>
              <a:spcBef>
                <a:spcPts val="0"/>
              </a:spcBef>
              <a:spcAft>
                <a:spcPts val="0"/>
              </a:spcAft>
              <a:buNone/>
            </a:pPr>
            <a:r>
              <a:t/>
            </a:r>
            <a:endParaRPr sz="100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p5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942" name="Google Shape;1942;p5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3" name="Google Shape;1943;p52:notes"/>
          <p:cNvSpPr txBox="1"/>
          <p:nvPr>
            <p:ph idx="1" type="body"/>
          </p:nvPr>
        </p:nvSpPr>
        <p:spPr>
          <a:xfrm>
            <a:off x="702074" y="4492366"/>
            <a:ext cx="5909390" cy="4654682"/>
          </a:xfrm>
          <a:prstGeom prst="rect">
            <a:avLst/>
          </a:prstGeom>
          <a:noFill/>
          <a:ln>
            <a:noFill/>
          </a:ln>
        </p:spPr>
        <p:txBody>
          <a:bodyPr anchorCtr="0" anchor="t" bIns="48250" lIns="96525" spcFirstLastPara="1" rIns="96525" wrap="square" tIns="48250">
            <a:noAutofit/>
          </a:bodyPr>
          <a:lstStyle/>
          <a:p>
            <a:pPr indent="0" lvl="0" marL="0" rtl="0" algn="l">
              <a:spcBef>
                <a:spcPts val="0"/>
              </a:spcBef>
              <a:spcAft>
                <a:spcPts val="0"/>
              </a:spcAft>
              <a:buNone/>
            </a:pPr>
            <a:r>
              <a:rPr b="1" lang="en-US"/>
              <a:t>There are also optional protection benefits available, through lifetime withdrawal benefits or riders.</a:t>
            </a:r>
            <a:endParaRPr/>
          </a:p>
          <a:p>
            <a:pPr indent="-171450" lvl="1" marL="171450" rtl="0" algn="l">
              <a:spcBef>
                <a:spcPts val="0"/>
              </a:spcBef>
              <a:spcAft>
                <a:spcPts val="0"/>
              </a:spcAft>
              <a:buClr>
                <a:schemeClr val="dk1"/>
              </a:buClr>
              <a:buSzPts val="1200"/>
              <a:buFont typeface="Arial"/>
              <a:buChar char="•"/>
            </a:pPr>
            <a:r>
              <a:rPr b="0" lang="en-US"/>
              <a:t>As we noted, an FIA allows a person to convert the annuity’s value into a series of fixed amount payments. Depending on the product chosen, many FIAs go beyond this. They offer benefits or optional lifetime withdrawal riders. And some these may include payments that can increase to help offset the rising costs that may be experienced throughout retirement. </a:t>
            </a:r>
            <a:endParaRPr/>
          </a:p>
          <a:p>
            <a:pPr indent="-171450" lvl="1" marL="171450" rtl="0" algn="l">
              <a:spcBef>
                <a:spcPts val="0"/>
              </a:spcBef>
              <a:spcAft>
                <a:spcPts val="0"/>
              </a:spcAft>
              <a:buClr>
                <a:schemeClr val="dk1"/>
              </a:buClr>
              <a:buSzPts val="1200"/>
              <a:buFont typeface="Arial"/>
              <a:buChar char="•"/>
            </a:pPr>
            <a:r>
              <a:rPr b="0" lang="en-US"/>
              <a:t>Lifetime withdrawals can begin anytime after you reach a certain age, such as age 50 or age 60, depending upon the design of the annuity. And with some FIAs, lifetime withdrawals will be larger if you postpone taking them for a few years. </a:t>
            </a:r>
            <a:endParaRPr/>
          </a:p>
          <a:p>
            <a:pPr indent="-171450" lvl="1" marL="171450" rtl="0" algn="l">
              <a:spcBef>
                <a:spcPts val="0"/>
              </a:spcBef>
              <a:spcAft>
                <a:spcPts val="0"/>
              </a:spcAft>
              <a:buClr>
                <a:schemeClr val="dk1"/>
              </a:buClr>
              <a:buSzPts val="1200"/>
              <a:buFont typeface="Arial"/>
              <a:buChar char="•"/>
            </a:pPr>
            <a:r>
              <a:rPr b="0" lang="en-US"/>
              <a:t>These lifetime withdrawal riders or benefits provide a valuable benefit, but they usually come at an additional cost. Please bear in mind, with the purchase of any additional-cost riders, in any given year, the contract's values will be reduced by the cost of the rider. This may result in a reduction of your principal in any year in which the contract does not earn interest or earns interest in an amount less than the rider charge. </a:t>
            </a:r>
            <a:endParaRPr b="0"/>
          </a:p>
          <a:p>
            <a:pPr indent="-228491" lvl="0" marL="228491" rtl="0" algn="l">
              <a:spcBef>
                <a:spcPts val="0"/>
              </a:spcBef>
              <a:spcAft>
                <a:spcPts val="0"/>
              </a:spcAft>
              <a:buNone/>
            </a:pPr>
            <a:r>
              <a:rPr b="1" lang="en-US" sz="1000"/>
              <a:t>NEXT SLIDE</a:t>
            </a:r>
            <a:endParaRPr/>
          </a:p>
          <a:p>
            <a:pPr indent="-228491" lvl="0" marL="228491" rtl="0" algn="l">
              <a:spcBef>
                <a:spcPts val="0"/>
              </a:spcBef>
              <a:spcAft>
                <a:spcPts val="0"/>
              </a:spcAft>
              <a:buNone/>
            </a:pPr>
            <a:r>
              <a:t/>
            </a:r>
            <a:endParaRPr sz="100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p5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953" name="Google Shape;1953;p5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54" name="Google Shape;1954;p53:notes"/>
          <p:cNvSpPr txBox="1"/>
          <p:nvPr>
            <p:ph idx="1" type="body"/>
          </p:nvPr>
        </p:nvSpPr>
        <p:spPr>
          <a:xfrm>
            <a:off x="702074" y="4495647"/>
            <a:ext cx="5909390" cy="4681607"/>
          </a:xfrm>
          <a:prstGeom prst="rect">
            <a:avLst/>
          </a:prstGeom>
          <a:noFill/>
          <a:ln>
            <a:noFill/>
          </a:ln>
        </p:spPr>
        <p:txBody>
          <a:bodyPr anchorCtr="0" anchor="t" bIns="48275" lIns="96550" spcFirstLastPara="1" rIns="96550" wrap="square" tIns="48275">
            <a:noAutofit/>
          </a:bodyPr>
          <a:lstStyle/>
          <a:p>
            <a:pPr indent="0" lvl="0" marL="0" rtl="0" algn="l">
              <a:lnSpc>
                <a:spcPct val="80000"/>
              </a:lnSpc>
              <a:spcBef>
                <a:spcPts val="0"/>
              </a:spcBef>
              <a:spcAft>
                <a:spcPts val="0"/>
              </a:spcAft>
              <a:buNone/>
            </a:pPr>
            <a:r>
              <a:rPr lang="en-US"/>
              <a:t>Consider what else you protect.</a:t>
            </a:r>
            <a:endParaRPr/>
          </a:p>
          <a:p>
            <a:pPr indent="0" lvl="0" marL="0" rtl="0" algn="l">
              <a:lnSpc>
                <a:spcPct val="80000"/>
              </a:lnSpc>
              <a:spcBef>
                <a:spcPts val="0"/>
              </a:spcBef>
              <a:spcAft>
                <a:spcPts val="0"/>
              </a:spcAft>
              <a:buNone/>
            </a:pPr>
            <a:r>
              <a:rPr lang="en-US"/>
              <a:t>For example, what are the chances that you will experience a house fire this year?</a:t>
            </a:r>
            <a:endParaRPr/>
          </a:p>
          <a:p>
            <a:pPr indent="-177794" lvl="0" marL="177794" rtl="0" algn="l">
              <a:lnSpc>
                <a:spcPct val="80000"/>
              </a:lnSpc>
              <a:spcBef>
                <a:spcPts val="0"/>
              </a:spcBef>
              <a:spcAft>
                <a:spcPts val="0"/>
              </a:spcAft>
              <a:buClr>
                <a:schemeClr val="dk1"/>
              </a:buClr>
              <a:buSzPts val="1200"/>
              <a:buFont typeface="Noto Sans Symbols"/>
              <a:buChar char="▪"/>
            </a:pPr>
            <a:r>
              <a:rPr lang="en-US"/>
              <a:t>Three-tenths of one percent. What do we do to mitigate this risk? We have fire extinguishers on hand and install smoke detectors in our home. </a:t>
            </a:r>
            <a:endParaRPr/>
          </a:p>
          <a:p>
            <a:pPr indent="-177794" lvl="0" marL="177794" rtl="0" algn="l">
              <a:lnSpc>
                <a:spcPct val="80000"/>
              </a:lnSpc>
              <a:spcBef>
                <a:spcPts val="0"/>
              </a:spcBef>
              <a:spcAft>
                <a:spcPts val="0"/>
              </a:spcAft>
              <a:buClr>
                <a:schemeClr val="dk1"/>
              </a:buClr>
              <a:buSzPts val="1200"/>
              <a:buFont typeface="Noto Sans Symbols"/>
              <a:buChar char="▪"/>
            </a:pPr>
            <a:r>
              <a:rPr lang="en-US"/>
              <a:t>But to actually transfer some of that risk away, we purchase homeowners insurance. </a:t>
            </a:r>
            <a:endParaRPr/>
          </a:p>
          <a:p>
            <a:pPr indent="0" lvl="0" marL="0" rtl="0" algn="l">
              <a:lnSpc>
                <a:spcPct val="80000"/>
              </a:lnSpc>
              <a:spcBef>
                <a:spcPts val="0"/>
              </a:spcBef>
              <a:spcAft>
                <a:spcPts val="0"/>
              </a:spcAft>
              <a:buNone/>
            </a:pPr>
            <a:r>
              <a:rPr lang="en-US"/>
              <a:t>Let's take a look at another risk we face – death. </a:t>
            </a:r>
            <a:r>
              <a:rPr b="1" lang="en-US"/>
              <a:t>[CLICK]</a:t>
            </a:r>
            <a:endParaRPr/>
          </a:p>
          <a:p>
            <a:pPr indent="0" lvl="0" marL="0" rtl="0" algn="l">
              <a:lnSpc>
                <a:spcPct val="80000"/>
              </a:lnSpc>
              <a:spcBef>
                <a:spcPts val="0"/>
              </a:spcBef>
              <a:spcAft>
                <a:spcPts val="0"/>
              </a:spcAft>
              <a:buNone/>
            </a:pPr>
            <a:r>
              <a:rPr lang="en-US"/>
              <a:t>What are the chances that we will die this year? </a:t>
            </a:r>
            <a:endParaRPr/>
          </a:p>
          <a:p>
            <a:pPr indent="-177794" lvl="0" marL="177794" rtl="0" algn="l">
              <a:lnSpc>
                <a:spcPct val="80000"/>
              </a:lnSpc>
              <a:spcBef>
                <a:spcPts val="0"/>
              </a:spcBef>
              <a:spcAft>
                <a:spcPts val="0"/>
              </a:spcAft>
              <a:buClr>
                <a:schemeClr val="dk1"/>
              </a:buClr>
              <a:buSzPts val="1200"/>
              <a:buFont typeface="Noto Sans Symbols"/>
              <a:buChar char="▪"/>
            </a:pPr>
            <a:r>
              <a:rPr lang="en-US"/>
              <a:t>six-tenths of one percent. To help mitigate this risk we try to eat healthy, we work out, we visit the doctor on a regular basis. </a:t>
            </a:r>
            <a:endParaRPr/>
          </a:p>
          <a:p>
            <a:pPr indent="-177794" lvl="0" marL="177794" rtl="0" algn="l">
              <a:lnSpc>
                <a:spcPct val="80000"/>
              </a:lnSpc>
              <a:spcBef>
                <a:spcPts val="0"/>
              </a:spcBef>
              <a:spcAft>
                <a:spcPts val="0"/>
              </a:spcAft>
              <a:buClr>
                <a:schemeClr val="dk1"/>
              </a:buClr>
              <a:buSzPts val="1200"/>
              <a:buFont typeface="Noto Sans Symbols"/>
              <a:buChar char="▪"/>
            </a:pPr>
            <a:r>
              <a:rPr lang="en-US"/>
              <a:t>But to help transfer that risk away, we purchase life insurance.</a:t>
            </a:r>
            <a:endParaRPr/>
          </a:p>
          <a:p>
            <a:pPr indent="0" lvl="0" marL="0" rtl="0" algn="l">
              <a:lnSpc>
                <a:spcPct val="80000"/>
              </a:lnSpc>
              <a:spcBef>
                <a:spcPts val="0"/>
              </a:spcBef>
              <a:spcAft>
                <a:spcPts val="0"/>
              </a:spcAft>
              <a:buNone/>
            </a:pPr>
            <a:r>
              <a:rPr lang="en-US"/>
              <a:t>Let’s take a look at another risk we face. A car accident. </a:t>
            </a:r>
            <a:r>
              <a:rPr b="1" lang="en-US"/>
              <a:t>[CLICK]</a:t>
            </a:r>
            <a:endParaRPr/>
          </a:p>
          <a:p>
            <a:pPr indent="-177794" lvl="0" marL="177794" rtl="0" algn="l">
              <a:lnSpc>
                <a:spcPct val="80000"/>
              </a:lnSpc>
              <a:spcBef>
                <a:spcPts val="0"/>
              </a:spcBef>
              <a:spcAft>
                <a:spcPts val="0"/>
              </a:spcAft>
              <a:buClr>
                <a:schemeClr val="dk1"/>
              </a:buClr>
              <a:buSzPts val="1200"/>
              <a:buFont typeface="Noto Sans Symbols"/>
              <a:buChar char="▪"/>
            </a:pPr>
            <a:r>
              <a:rPr lang="en-US"/>
              <a:t>Look at the percentage of chance that’s going to happen – 2.1%.</a:t>
            </a:r>
            <a:r>
              <a:rPr baseline="30000" lang="en-US"/>
              <a:t> </a:t>
            </a:r>
            <a:endParaRPr baseline="30000"/>
          </a:p>
          <a:p>
            <a:pPr indent="-177794" lvl="0" marL="177794" rtl="0" algn="l">
              <a:lnSpc>
                <a:spcPct val="80000"/>
              </a:lnSpc>
              <a:spcBef>
                <a:spcPts val="0"/>
              </a:spcBef>
              <a:spcAft>
                <a:spcPts val="0"/>
              </a:spcAft>
              <a:buClr>
                <a:schemeClr val="dk1"/>
              </a:buClr>
              <a:buSzPts val="1200"/>
              <a:buFont typeface="Noto Sans Symbols"/>
              <a:buChar char="▪"/>
            </a:pPr>
            <a:r>
              <a:rPr lang="en-US"/>
              <a:t>To transfer some of that risk away, we purchase auto insurance.</a:t>
            </a:r>
            <a:endParaRPr/>
          </a:p>
          <a:p>
            <a:pPr indent="0" lvl="0" marL="0" rtl="0" algn="l">
              <a:lnSpc>
                <a:spcPct val="80000"/>
              </a:lnSpc>
              <a:spcBef>
                <a:spcPts val="0"/>
              </a:spcBef>
              <a:spcAft>
                <a:spcPts val="0"/>
              </a:spcAft>
              <a:buNone/>
            </a:pPr>
            <a:r>
              <a:rPr lang="en-US"/>
              <a:t>But what about loss of our retirement assets? Let’s take a look at the chance of market loss in any given year. </a:t>
            </a:r>
            <a:r>
              <a:rPr b="1" lang="en-US"/>
              <a:t>[CLICK]</a:t>
            </a:r>
            <a:endParaRPr/>
          </a:p>
          <a:p>
            <a:pPr indent="-177794" lvl="0" marL="177794" rtl="0" algn="l">
              <a:lnSpc>
                <a:spcPct val="80000"/>
              </a:lnSpc>
              <a:spcBef>
                <a:spcPts val="0"/>
              </a:spcBef>
              <a:spcAft>
                <a:spcPts val="0"/>
              </a:spcAft>
              <a:buClr>
                <a:schemeClr val="dk1"/>
              </a:buClr>
              <a:buSzPts val="1200"/>
              <a:buFont typeface="Noto Sans Symbols"/>
              <a:buChar char="▪"/>
            </a:pPr>
            <a:r>
              <a:rPr lang="en-US"/>
              <a:t>26%. Certainly much higher than any of the other annual risks we face. </a:t>
            </a:r>
            <a:endParaRPr/>
          </a:p>
          <a:p>
            <a:pPr indent="0" lvl="0" marL="0" rtl="0" algn="l">
              <a:lnSpc>
                <a:spcPct val="80000"/>
              </a:lnSpc>
              <a:spcBef>
                <a:spcPts val="0"/>
              </a:spcBef>
              <a:spcAft>
                <a:spcPts val="0"/>
              </a:spcAft>
              <a:buNone/>
            </a:pPr>
            <a:r>
              <a:rPr lang="en-US"/>
              <a:t>What can be done to mitigate this particular risk? </a:t>
            </a:r>
            <a:endParaRPr/>
          </a:p>
          <a:p>
            <a:pPr indent="0" lvl="2" marL="0" rtl="0" algn="l">
              <a:spcBef>
                <a:spcPts val="0"/>
              </a:spcBef>
              <a:spcAft>
                <a:spcPts val="0"/>
              </a:spcAft>
              <a:buClr>
                <a:schemeClr val="dk1"/>
              </a:buClr>
              <a:buSzPts val="1200"/>
              <a:buFont typeface="Calibri"/>
              <a:buNone/>
            </a:pPr>
            <a:r>
              <a:rPr b="1" lang="en-US"/>
              <a:t>One of the potential solutions is the purchase of a fixed index annuity that offers accumulation potential, guarantees, and principal protection. Fixed index annuities can help you meet your long-term financial goals by providing tax deferral, a death benefit, and a guaranteed stream of income at retirement. Some fixed index annuities offer the opportunity for increasing income, which can help address the effects of inflation, through benefits or riders that are either built in or optional and available for an additional charge.</a:t>
            </a:r>
            <a:endParaRPr/>
          </a:p>
          <a:p>
            <a:pPr indent="0" lvl="0" marL="0" rtl="0" algn="l">
              <a:lnSpc>
                <a:spcPct val="80000"/>
              </a:lnSpc>
              <a:spcBef>
                <a:spcPts val="0"/>
              </a:spcBef>
              <a:spcAft>
                <a:spcPts val="0"/>
              </a:spcAft>
              <a:buNone/>
            </a:pPr>
            <a:r>
              <a:rPr b="1" lang="en-US"/>
              <a:t>NEXT SLIDE</a:t>
            </a:r>
            <a:endParaRPr/>
          </a:p>
          <a:p>
            <a:pPr indent="0" lvl="0" marL="0" rtl="0" algn="l">
              <a:lnSpc>
                <a:spcPct val="80000"/>
              </a:lnSpc>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4" name="Shape 1994"/>
        <p:cNvGrpSpPr/>
        <p:nvPr/>
      </p:nvGrpSpPr>
      <p:grpSpPr>
        <a:xfrm>
          <a:off x="0" y="0"/>
          <a:ext cx="0" cy="0"/>
          <a:chOff x="0" y="0"/>
          <a:chExt cx="0" cy="0"/>
        </a:xfrm>
      </p:grpSpPr>
      <p:sp>
        <p:nvSpPr>
          <p:cNvPr id="1995" name="Google Shape;1995;p54: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
        <p:nvSpPr>
          <p:cNvPr id="1996" name="Google Shape;1996;p5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97" name="Google Shape;1997;p54:notes"/>
          <p:cNvSpPr txBox="1"/>
          <p:nvPr>
            <p:ph idx="1" type="body"/>
          </p:nvPr>
        </p:nvSpPr>
        <p:spPr>
          <a:xfrm>
            <a:off x="495302" y="4407108"/>
            <a:ext cx="6324601" cy="4957997"/>
          </a:xfrm>
          <a:prstGeom prst="rect">
            <a:avLst/>
          </a:prstGeom>
          <a:noFill/>
          <a:ln>
            <a:noFill/>
          </a:ln>
        </p:spPr>
        <p:txBody>
          <a:bodyPr anchorCtr="0" anchor="t" bIns="48275" lIns="96550" spcFirstLastPara="1" rIns="96550" wrap="square" tIns="48275">
            <a:noAutofit/>
          </a:bodyPr>
          <a:lstStyle/>
          <a:p>
            <a:pPr indent="0" lvl="0" marL="0" rtl="0" algn="l">
              <a:lnSpc>
                <a:spcPct val="90000"/>
              </a:lnSpc>
              <a:spcBef>
                <a:spcPts val="0"/>
              </a:spcBef>
              <a:spcAft>
                <a:spcPts val="0"/>
              </a:spcAft>
              <a:buNone/>
            </a:pPr>
            <a:r>
              <a:rPr lang="en-US" sz="1000"/>
              <a:t>Additional information you should also consider are: </a:t>
            </a:r>
            <a:endParaRPr/>
          </a:p>
          <a:p>
            <a:pPr indent="0" lvl="0" marL="0" rtl="0" algn="l">
              <a:lnSpc>
                <a:spcPct val="90000"/>
              </a:lnSpc>
              <a:spcBef>
                <a:spcPts val="0"/>
              </a:spcBef>
              <a:spcAft>
                <a:spcPts val="0"/>
              </a:spcAft>
              <a:buNone/>
            </a:pPr>
            <a:r>
              <a:rPr b="1" lang="en-US" sz="1000"/>
              <a:t>Flexibility to access money through free withdrawals</a:t>
            </a:r>
            <a:endParaRPr/>
          </a:p>
          <a:p>
            <a:pPr indent="-121816" lvl="1" marL="121816" rtl="0" algn="l">
              <a:lnSpc>
                <a:spcPct val="90000"/>
              </a:lnSpc>
              <a:spcBef>
                <a:spcPts val="0"/>
              </a:spcBef>
              <a:spcAft>
                <a:spcPts val="0"/>
              </a:spcAft>
              <a:buNone/>
            </a:pPr>
            <a:r>
              <a:rPr b="0" lang="en-US" sz="1000"/>
              <a:t>With most companies - after the first contract year, contract owners can take up to 10% of the contract’s paid premium each year in one or more free withdrawals. Required minimum distributions from tax-qualified plans qualify as free withdrawals. Distributions are subject to ordinary income taxes and, if taken before age 59½, a 10% federal additional tax may apply.</a:t>
            </a:r>
            <a:endParaRPr b="0" sz="1000"/>
          </a:p>
          <a:p>
            <a:pPr indent="0" lvl="0" marL="0" rtl="0" algn="l">
              <a:lnSpc>
                <a:spcPct val="90000"/>
              </a:lnSpc>
              <a:spcBef>
                <a:spcPts val="0"/>
              </a:spcBef>
              <a:spcAft>
                <a:spcPts val="0"/>
              </a:spcAft>
              <a:buNone/>
            </a:pPr>
            <a:r>
              <a:rPr b="1" lang="en-US" sz="1000"/>
              <a:t>Bonuses</a:t>
            </a:r>
            <a:endParaRPr/>
          </a:p>
          <a:p>
            <a:pPr indent="-121816" lvl="1" marL="121816" rtl="0" algn="l">
              <a:lnSpc>
                <a:spcPct val="90000"/>
              </a:lnSpc>
              <a:spcBef>
                <a:spcPts val="0"/>
              </a:spcBef>
              <a:spcAft>
                <a:spcPts val="0"/>
              </a:spcAft>
              <a:buNone/>
            </a:pPr>
            <a:r>
              <a:rPr b="0" lang="en-US" sz="1000"/>
              <a:t>Some FIAs offer bonuses – these typically range from 3-10% on all premium payments during the first few contract years. Bonuses are not paid out up front, but added to the contract value to help accumulate more for retirement. For example, a 4% bonus on a $50,000 premium would credit $2,000 to the contract when the premium is paid, but the entire bonus wouldn't be available to be withdrawn without loss of some or all of it until after the surrender charge period and any vesting period. Bonus annuities may include higher surrender charges, longer surrender charge periods, lower caps, higher spreads, or other restrictions that are not included in similar annuities that don't offer a premium bonus feature.</a:t>
            </a:r>
            <a:endParaRPr/>
          </a:p>
          <a:p>
            <a:pPr indent="0" lvl="0" marL="0" rtl="0" algn="l">
              <a:lnSpc>
                <a:spcPct val="90000"/>
              </a:lnSpc>
              <a:spcBef>
                <a:spcPts val="0"/>
              </a:spcBef>
              <a:spcAft>
                <a:spcPts val="0"/>
              </a:spcAft>
              <a:buNone/>
            </a:pPr>
            <a:r>
              <a:rPr b="1" lang="en-US" sz="1000"/>
              <a:t>Financial strength</a:t>
            </a:r>
            <a:endParaRPr/>
          </a:p>
          <a:p>
            <a:pPr indent="0" lvl="0" marL="0" rtl="0" algn="l">
              <a:lnSpc>
                <a:spcPct val="90000"/>
              </a:lnSpc>
              <a:spcBef>
                <a:spcPts val="0"/>
              </a:spcBef>
              <a:spcAft>
                <a:spcPts val="0"/>
              </a:spcAft>
              <a:buNone/>
            </a:pPr>
            <a:r>
              <a:rPr lang="en-US" sz="1000"/>
              <a:t>Because the guarantees in an annuity are important, it’s important to consider who backs those guarantees. The guarantees are backed solely by the insurance company that issues the annuity. That’s why contract owners should know about the financial strength and stability of the company. Ask about their:</a:t>
            </a:r>
            <a:endParaRPr/>
          </a:p>
          <a:p>
            <a:pPr indent="-121816" lvl="1" marL="121816" rtl="0" algn="l">
              <a:lnSpc>
                <a:spcPct val="90000"/>
              </a:lnSpc>
              <a:spcBef>
                <a:spcPts val="0"/>
              </a:spcBef>
              <a:spcAft>
                <a:spcPts val="0"/>
              </a:spcAft>
              <a:buNone/>
            </a:pPr>
            <a:r>
              <a:rPr b="1" lang="en-US" sz="1000"/>
              <a:t>Ratings – independent agencies’ opinions of a company’s strength and ability to meet its ongoing insurance policy and contract obligations.</a:t>
            </a:r>
            <a:endParaRPr/>
          </a:p>
          <a:p>
            <a:pPr indent="-121816" lvl="1" marL="121816" rtl="0" algn="l">
              <a:lnSpc>
                <a:spcPct val="90000"/>
              </a:lnSpc>
              <a:spcBef>
                <a:spcPts val="0"/>
              </a:spcBef>
              <a:spcAft>
                <a:spcPts val="0"/>
              </a:spcAft>
              <a:buNone/>
            </a:pPr>
            <a:r>
              <a:rPr b="1" lang="en-US" sz="1000"/>
              <a:t>Risk management capabilities – a company’s track record of successfully hedging against potentially extreme market events.</a:t>
            </a:r>
            <a:endParaRPr/>
          </a:p>
          <a:p>
            <a:pPr indent="-121816" lvl="1" marL="121816" rtl="0" algn="l">
              <a:lnSpc>
                <a:spcPct val="90000"/>
              </a:lnSpc>
              <a:spcBef>
                <a:spcPts val="0"/>
              </a:spcBef>
              <a:spcAft>
                <a:spcPts val="0"/>
              </a:spcAft>
              <a:buNone/>
            </a:pPr>
            <a:r>
              <a:rPr b="1" lang="en-US" sz="1000"/>
              <a:t>Management philosophy – a company’s commitment to stability and reliable, long-term performance.</a:t>
            </a:r>
            <a:endParaRPr/>
          </a:p>
          <a:p>
            <a:pPr indent="0" lvl="0" marL="0" rtl="0" algn="l">
              <a:lnSpc>
                <a:spcPct val="90000"/>
              </a:lnSpc>
              <a:spcBef>
                <a:spcPts val="0"/>
              </a:spcBef>
              <a:spcAft>
                <a:spcPts val="0"/>
              </a:spcAft>
              <a:buNone/>
            </a:pPr>
            <a:r>
              <a:rPr b="1" lang="en-US" sz="1000"/>
              <a:t>NEXT SLIDE</a:t>
            </a:r>
            <a:endParaRPr/>
          </a:p>
          <a:p>
            <a:pPr indent="0" lvl="0" marL="0" rtl="0" algn="l">
              <a:lnSpc>
                <a:spcPct val="90000"/>
              </a:lnSpc>
              <a:spcBef>
                <a:spcPts val="0"/>
              </a:spcBef>
              <a:spcAft>
                <a:spcPts val="0"/>
              </a:spcAft>
              <a:buNone/>
            </a:pPr>
            <a:r>
              <a:t/>
            </a:r>
            <a:endParaRPr sz="10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7" name="Shape 2007"/>
        <p:cNvGrpSpPr/>
        <p:nvPr/>
      </p:nvGrpSpPr>
      <p:grpSpPr>
        <a:xfrm>
          <a:off x="0" y="0"/>
          <a:ext cx="0" cy="0"/>
          <a:chOff x="0" y="0"/>
          <a:chExt cx="0" cy="0"/>
        </a:xfrm>
      </p:grpSpPr>
      <p:sp>
        <p:nvSpPr>
          <p:cNvPr id="2008" name="Google Shape;2008;p55:notes"/>
          <p:cNvSpPr/>
          <p:nvPr>
            <p:ph idx="2" type="sldImg"/>
          </p:nvPr>
        </p:nvSpPr>
        <p:spPr>
          <a:xfrm>
            <a:off x="319088" y="511175"/>
            <a:ext cx="6677025" cy="37576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09" name="Google Shape;2009;p55:notes"/>
          <p:cNvSpPr txBox="1"/>
          <p:nvPr>
            <p:ph idx="1" type="body"/>
          </p:nvPr>
        </p:nvSpPr>
        <p:spPr>
          <a:xfrm>
            <a:off x="702072" y="4507121"/>
            <a:ext cx="5909391" cy="45431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So the next question to ask: Is a fixed index annuity a good choice for you? </a:t>
            </a:r>
            <a:endParaRPr b="0"/>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p:txBody>
      </p:sp>
      <p:sp>
        <p:nvSpPr>
          <p:cNvPr id="2010" name="Google Shape;2010;p55: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6" name="Shape 2016"/>
        <p:cNvGrpSpPr/>
        <p:nvPr/>
      </p:nvGrpSpPr>
      <p:grpSpPr>
        <a:xfrm>
          <a:off x="0" y="0"/>
          <a:ext cx="0" cy="0"/>
          <a:chOff x="0" y="0"/>
          <a:chExt cx="0" cy="0"/>
        </a:xfrm>
      </p:grpSpPr>
      <p:sp>
        <p:nvSpPr>
          <p:cNvPr id="2017" name="Google Shape;2017;p5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18" name="Google Shape;2018;p56:notes"/>
          <p:cNvSpPr txBox="1"/>
          <p:nvPr>
            <p:ph idx="1" type="body"/>
          </p:nvPr>
        </p:nvSpPr>
        <p:spPr>
          <a:xfrm>
            <a:off x="702073" y="4495644"/>
            <a:ext cx="5909390" cy="47514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 annuity may be just one part of a solid retirement income strategy. </a:t>
            </a:r>
            <a:endParaRPr/>
          </a:p>
          <a:p>
            <a:pPr indent="0" lvl="0" marL="0" rtl="0" algn="l">
              <a:spcBef>
                <a:spcPts val="0"/>
              </a:spcBef>
              <a:spcAft>
                <a:spcPts val="0"/>
              </a:spcAft>
              <a:buNone/>
            </a:pPr>
            <a:r>
              <a:rPr b="1" lang="en-US"/>
              <a:t>[CLICK]</a:t>
            </a:r>
            <a:endParaRPr/>
          </a:p>
          <a:p>
            <a:pPr indent="0" lvl="0" marL="0" rtl="0" algn="l">
              <a:spcBef>
                <a:spcPts val="0"/>
              </a:spcBef>
              <a:spcAft>
                <a:spcPts val="0"/>
              </a:spcAft>
              <a:buNone/>
            </a:pPr>
            <a:r>
              <a:rPr lang="en-US"/>
              <a:t>Think of a fixed index annuity as one piece of a retirement pie that can help provide a level of protection for you even if some of the other pieces go away.</a:t>
            </a:r>
            <a:endParaRPr/>
          </a:p>
          <a:p>
            <a:pPr indent="0" lvl="0" marL="0" rtl="0" algn="l">
              <a:spcBef>
                <a:spcPts val="0"/>
              </a:spcBef>
              <a:spcAft>
                <a:spcPts val="0"/>
              </a:spcAft>
              <a:buNone/>
            </a:pPr>
            <a:r>
              <a:rPr b="1" lang="en-US"/>
              <a:t>NEXT SLIDE</a:t>
            </a:r>
            <a:endParaRPr/>
          </a:p>
        </p:txBody>
      </p:sp>
      <p:sp>
        <p:nvSpPr>
          <p:cNvPr id="2019" name="Google Shape;2019;p5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Calibri"/>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p5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2" name="Google Shape;2042;p57:notes"/>
          <p:cNvSpPr txBox="1"/>
          <p:nvPr>
            <p:ph idx="1" type="body"/>
          </p:nvPr>
        </p:nvSpPr>
        <p:spPr>
          <a:xfrm>
            <a:off x="702073" y="4492365"/>
            <a:ext cx="5909390" cy="438907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Yes? No? Maybe?</a:t>
            </a:r>
            <a:endParaRPr/>
          </a:p>
          <a:p>
            <a:pPr indent="0" lvl="0" marL="0" rtl="0" algn="l">
              <a:spcBef>
                <a:spcPts val="0"/>
              </a:spcBef>
              <a:spcAft>
                <a:spcPts val="0"/>
              </a:spcAft>
              <a:buNone/>
            </a:pPr>
            <a:r>
              <a:rPr b="1" lang="en-US"/>
              <a:t>[CLICK]</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The answer is, maybe.</a:t>
            </a:r>
            <a:endParaRPr/>
          </a:p>
          <a:p>
            <a:pPr indent="0" lvl="0" marL="0" rtl="0" algn="l">
              <a:spcBef>
                <a:spcPts val="0"/>
              </a:spcBef>
              <a:spcAft>
                <a:spcPts val="0"/>
              </a:spcAft>
              <a:buNone/>
            </a:pPr>
            <a:r>
              <a:rPr lang="en-US"/>
              <a:t>Only you know your goals for retirement. Together you and your financial professional should have a thorough discussion about whether a fixed index annuity is a suitable fit for you. </a:t>
            </a:r>
            <a:endParaRPr/>
          </a:p>
          <a:p>
            <a:pPr indent="0" lvl="0" marL="0" rtl="0" algn="l">
              <a:spcBef>
                <a:spcPts val="0"/>
              </a:spcBef>
              <a:spcAft>
                <a:spcPts val="0"/>
              </a:spcAft>
              <a:buNone/>
            </a:pPr>
            <a:r>
              <a:rPr lang="en-US"/>
              <a:t>A fixed index annuity isn’t right for everyone and you shouldn't buy one unless it’s appropriate for your situation.</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p:txBody>
      </p:sp>
      <p:sp>
        <p:nvSpPr>
          <p:cNvPr id="2043" name="Google Shape;2043;p5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Calibri"/>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p5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1" name="Google Shape;2051;p58:notes"/>
          <p:cNvSpPr txBox="1"/>
          <p:nvPr>
            <p:ph idx="1" type="body"/>
          </p:nvPr>
        </p:nvSpPr>
        <p:spPr>
          <a:xfrm>
            <a:off x="702074" y="4560570"/>
            <a:ext cx="5881607" cy="432054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You may want to consider a fixed index annuity, if the following benefits are important to you:</a:t>
            </a:r>
            <a:endParaRPr/>
          </a:p>
          <a:p>
            <a:pPr indent="-121816" lvl="1" marL="121816" rtl="0" algn="l">
              <a:spcBef>
                <a:spcPts val="0"/>
              </a:spcBef>
              <a:spcAft>
                <a:spcPts val="0"/>
              </a:spcAft>
              <a:buNone/>
            </a:pPr>
            <a:r>
              <a:rPr b="1" lang="en-US"/>
              <a:t>Tax deferral to help you reach your retirement goals,</a:t>
            </a:r>
            <a:endParaRPr/>
          </a:p>
          <a:p>
            <a:pPr indent="-121816" lvl="1" marL="121816" rtl="0" algn="l">
              <a:spcBef>
                <a:spcPts val="0"/>
              </a:spcBef>
              <a:spcAft>
                <a:spcPts val="0"/>
              </a:spcAft>
              <a:buNone/>
            </a:pPr>
            <a:r>
              <a:rPr b="1" lang="en-US"/>
              <a:t>Indexed interest potential to help accumulate retirement savings without market risk to principal and any credited interest, and </a:t>
            </a:r>
            <a:endParaRPr/>
          </a:p>
          <a:p>
            <a:pPr indent="-121816" lvl="1" marL="121816" rtl="0" algn="l">
              <a:spcBef>
                <a:spcPts val="0"/>
              </a:spcBef>
              <a:spcAft>
                <a:spcPts val="0"/>
              </a:spcAft>
              <a:buNone/>
            </a:pPr>
            <a:r>
              <a:rPr b="1" lang="en-US"/>
              <a:t>Protection benefits that can help protect your retirement assets and income</a:t>
            </a:r>
            <a:endParaRPr/>
          </a:p>
          <a:p>
            <a:pPr indent="0" lvl="0" marL="0" rtl="0" algn="l">
              <a:spcBef>
                <a:spcPts val="0"/>
              </a:spcBef>
              <a:spcAft>
                <a:spcPts val="0"/>
              </a:spcAft>
              <a:buNone/>
            </a:pPr>
            <a:r>
              <a:rPr lang="en-US"/>
              <a:t>Purchasing an annuity is an important decision, and one you should only make after consulting with your financial professional.</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p:txBody>
      </p:sp>
      <p:sp>
        <p:nvSpPr>
          <p:cNvPr id="2052" name="Google Shape;2052;p5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Calibri"/>
              <a:buNone/>
            </a:pPr>
            <a:fld id="{00000000-1234-1234-1234-123412341234}" type="slidenum">
              <a:rPr b="0" i="0" lang="en-US" sz="14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3" name="Shape 2063"/>
        <p:cNvGrpSpPr/>
        <p:nvPr/>
      </p:nvGrpSpPr>
      <p:grpSpPr>
        <a:xfrm>
          <a:off x="0" y="0"/>
          <a:ext cx="0" cy="0"/>
          <a:chOff x="0" y="0"/>
          <a:chExt cx="0" cy="0"/>
        </a:xfrm>
      </p:grpSpPr>
      <p:sp>
        <p:nvSpPr>
          <p:cNvPr id="2064" name="Google Shape;2064;p5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5" name="Google Shape;2065;p5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Before I end my presentation today, it is important to note that any financial product is only as strong as the company behind it. And as a leading provider of retirement solutions, Allianz Life Insurance Company of North America has the strength and stability to remain true to its promises.</a:t>
            </a:r>
            <a:endParaRPr/>
          </a:p>
          <a:p>
            <a:pPr indent="-181224" lvl="0" marL="181224" rtl="0" algn="l">
              <a:spcBef>
                <a:spcPts val="0"/>
              </a:spcBef>
              <a:spcAft>
                <a:spcPts val="0"/>
              </a:spcAft>
              <a:buClr>
                <a:schemeClr val="dk1"/>
              </a:buClr>
              <a:buSzPts val="1200"/>
              <a:buFont typeface="Noto Sans Symbols"/>
              <a:buChar char="▪"/>
            </a:pPr>
            <a:r>
              <a:rPr lang="en-US"/>
              <a:t>Allianz serves over 3.7 million contract owners of products that include fixed and variable annuities, and universal life insurance.</a:t>
            </a:r>
            <a:endParaRPr/>
          </a:p>
          <a:p>
            <a:pPr indent="-181224" lvl="0" marL="181224" rtl="0" algn="l">
              <a:spcBef>
                <a:spcPts val="0"/>
              </a:spcBef>
              <a:spcAft>
                <a:spcPts val="0"/>
              </a:spcAft>
              <a:buClr>
                <a:schemeClr val="dk1"/>
              </a:buClr>
              <a:buSzPts val="1200"/>
              <a:buFont typeface="Noto Sans Symbols"/>
              <a:buChar char="▪"/>
            </a:pPr>
            <a:r>
              <a:rPr lang="en-US"/>
              <a:t>Founded in 1896, Allianz Life provides innovative financial solutions for wealth accumulation, predictable retirement income, and protection of assets.</a:t>
            </a:r>
            <a:endParaRPr/>
          </a:p>
          <a:p>
            <a:pPr indent="-181224" lvl="0" marL="181224" rtl="0" algn="l">
              <a:spcBef>
                <a:spcPts val="0"/>
              </a:spcBef>
              <a:spcAft>
                <a:spcPts val="0"/>
              </a:spcAft>
              <a:buClr>
                <a:schemeClr val="dk1"/>
              </a:buClr>
              <a:buSzPts val="1200"/>
              <a:buFont typeface="Noto Sans Symbols"/>
              <a:buChar char="▪"/>
            </a:pPr>
            <a:r>
              <a:rPr lang="en-US"/>
              <a:t>High ratings from independent rating agencies reflect Allianz stability, integrity, and strong balance sheet. For a history of Allianz financial ratings, visit www.allianzlife.com.</a:t>
            </a:r>
            <a:endParaRPr/>
          </a:p>
          <a:p>
            <a:pPr indent="-181224" lvl="0" marL="181224" rtl="0" algn="l">
              <a:spcBef>
                <a:spcPts val="0"/>
              </a:spcBef>
              <a:spcAft>
                <a:spcPts val="0"/>
              </a:spcAft>
              <a:buClr>
                <a:schemeClr val="dk1"/>
              </a:buClr>
              <a:buSzPts val="1200"/>
              <a:buFont typeface="Noto Sans Symbols"/>
              <a:buChar char="▪"/>
            </a:pPr>
            <a:r>
              <a:rPr lang="en-US"/>
              <a:t>The A.M. Best rating of A+ (Superior) is the 2</a:t>
            </a:r>
            <a:r>
              <a:rPr baseline="30000" lang="en-US"/>
              <a:t>nd</a:t>
            </a:r>
            <a:r>
              <a:rPr lang="en-US"/>
              <a:t> highest of 16 possible ratings, and was affirmed September 2020. </a:t>
            </a:r>
            <a:endParaRPr/>
          </a:p>
          <a:p>
            <a:pPr indent="-181224" lvl="0" marL="181224" rtl="0" algn="l">
              <a:spcBef>
                <a:spcPts val="0"/>
              </a:spcBef>
              <a:spcAft>
                <a:spcPts val="0"/>
              </a:spcAft>
              <a:buClr>
                <a:schemeClr val="dk1"/>
              </a:buClr>
              <a:buSzPts val="1200"/>
              <a:buFont typeface="Noto Sans Symbols"/>
              <a:buChar char="▪"/>
            </a:pPr>
            <a:r>
              <a:rPr lang="en-US"/>
              <a:t>The Standard and Poor’s rating of AA (Very Strong) is the 3</a:t>
            </a:r>
            <a:r>
              <a:rPr baseline="30000" lang="en-US"/>
              <a:t>rd</a:t>
            </a:r>
            <a:r>
              <a:rPr lang="en-US"/>
              <a:t> highest of 21 possible ratings, and was affirmed March 2021.</a:t>
            </a:r>
            <a:endParaRPr/>
          </a:p>
          <a:p>
            <a:pPr indent="-181224" lvl="0" marL="181224" rtl="0" algn="l">
              <a:spcBef>
                <a:spcPts val="0"/>
              </a:spcBef>
              <a:spcAft>
                <a:spcPts val="0"/>
              </a:spcAft>
              <a:buClr>
                <a:schemeClr val="dk1"/>
              </a:buClr>
              <a:buSzPts val="1200"/>
              <a:buFont typeface="Noto Sans Symbols"/>
              <a:buChar char="▪"/>
            </a:pPr>
            <a:r>
              <a:rPr lang="en-US"/>
              <a:t>The Moody’s rating of A1 is the 5</a:t>
            </a:r>
            <a:r>
              <a:rPr baseline="30000" lang="en-US"/>
              <a:t>th</a:t>
            </a:r>
            <a:r>
              <a:rPr lang="en-US"/>
              <a:t> highest of 21 possible ratings, and was affirmed October 2020.</a:t>
            </a:r>
            <a:endParaRPr/>
          </a:p>
          <a:p>
            <a:pPr indent="0" lvl="0" marL="0" rtl="0" algn="l">
              <a:spcBef>
                <a:spcPts val="0"/>
              </a:spcBef>
              <a:spcAft>
                <a:spcPts val="0"/>
              </a:spcAft>
              <a:buNone/>
            </a:pPr>
            <a:r>
              <a:rPr lang="en-US"/>
              <a:t>In the end, contract owners want a company that can design reliable products and provide the stability behind them to last throughout their retirement lifetime.</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66" name="Google Shape;2066;p5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6: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108663" lvl="0" marL="108663" rtl="0" algn="l">
              <a:spcBef>
                <a:spcPts val="0"/>
              </a:spcBef>
              <a:spcAft>
                <a:spcPts val="0"/>
              </a:spcAft>
              <a:buNone/>
            </a:pPr>
            <a:r>
              <a:rPr b="1" lang="en-US">
                <a:solidFill>
                  <a:srgbClr val="1F497D"/>
                </a:solidFill>
              </a:rPr>
              <a:t>The second thing we know about retirement is life expectancy is increasing.</a:t>
            </a:r>
            <a:endParaRPr b="1">
              <a:solidFill>
                <a:srgbClr val="1F497D"/>
              </a:solidFill>
            </a:endParaRPr>
          </a:p>
          <a:p>
            <a:pPr indent="-179833" lvl="0" marL="179833" rtl="0" algn="l">
              <a:spcBef>
                <a:spcPts val="0"/>
              </a:spcBef>
              <a:spcAft>
                <a:spcPts val="0"/>
              </a:spcAft>
              <a:buClr>
                <a:srgbClr val="4F81BD"/>
              </a:buClr>
              <a:buSzPts val="1200"/>
              <a:buFont typeface="Noto Sans Symbols"/>
              <a:buChar char="▪"/>
            </a:pPr>
            <a:r>
              <a:rPr lang="en-US">
                <a:solidFill>
                  <a:srgbClr val="1F497D"/>
                </a:solidFill>
              </a:rPr>
              <a:t>With health care advancements and healthier lifestyles, we’re now living longer than past generations. Retirements could potentially last 25 or 30 years, and even longer if you’re part of a couple. </a:t>
            </a:r>
            <a:r>
              <a:rPr b="1" lang="en-US">
                <a:solidFill>
                  <a:srgbClr val="1F497D"/>
                </a:solidFill>
              </a:rPr>
              <a:t>[CLICK]</a:t>
            </a:r>
            <a:endParaRPr/>
          </a:p>
          <a:p>
            <a:pPr indent="-179833" lvl="0" marL="179833" rtl="0" algn="l">
              <a:spcBef>
                <a:spcPts val="360"/>
              </a:spcBef>
              <a:spcAft>
                <a:spcPts val="0"/>
              </a:spcAft>
              <a:buClr>
                <a:schemeClr val="dk1"/>
              </a:buClr>
              <a:buSzPts val="1200"/>
              <a:buFont typeface="Noto Sans Symbols"/>
              <a:buChar char="▪"/>
            </a:pPr>
            <a:r>
              <a:rPr lang="en-US"/>
              <a:t>Looking at this chart, you will see that for a male, there is a 62% chance of living to age 85 and</a:t>
            </a:r>
            <a:endParaRPr/>
          </a:p>
          <a:p>
            <a:pPr indent="-179833" lvl="0" marL="179833" rtl="0" algn="l">
              <a:spcBef>
                <a:spcPts val="360"/>
              </a:spcBef>
              <a:spcAft>
                <a:spcPts val="0"/>
              </a:spcAft>
              <a:buClr>
                <a:schemeClr val="dk1"/>
              </a:buClr>
              <a:buSzPts val="1200"/>
              <a:buFont typeface="Noto Sans Symbols"/>
              <a:buChar char="▪"/>
            </a:pPr>
            <a:r>
              <a:rPr lang="en-US"/>
              <a:t>For a female, a 72% chance. </a:t>
            </a:r>
            <a:endParaRPr/>
          </a:p>
          <a:p>
            <a:pPr indent="-179833" lvl="0" marL="179833" rtl="0" algn="l">
              <a:spcBef>
                <a:spcPts val="360"/>
              </a:spcBef>
              <a:spcAft>
                <a:spcPts val="0"/>
              </a:spcAft>
              <a:buClr>
                <a:schemeClr val="dk1"/>
              </a:buClr>
              <a:buSzPts val="1200"/>
              <a:buFont typeface="Noto Sans Symbols"/>
              <a:buChar char="▪"/>
            </a:pPr>
            <a:r>
              <a:rPr lang="en-US"/>
              <a:t>However, for a couple age 65, there is 89% chance that one of them will live to age 85. A 73% chance one will live to age 90. </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344" name="Google Shape;344;p6: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7" name="Shape 2077"/>
        <p:cNvGrpSpPr/>
        <p:nvPr/>
      </p:nvGrpSpPr>
      <p:grpSpPr>
        <a:xfrm>
          <a:off x="0" y="0"/>
          <a:ext cx="0" cy="0"/>
          <a:chOff x="0" y="0"/>
          <a:chExt cx="0" cy="0"/>
        </a:xfrm>
      </p:grpSpPr>
      <p:sp>
        <p:nvSpPr>
          <p:cNvPr id="2078" name="Google Shape;2078;p6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9" name="Google Shape;2079;p60: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Allianz Life Insurance Company of North America is part a global financial powerhouse.</a:t>
            </a:r>
            <a:endParaRPr/>
          </a:p>
          <a:p>
            <a:pPr indent="0" lvl="0" marL="0" rtl="0" algn="l">
              <a:spcBef>
                <a:spcPts val="0"/>
              </a:spcBef>
              <a:spcAft>
                <a:spcPts val="0"/>
              </a:spcAft>
              <a:buNone/>
            </a:pPr>
            <a:r>
              <a:rPr b="1" lang="en-US"/>
              <a:t>Our parent company, Allianz SE, serves over 85 million customers in 70 countries, and is the world’s:</a:t>
            </a:r>
            <a:endParaRPr/>
          </a:p>
          <a:p>
            <a:pPr indent="-244987" lvl="1" marL="244987" rtl="0" algn="l">
              <a:spcBef>
                <a:spcPts val="634"/>
              </a:spcBef>
              <a:spcAft>
                <a:spcPts val="0"/>
              </a:spcAft>
              <a:buNone/>
            </a:pPr>
            <a:r>
              <a:rPr b="1" lang="en-US">
                <a:solidFill>
                  <a:srgbClr val="113388"/>
                </a:solidFill>
              </a:rPr>
              <a:t>46</a:t>
            </a:r>
            <a:r>
              <a:rPr b="1" baseline="30000" lang="en-US">
                <a:solidFill>
                  <a:srgbClr val="113388"/>
                </a:solidFill>
              </a:rPr>
              <a:t>th</a:t>
            </a:r>
            <a:r>
              <a:rPr b="1" lang="en-US">
                <a:solidFill>
                  <a:srgbClr val="113388"/>
                </a:solidFill>
              </a:rPr>
              <a:t> largest company¹</a:t>
            </a:r>
            <a:endParaRPr/>
          </a:p>
          <a:p>
            <a:pPr indent="-244987" lvl="1" marL="244987" rtl="0" algn="l">
              <a:spcBef>
                <a:spcPts val="634"/>
              </a:spcBef>
              <a:spcAft>
                <a:spcPts val="0"/>
              </a:spcAft>
              <a:buNone/>
            </a:pPr>
            <a:r>
              <a:rPr b="1" lang="en-US">
                <a:solidFill>
                  <a:srgbClr val="113388"/>
                </a:solidFill>
              </a:rPr>
              <a:t>5</a:t>
            </a:r>
            <a:r>
              <a:rPr b="1" baseline="30000" lang="en-US">
                <a:solidFill>
                  <a:srgbClr val="113388"/>
                </a:solidFill>
              </a:rPr>
              <a:t>th</a:t>
            </a:r>
            <a:r>
              <a:rPr b="1" lang="en-US">
                <a:solidFill>
                  <a:srgbClr val="113388"/>
                </a:solidFill>
              </a:rPr>
              <a:t> largest asset manager²</a:t>
            </a:r>
            <a:endParaRPr/>
          </a:p>
          <a:p>
            <a:pPr indent="-244911" lvl="1" marL="244911" rtl="0" algn="l">
              <a:spcBef>
                <a:spcPts val="634"/>
              </a:spcBef>
              <a:spcAft>
                <a:spcPts val="0"/>
              </a:spcAft>
              <a:buNone/>
            </a:pPr>
            <a:r>
              <a:rPr b="1" lang="en-US">
                <a:solidFill>
                  <a:schemeClr val="dk1"/>
                </a:solidFill>
              </a:rPr>
              <a:t>3</a:t>
            </a:r>
            <a:r>
              <a:rPr b="1" baseline="30000" lang="en-US">
                <a:solidFill>
                  <a:schemeClr val="dk1"/>
                </a:solidFill>
              </a:rPr>
              <a:t>rd</a:t>
            </a:r>
            <a:r>
              <a:rPr b="1" lang="en-US">
                <a:solidFill>
                  <a:schemeClr val="dk1"/>
                </a:solidFill>
              </a:rPr>
              <a:t> largest company in the diversified insurance industry, based on market value³</a:t>
            </a:r>
            <a:endParaRPr/>
          </a:p>
          <a:p>
            <a:pPr indent="-244911" lvl="1" marL="244911" rtl="0" algn="l">
              <a:spcBef>
                <a:spcPts val="634"/>
              </a:spcBef>
              <a:spcAft>
                <a:spcPts val="0"/>
              </a:spcAft>
              <a:buNone/>
            </a:pPr>
            <a:r>
              <a:rPr b="1" lang="en-US">
                <a:solidFill>
                  <a:schemeClr val="dk1"/>
                </a:solidFill>
              </a:rPr>
              <a:t>4</a:t>
            </a:r>
            <a:r>
              <a:rPr b="1" baseline="30000" lang="en-US">
                <a:solidFill>
                  <a:schemeClr val="dk1"/>
                </a:solidFill>
              </a:rPr>
              <a:t>th</a:t>
            </a:r>
            <a:r>
              <a:rPr b="1" lang="en-US">
                <a:solidFill>
                  <a:schemeClr val="dk1"/>
                </a:solidFill>
              </a:rPr>
              <a:t> largest company in the diversified insurance industry, based on assets³</a:t>
            </a:r>
            <a:endParaRPr/>
          </a:p>
          <a:p>
            <a:pPr indent="-244911" lvl="1" marL="244911" rtl="0" algn="l">
              <a:spcBef>
                <a:spcPts val="634"/>
              </a:spcBef>
              <a:spcAft>
                <a:spcPts val="0"/>
              </a:spcAft>
              <a:buNone/>
            </a:pPr>
            <a:r>
              <a:t/>
            </a:r>
            <a:endParaRPr b="1">
              <a:solidFill>
                <a:schemeClr val="dk1"/>
              </a:solidFill>
            </a:endParaRPr>
          </a:p>
          <a:p>
            <a:pPr indent="0" lvl="0" marL="0" rtl="0" algn="l">
              <a:spcBef>
                <a:spcPts val="0"/>
              </a:spcBef>
              <a:spcAft>
                <a:spcPts val="0"/>
              </a:spcAft>
              <a:buNone/>
            </a:pPr>
            <a:r>
              <a:rPr lang="en-US">
                <a:solidFill>
                  <a:schemeClr val="dk1"/>
                </a:solidFill>
              </a:rPr>
              <a:t>Allianz in North America includes Allianz Global Investors and PIMCO (Pacific Investment Management Company LLC). PIMCO is one of the world’s leading fixed-income managers.</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80" name="Google Shape;2080;p60: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3" name="Shape 2093"/>
        <p:cNvGrpSpPr/>
        <p:nvPr/>
      </p:nvGrpSpPr>
      <p:grpSpPr>
        <a:xfrm>
          <a:off x="0" y="0"/>
          <a:ext cx="0" cy="0"/>
          <a:chOff x="0" y="0"/>
          <a:chExt cx="0" cy="0"/>
        </a:xfrm>
      </p:grpSpPr>
      <p:sp>
        <p:nvSpPr>
          <p:cNvPr id="2094" name="Google Shape;2094;p6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5" name="Google Shape;2095;p61: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227169" lvl="0" marL="227169" rtl="0" algn="l">
              <a:spcBef>
                <a:spcPts val="0"/>
              </a:spcBef>
              <a:spcAft>
                <a:spcPts val="0"/>
              </a:spcAft>
              <a:buNone/>
            </a:pPr>
            <a:r>
              <a:rPr lang="en-US"/>
              <a:t>So what is the next step?</a:t>
            </a:r>
            <a:endParaRPr/>
          </a:p>
          <a:p>
            <a:pPr indent="-227169" lvl="0" marL="227169" rtl="0" algn="l">
              <a:spcBef>
                <a:spcPts val="0"/>
              </a:spcBef>
              <a:spcAft>
                <a:spcPts val="0"/>
              </a:spcAft>
              <a:buNone/>
            </a:pPr>
            <a:r>
              <a:rPr lang="en-US"/>
              <a:t>If you come away today with nothing else, make sure your retirement STRATEGY can solve the two questions I asked you to remember at the beginning of this presentation: </a:t>
            </a:r>
            <a:endParaRPr/>
          </a:p>
          <a:p>
            <a:pPr indent="-227169" lvl="0" marL="227169" rtl="0" algn="l">
              <a:spcBef>
                <a:spcPts val="0"/>
              </a:spcBef>
              <a:spcAft>
                <a:spcPts val="0"/>
              </a:spcAft>
              <a:buClr>
                <a:schemeClr val="dk1"/>
              </a:buClr>
              <a:buSzPts val="1200"/>
              <a:buFont typeface="Calibri"/>
              <a:buAutoNum type="arabicPeriod"/>
            </a:pPr>
            <a:r>
              <a:rPr lang="en-US"/>
              <a:t>“Do you have enough guaranteed income for retirement?” and </a:t>
            </a:r>
            <a:endParaRPr/>
          </a:p>
          <a:p>
            <a:pPr indent="-227169" lvl="0" marL="227169" rtl="0" algn="l">
              <a:spcBef>
                <a:spcPts val="0"/>
              </a:spcBef>
              <a:spcAft>
                <a:spcPts val="0"/>
              </a:spcAft>
              <a:buClr>
                <a:schemeClr val="dk1"/>
              </a:buClr>
              <a:buSzPts val="1200"/>
              <a:buFont typeface="Calibri"/>
              <a:buAutoNum type="arabicPeriod"/>
            </a:pPr>
            <a:r>
              <a:rPr lang="en-US"/>
              <a:t>“Do you have the opportunity for income to increase while you’re retired?”</a:t>
            </a:r>
            <a:endParaRPr/>
          </a:p>
          <a:p>
            <a:pPr indent="-227169" lvl="0" marL="227169" rtl="0" algn="l">
              <a:spcBef>
                <a:spcPts val="0"/>
              </a:spcBef>
              <a:spcAft>
                <a:spcPts val="0"/>
              </a:spcAft>
              <a:buNone/>
            </a:pPr>
            <a:r>
              <a:rPr lang="en-US"/>
              <a:t>Work with your financial professional to see if a fixed index annuity is suitable for you.</a:t>
            </a:r>
            <a:endParaRPr/>
          </a:p>
          <a:p>
            <a:pPr indent="-227169" lvl="0" marL="227169" rtl="0" algn="l">
              <a:spcBef>
                <a:spcPts val="0"/>
              </a:spcBef>
              <a:spcAft>
                <a:spcPts val="0"/>
              </a:spcAft>
              <a:buNone/>
            </a:pPr>
            <a:r>
              <a:rPr lang="en-US"/>
              <a:t>Thank you – any questions?</a:t>
            </a:r>
            <a:endParaRPr/>
          </a:p>
          <a:p>
            <a:pPr indent="-227169" lvl="0" marL="227169" rtl="0" algn="l">
              <a:spcBef>
                <a:spcPts val="0"/>
              </a:spcBef>
              <a:spcAft>
                <a:spcPts val="0"/>
              </a:spcAft>
              <a:buNone/>
            </a:pPr>
            <a:r>
              <a:rPr b="1" lang="en-US"/>
              <a:t>NEXT SLIDE</a:t>
            </a:r>
            <a:endParaRPr/>
          </a:p>
          <a:p>
            <a:pPr indent="0" lvl="0" marL="0" rtl="0" algn="l">
              <a:spcBef>
                <a:spcPts val="0"/>
              </a:spcBef>
              <a:spcAft>
                <a:spcPts val="0"/>
              </a:spcAft>
              <a:buNone/>
            </a:pPr>
            <a:r>
              <a:t/>
            </a:r>
            <a:endParaRPr/>
          </a:p>
        </p:txBody>
      </p:sp>
      <p:sp>
        <p:nvSpPr>
          <p:cNvPr id="2096" name="Google Shape;2096;p61: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8" name="Shape 2108"/>
        <p:cNvGrpSpPr/>
        <p:nvPr/>
      </p:nvGrpSpPr>
      <p:grpSpPr>
        <a:xfrm>
          <a:off x="0" y="0"/>
          <a:ext cx="0" cy="0"/>
          <a:chOff x="0" y="0"/>
          <a:chExt cx="0" cy="0"/>
        </a:xfrm>
      </p:grpSpPr>
      <p:sp>
        <p:nvSpPr>
          <p:cNvPr id="2109" name="Google Shape;2109;p62:notes"/>
          <p:cNvSpPr/>
          <p:nvPr>
            <p:ph idx="2" type="sldImg"/>
          </p:nvPr>
        </p:nvSpPr>
        <p:spPr>
          <a:xfrm>
            <a:off x="319088" y="511175"/>
            <a:ext cx="6677025" cy="37576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10" name="Google Shape;2110;p62:notes"/>
          <p:cNvSpPr txBox="1"/>
          <p:nvPr>
            <p:ph idx="1" type="body"/>
          </p:nvPr>
        </p:nvSpPr>
        <p:spPr>
          <a:xfrm>
            <a:off x="702073" y="4507121"/>
            <a:ext cx="5909390" cy="45431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 Our disclosure.</a:t>
            </a:r>
            <a:endParaRPr/>
          </a:p>
          <a:p>
            <a:pPr indent="0" lvl="0" marL="0" rtl="0" algn="l">
              <a:spcBef>
                <a:spcPts val="0"/>
              </a:spcBef>
              <a:spcAft>
                <a:spcPts val="0"/>
              </a:spcAft>
              <a:buNone/>
            </a:pPr>
            <a:r>
              <a:rPr lang="en-US"/>
              <a:t>This presentation is designed to provide you with an overview of fixed index annuities.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Read slide.</a:t>
            </a:r>
            <a:endParaRPr/>
          </a:p>
          <a:p>
            <a:pPr indent="0" lvl="0" marL="0" rtl="0" algn="l">
              <a:spcBef>
                <a:spcPts val="0"/>
              </a:spcBef>
              <a:spcAft>
                <a:spcPts val="0"/>
              </a:spcAft>
              <a:buNone/>
            </a:pPr>
            <a:r>
              <a:rPr b="1" lang="en-US"/>
              <a:t>NEXT SLIDE</a:t>
            </a:r>
            <a:endParaRPr/>
          </a:p>
        </p:txBody>
      </p:sp>
      <p:sp>
        <p:nvSpPr>
          <p:cNvPr id="2111" name="Google Shape;2111;p62: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113388"/>
              </a:buClr>
              <a:buSzPts val="1400"/>
              <a:buFont typeface="Calibri"/>
              <a:buNone/>
            </a:pPr>
            <a:fld id="{00000000-1234-1234-1234-123412341234}" type="slidenum">
              <a:rPr b="0" i="0" lang="en-US" sz="1400" u="none" cap="none" strike="noStrike">
                <a:solidFill>
                  <a:srgbClr val="113388"/>
                </a:solidFill>
                <a:latin typeface="Calibri"/>
                <a:ea typeface="Calibri"/>
                <a:cs typeface="Calibri"/>
                <a:sym typeface="Calibri"/>
              </a:rPr>
              <a:t>‹#›</a:t>
            </a:fld>
            <a:endParaRPr b="0" i="0" sz="1400" u="none" cap="none" strike="noStrike">
              <a:solidFill>
                <a:srgbClr val="113388"/>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8" name="Shape 2118"/>
        <p:cNvGrpSpPr/>
        <p:nvPr/>
      </p:nvGrpSpPr>
      <p:grpSpPr>
        <a:xfrm>
          <a:off x="0" y="0"/>
          <a:ext cx="0" cy="0"/>
          <a:chOff x="0" y="0"/>
          <a:chExt cx="0" cy="0"/>
        </a:xfrm>
      </p:grpSpPr>
      <p:sp>
        <p:nvSpPr>
          <p:cNvPr id="2119" name="Google Shape;2119;p6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0" name="Google Shape;2120;p63: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a:t>
            </a:r>
            <a:endParaRPr/>
          </a:p>
        </p:txBody>
      </p:sp>
      <p:sp>
        <p:nvSpPr>
          <p:cNvPr id="2121" name="Google Shape;2121;p63: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7: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The third thing we know about retirement is that inflation affects our purchasing power and we all know the cost of living isn’t likely to go down. </a:t>
            </a:r>
            <a:endParaRPr/>
          </a:p>
          <a:p>
            <a:pPr indent="0" lvl="0" marL="0" rtl="0" algn="l">
              <a:spcBef>
                <a:spcPts val="0"/>
              </a:spcBef>
              <a:spcAft>
                <a:spcPts val="0"/>
              </a:spcAft>
              <a:buNone/>
            </a:pPr>
            <a:r>
              <a:rPr lang="en-US"/>
              <a:t>That means that you will likely </a:t>
            </a:r>
            <a:r>
              <a:rPr i="1" lang="en-US"/>
              <a:t>need</a:t>
            </a:r>
            <a:r>
              <a:rPr lang="en-US"/>
              <a:t> increasing income in retirement. In many cases, a level income won’t cut it.</a:t>
            </a:r>
            <a:endParaRPr b="1"/>
          </a:p>
          <a:p>
            <a:pPr indent="0" lvl="0" marL="0" rtl="0" algn="l">
              <a:lnSpc>
                <a:spcPct val="80000"/>
              </a:lnSpc>
              <a:spcBef>
                <a:spcPts val="0"/>
              </a:spcBef>
              <a:spcAft>
                <a:spcPts val="0"/>
              </a:spcAft>
              <a:buNone/>
            </a:pPr>
            <a:r>
              <a:t/>
            </a:r>
            <a:endParaRPr b="1"/>
          </a:p>
          <a:p>
            <a:pPr indent="0" lvl="0" marL="0" rtl="0" algn="l">
              <a:lnSpc>
                <a:spcPct val="80000"/>
              </a:lnSpc>
              <a:spcBef>
                <a:spcPts val="0"/>
              </a:spcBef>
              <a:spcAft>
                <a:spcPts val="0"/>
              </a:spcAft>
              <a:buNone/>
            </a:pPr>
            <a:r>
              <a:rPr lang="en-US"/>
              <a:t>While still working, your income generally increases along with inflation. But when you are in retirement, does or will your income still have that ability?</a:t>
            </a:r>
            <a:endParaRPr/>
          </a:p>
          <a:p>
            <a:pPr indent="0" lvl="0" marL="0" rtl="0" algn="l">
              <a:lnSpc>
                <a:spcPct val="80000"/>
              </a:lnSpc>
              <a:spcBef>
                <a:spcPts val="0"/>
              </a:spcBef>
              <a:spcAft>
                <a:spcPts val="0"/>
              </a:spcAft>
              <a:buNone/>
            </a:pPr>
            <a:r>
              <a:t/>
            </a:r>
            <a:endParaRPr/>
          </a:p>
          <a:p>
            <a:pPr indent="0" lvl="0" marL="0" rtl="0" algn="l">
              <a:spcBef>
                <a:spcPts val="0"/>
              </a:spcBef>
              <a:spcAft>
                <a:spcPts val="0"/>
              </a:spcAft>
              <a:buNone/>
            </a:pPr>
            <a:r>
              <a:rPr lang="en-US"/>
              <a:t>When you look at general inflation as measured by the Consumer Price Index (CPI), even over a 20-year period, it can have an impact on more than just grocery shopping. It takes into account the increase in price of major consumer goods. While it varies on a monthly basis, we need to take into account its effect on the purchasing power of a retiree’s income. If your annual retirement income isn’t increasing by a rate that meets or exceeds the CPI, then the overall value of your nest egg is decreasing. It’s what we label “dollar-cost erosion.” As an example, let’s take a look at today’s shopping list and what $25 can buy.</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a:p>
        </p:txBody>
      </p:sp>
      <p:sp>
        <p:nvSpPr>
          <p:cNvPr id="355" name="Google Shape;355;p7: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8: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a visual representation of inflation over a mere 20-year period.</a:t>
            </a:r>
            <a:endParaRPr/>
          </a:p>
          <a:p>
            <a:pPr indent="0" lvl="0" marL="0" rtl="0" algn="l">
              <a:spcBef>
                <a:spcPts val="0"/>
              </a:spcBef>
              <a:spcAft>
                <a:spcPts val="0"/>
              </a:spcAft>
              <a:buNone/>
            </a:pPr>
            <a:r>
              <a:rPr lang="en-US"/>
              <a:t>Here’s a look at a shopping basket 20 years from now and what that same $25 could buy.</a:t>
            </a:r>
            <a:endParaRPr/>
          </a:p>
          <a:p>
            <a:pPr indent="0" lvl="0" marL="0" rtl="0" algn="l">
              <a:spcBef>
                <a:spcPts val="0"/>
              </a:spcBef>
              <a:spcAft>
                <a:spcPts val="0"/>
              </a:spcAft>
              <a:buNone/>
            </a:pPr>
            <a:r>
              <a:rPr lang="en-US"/>
              <a:t>As you can see, over time, inflation raises the cost of goods and services, and erodes the purchasing power of the dollar.</a:t>
            </a:r>
            <a:endParaRPr/>
          </a:p>
          <a:p>
            <a:pPr indent="0" lvl="0" marL="0" rtl="0" algn="l">
              <a:spcBef>
                <a:spcPts val="0"/>
              </a:spcBef>
              <a:spcAft>
                <a:spcPts val="0"/>
              </a:spcAft>
              <a:buNone/>
            </a:pPr>
            <a:r>
              <a:rPr lang="en-US"/>
              <a:t>This is particularly important as you withdraw retirement income. If your retirement income plan doesn’t also include a strategy to help keep up with the increasing cost of living, you may risk falling short of your financial goals in retirement.</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Are you prepared to address this erosion of purchasing power during retirement?</a:t>
            </a:r>
            <a:endParaRPr/>
          </a:p>
          <a:p>
            <a:pPr indent="0" lvl="0" marL="0" rtl="0" algn="l">
              <a:spcBef>
                <a:spcPts val="0"/>
              </a:spcBef>
              <a:spcAft>
                <a:spcPts val="0"/>
              </a:spcAft>
              <a:buNone/>
            </a:pPr>
            <a:r>
              <a:t/>
            </a:r>
            <a:endParaRPr/>
          </a:p>
          <a:p>
            <a:pPr indent="0" lvl="0" marL="0" rtl="0" algn="l">
              <a:lnSpc>
                <a:spcPct val="80000"/>
              </a:lnSpc>
              <a:spcBef>
                <a:spcPts val="0"/>
              </a:spcBef>
              <a:spcAft>
                <a:spcPts val="0"/>
              </a:spcAft>
              <a:buNone/>
            </a:pPr>
            <a:r>
              <a:rPr lang="en-US"/>
              <a:t>You may need the opportunity for increasing income during your retirement. A fixed or level income just doesn’t make sense for a retirement that can last 30 years or longer. Its hard to ask the boss for a raise when you’re retired.</a:t>
            </a:r>
            <a:endParaRPr/>
          </a:p>
          <a:p>
            <a:pPr indent="0" lvl="0" marL="0" rtl="0" algn="l">
              <a:lnSpc>
                <a:spcPct val="80000"/>
              </a:lnSpc>
              <a:spcBef>
                <a:spcPts val="0"/>
              </a:spcBef>
              <a:spcAft>
                <a:spcPts val="0"/>
              </a:spcAft>
              <a:buNone/>
            </a:pPr>
            <a:r>
              <a:t/>
            </a:r>
            <a:endParaRPr/>
          </a:p>
          <a:p>
            <a:pPr indent="0" lvl="0" marL="0" rtl="0" algn="l">
              <a:spcBef>
                <a:spcPts val="0"/>
              </a:spcBef>
              <a:spcAft>
                <a:spcPts val="0"/>
              </a:spcAft>
              <a:buNone/>
            </a:pPr>
            <a:r>
              <a:rPr lang="en-US"/>
              <a:t>Do you have the opportunity for increasing income while retired? Retirement income should have the potential to address the effects of inflation.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about you sustaining your lifestyle through retirement.</a:t>
            </a:r>
            <a:endParaRPr/>
          </a:p>
          <a:p>
            <a:pPr indent="0" lvl="0" marL="0" rtl="0" algn="l">
              <a:spcBef>
                <a:spcPts val="0"/>
              </a:spcBef>
              <a:spcAft>
                <a:spcPts val="0"/>
              </a:spcAft>
              <a:buNone/>
            </a:pPr>
            <a:r>
              <a:rPr b="1" lang="en-US"/>
              <a:t>NEXT SLIDE</a:t>
            </a:r>
            <a:endParaRPr/>
          </a:p>
          <a:p>
            <a:pPr indent="0" lvl="0" marL="0" rtl="0" algn="l">
              <a:spcBef>
                <a:spcPts val="0"/>
              </a:spcBef>
              <a:spcAft>
                <a:spcPts val="0"/>
              </a:spcAft>
              <a:buNone/>
            </a:pPr>
            <a:r>
              <a:t/>
            </a:r>
            <a:endParaRPr sz="800"/>
          </a:p>
          <a:p>
            <a:pPr indent="0" lvl="0" marL="0" rtl="0" algn="l">
              <a:spcBef>
                <a:spcPts val="0"/>
              </a:spcBef>
              <a:spcAft>
                <a:spcPts val="0"/>
              </a:spcAft>
              <a:buNone/>
            </a:pPr>
            <a:r>
              <a:t/>
            </a:r>
            <a:endParaRPr/>
          </a:p>
        </p:txBody>
      </p:sp>
      <p:sp>
        <p:nvSpPr>
          <p:cNvPr id="376" name="Google Shape;376;p8: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9:notes"/>
          <p:cNvSpPr txBox="1"/>
          <p:nvPr>
            <p:ph idx="1" type="body"/>
          </p:nvPr>
        </p:nvSpPr>
        <p:spPr>
          <a:xfrm>
            <a:off x="686268" y="4343400"/>
            <a:ext cx="5485464" cy="4114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a:t>This slide demonstrates the impact of inflation.</a:t>
            </a:r>
            <a:endParaRPr/>
          </a:p>
          <a:p>
            <a:pPr indent="-56903" lvl="0" marL="56903" rtl="0" algn="l">
              <a:lnSpc>
                <a:spcPct val="80000"/>
              </a:lnSpc>
              <a:spcBef>
                <a:spcPts val="0"/>
              </a:spcBef>
              <a:spcAft>
                <a:spcPts val="0"/>
              </a:spcAft>
              <a:buClr>
                <a:schemeClr val="dk1"/>
              </a:buClr>
              <a:buSzPts val="1200"/>
              <a:buFont typeface="Noto Sans Symbols"/>
              <a:buChar char="▪"/>
            </a:pPr>
            <a:r>
              <a:rPr lang="en-US"/>
              <a:t>According to the U.S. Department of Labor, Bureau of Labor Statistics, CPI, </a:t>
            </a:r>
            <a:r>
              <a:rPr b="1" lang="en-US"/>
              <a:t>[CLICK] </a:t>
            </a:r>
            <a:r>
              <a:rPr lang="en-US"/>
              <a:t>the average CPI in the 60s was </a:t>
            </a:r>
            <a:r>
              <a:rPr b="1" lang="en-US"/>
              <a:t>2.35%</a:t>
            </a:r>
            <a:r>
              <a:rPr lang="en-US"/>
              <a:t> annually</a:t>
            </a:r>
            <a:endParaRPr/>
          </a:p>
          <a:p>
            <a:pPr indent="-56886" lvl="0" marL="56886" rtl="0" algn="l">
              <a:lnSpc>
                <a:spcPct val="80000"/>
              </a:lnSpc>
              <a:spcBef>
                <a:spcPts val="0"/>
              </a:spcBef>
              <a:spcAft>
                <a:spcPts val="0"/>
              </a:spcAft>
              <a:buClr>
                <a:schemeClr val="dk1"/>
              </a:buClr>
              <a:buSzPts val="1200"/>
              <a:buFont typeface="Noto Sans Symbols"/>
              <a:buChar char="▪"/>
            </a:pPr>
            <a:r>
              <a:rPr lang="en-US"/>
              <a:t>In the 70s (1970-1979) it was </a:t>
            </a:r>
            <a:r>
              <a:rPr b="1" lang="en-US"/>
              <a:t>7.05%</a:t>
            </a:r>
            <a:endParaRPr/>
          </a:p>
          <a:p>
            <a:pPr indent="-56886" lvl="0" marL="56886" rtl="0" algn="l">
              <a:lnSpc>
                <a:spcPct val="80000"/>
              </a:lnSpc>
              <a:spcBef>
                <a:spcPts val="0"/>
              </a:spcBef>
              <a:spcAft>
                <a:spcPts val="0"/>
              </a:spcAft>
              <a:buClr>
                <a:schemeClr val="dk1"/>
              </a:buClr>
              <a:buSzPts val="1200"/>
              <a:buFont typeface="Noto Sans Symbols"/>
              <a:buChar char="▪"/>
            </a:pPr>
            <a:r>
              <a:rPr lang="en-US"/>
              <a:t>In the 80s (1980-1989) it was </a:t>
            </a:r>
            <a:r>
              <a:rPr b="1" lang="en-US"/>
              <a:t>5.50%</a:t>
            </a:r>
            <a:endParaRPr/>
          </a:p>
          <a:p>
            <a:pPr indent="-56886" lvl="0" marL="56886" rtl="0" algn="l">
              <a:lnSpc>
                <a:spcPct val="80000"/>
              </a:lnSpc>
              <a:spcBef>
                <a:spcPts val="0"/>
              </a:spcBef>
              <a:spcAft>
                <a:spcPts val="0"/>
              </a:spcAft>
              <a:buClr>
                <a:schemeClr val="dk1"/>
              </a:buClr>
              <a:buSzPts val="1200"/>
              <a:buFont typeface="Noto Sans Symbols"/>
              <a:buChar char="▪"/>
            </a:pPr>
            <a:r>
              <a:rPr lang="en-US"/>
              <a:t>In the 90s (1990-1999) it was </a:t>
            </a:r>
            <a:r>
              <a:rPr b="1" lang="en-US"/>
              <a:t>3.00%</a:t>
            </a:r>
            <a:endParaRPr/>
          </a:p>
          <a:p>
            <a:pPr indent="-56886" lvl="0" marL="56886" rtl="0" algn="l">
              <a:lnSpc>
                <a:spcPct val="80000"/>
              </a:lnSpc>
              <a:spcBef>
                <a:spcPts val="0"/>
              </a:spcBef>
              <a:spcAft>
                <a:spcPts val="0"/>
              </a:spcAft>
              <a:buClr>
                <a:schemeClr val="dk1"/>
              </a:buClr>
              <a:buSzPts val="1200"/>
              <a:buFont typeface="Noto Sans Symbols"/>
              <a:buChar char="▪"/>
            </a:pPr>
            <a:r>
              <a:rPr lang="en-US"/>
              <a:t>It was </a:t>
            </a:r>
            <a:r>
              <a:rPr b="1" lang="en-US"/>
              <a:t>2.55% </a:t>
            </a:r>
            <a:r>
              <a:rPr lang="en-US"/>
              <a:t>from 2000 – 2009</a:t>
            </a:r>
            <a:endParaRPr/>
          </a:p>
          <a:p>
            <a:pPr indent="-56886" lvl="0" marL="56886" rtl="0" algn="l">
              <a:lnSpc>
                <a:spcPct val="80000"/>
              </a:lnSpc>
              <a:spcBef>
                <a:spcPts val="0"/>
              </a:spcBef>
              <a:spcAft>
                <a:spcPts val="0"/>
              </a:spcAft>
              <a:buClr>
                <a:schemeClr val="dk1"/>
              </a:buClr>
              <a:buSzPts val="1200"/>
              <a:buFont typeface="Noto Sans Symbols"/>
              <a:buChar char="▪"/>
            </a:pPr>
            <a:r>
              <a:rPr b="0" lang="en-US"/>
              <a:t>It was </a:t>
            </a:r>
            <a:r>
              <a:rPr b="1" lang="en-US"/>
              <a:t>1.77% </a:t>
            </a:r>
            <a:r>
              <a:rPr lang="en-US"/>
              <a:t>from 2010-2019 </a:t>
            </a:r>
            <a:endParaRPr/>
          </a:p>
          <a:p>
            <a:pPr indent="-56886" lvl="0" marL="56886" rtl="0" algn="l">
              <a:lnSpc>
                <a:spcPct val="80000"/>
              </a:lnSpc>
              <a:spcBef>
                <a:spcPts val="0"/>
              </a:spcBef>
              <a:spcAft>
                <a:spcPts val="0"/>
              </a:spcAft>
              <a:buClr>
                <a:schemeClr val="dk1"/>
              </a:buClr>
              <a:buSzPts val="1200"/>
              <a:buFont typeface="Noto Sans Symbols"/>
              <a:buChar char="▪"/>
            </a:pPr>
            <a:r>
              <a:rPr b="0" lang="en-US"/>
              <a:t>And for 2022, it was </a:t>
            </a:r>
            <a:r>
              <a:rPr b="1" lang="en-US"/>
              <a:t>8.0%</a:t>
            </a:r>
            <a:endParaRPr/>
          </a:p>
          <a:p>
            <a:pPr indent="0" lvl="0" marL="0" rtl="0" algn="l">
              <a:lnSpc>
                <a:spcPct val="80000"/>
              </a:lnSpc>
              <a:spcBef>
                <a:spcPts val="0"/>
              </a:spcBef>
              <a:spcAft>
                <a:spcPts val="0"/>
              </a:spcAft>
              <a:buClr>
                <a:schemeClr val="dk1"/>
              </a:buClr>
              <a:buSzPts val="1200"/>
              <a:buFont typeface="Noto Sans Symbols"/>
              <a:buNone/>
            </a:pPr>
            <a:r>
              <a:rPr b="1" lang="en-US"/>
              <a:t>[CLICK] </a:t>
            </a:r>
            <a:r>
              <a:rPr lang="en-US"/>
              <a:t>Here you can see the worst decade in most of our memories when it comes to inflation – the 1970s. </a:t>
            </a:r>
            <a:endParaRPr b="1">
              <a:solidFill>
                <a:srgbClr val="FF0000"/>
              </a:solidFill>
            </a:endParaRPr>
          </a:p>
          <a:p>
            <a:pPr indent="0" lvl="0" marL="0" rtl="0" algn="l">
              <a:lnSpc>
                <a:spcPct val="80000"/>
              </a:lnSpc>
              <a:spcBef>
                <a:spcPts val="0"/>
              </a:spcBef>
              <a:spcAft>
                <a:spcPts val="0"/>
              </a:spcAft>
              <a:buNone/>
            </a:pPr>
            <a:r>
              <a:rPr lang="en-US"/>
              <a:t>From 1970 – 1979 the average annual CPI inflation rate was </a:t>
            </a:r>
            <a:r>
              <a:rPr b="1" lang="en-US"/>
              <a:t>[CLICK] 7.05% .</a:t>
            </a:r>
            <a:endParaRPr/>
          </a:p>
          <a:p>
            <a:pPr indent="0" lvl="0" marL="0" rtl="0" algn="l">
              <a:lnSpc>
                <a:spcPct val="80000"/>
              </a:lnSpc>
              <a:spcBef>
                <a:spcPts val="0"/>
              </a:spcBef>
              <a:spcAft>
                <a:spcPts val="0"/>
              </a:spcAft>
              <a:buNone/>
            </a:pPr>
            <a:r>
              <a:rPr b="1" lang="en-US"/>
              <a:t>[CLICK] </a:t>
            </a:r>
            <a:r>
              <a:rPr lang="en-US"/>
              <a:t>The average rate of inflation from 1922 through 2022 was </a:t>
            </a:r>
            <a:r>
              <a:rPr b="1" lang="en-US"/>
              <a:t>2.80%.</a:t>
            </a:r>
            <a:endParaRPr b="1"/>
          </a:p>
          <a:p>
            <a:pPr indent="0" lvl="0" marL="0" rtl="0" algn="l">
              <a:lnSpc>
                <a:spcPct val="80000"/>
              </a:lnSpc>
              <a:spcBef>
                <a:spcPts val="0"/>
              </a:spcBef>
              <a:spcAft>
                <a:spcPts val="0"/>
              </a:spcAft>
              <a:buNone/>
            </a:pPr>
            <a:r>
              <a:rPr b="1" lang="en-US"/>
              <a:t>NEXT SLIDE</a:t>
            </a:r>
            <a:endParaRPr/>
          </a:p>
          <a:p>
            <a:pPr indent="0" lvl="0" marL="0" rtl="0" algn="l">
              <a:lnSpc>
                <a:spcPct val="80000"/>
              </a:lnSpc>
              <a:spcBef>
                <a:spcPts val="0"/>
              </a:spcBef>
              <a:spcAft>
                <a:spcPts val="0"/>
              </a:spcAft>
              <a:buNone/>
            </a:pPr>
            <a:r>
              <a:t/>
            </a:r>
            <a:endParaRPr/>
          </a:p>
          <a:p>
            <a:pPr indent="0" lvl="0" marL="0" rtl="0" algn="l">
              <a:lnSpc>
                <a:spcPct val="80000"/>
              </a:lnSpc>
              <a:spcBef>
                <a:spcPts val="0"/>
              </a:spcBef>
              <a:spcAft>
                <a:spcPts val="0"/>
              </a:spcAft>
              <a:buNone/>
            </a:pPr>
            <a:r>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3" name="Google Shape;393;p9:notes"/>
          <p:cNvSpPr txBox="1"/>
          <p:nvPr>
            <p:ph idx="12" type="sldNum"/>
          </p:nvPr>
        </p:nvSpPr>
        <p:spPr>
          <a:xfrm>
            <a:off x="3885213" y="8685213"/>
            <a:ext cx="2971227"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hoto right" showMasterSp="0">
  <p:cSld name="Title photo right">
    <p:spTree>
      <p:nvGrpSpPr>
        <p:cNvPr id="50" name="Shape 50"/>
        <p:cNvGrpSpPr/>
        <p:nvPr/>
      </p:nvGrpSpPr>
      <p:grpSpPr>
        <a:xfrm>
          <a:off x="0" y="0"/>
          <a:ext cx="0" cy="0"/>
          <a:chOff x="0" y="0"/>
          <a:chExt cx="0" cy="0"/>
        </a:xfrm>
      </p:grpSpPr>
      <p:sp>
        <p:nvSpPr>
          <p:cNvPr id="51" name="Google Shape;51;p65"/>
          <p:cNvSpPr txBox="1"/>
          <p:nvPr>
            <p:ph idx="1" type="body"/>
          </p:nvPr>
        </p:nvSpPr>
        <p:spPr>
          <a:xfrm>
            <a:off x="391318" y="1215954"/>
            <a:ext cx="4153249" cy="30000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4000"/>
              <a:buNone/>
              <a:defRPr sz="4000">
                <a:solidFill>
                  <a:schemeClr val="dk1"/>
                </a:solidFill>
              </a:defRPr>
            </a:lvl1pPr>
            <a:lvl2pPr indent="-508000" lvl="1" marL="914400" algn="l">
              <a:lnSpc>
                <a:spcPct val="100000"/>
              </a:lnSpc>
              <a:spcBef>
                <a:spcPts val="600"/>
              </a:spcBef>
              <a:spcAft>
                <a:spcPts val="0"/>
              </a:spcAft>
              <a:buClr>
                <a:schemeClr val="dk2"/>
              </a:buClr>
              <a:buSzPts val="4400"/>
              <a:buChar char="•"/>
              <a:defRPr sz="44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57200" lvl="3" marL="1828800" algn="l">
              <a:lnSpc>
                <a:spcPct val="100000"/>
              </a:lnSpc>
              <a:spcBef>
                <a:spcPts val="600"/>
              </a:spcBef>
              <a:spcAft>
                <a:spcPts val="0"/>
              </a:spcAft>
              <a:buClr>
                <a:schemeClr val="dk2"/>
              </a:buClr>
              <a:buSzPts val="3600"/>
              <a:buChar char="•"/>
              <a:defRPr sz="3600">
                <a:solidFill>
                  <a:schemeClr val="dk2"/>
                </a:solidFill>
              </a:defRPr>
            </a:lvl4pPr>
            <a:lvl5pPr indent="-431800" lvl="4" marL="2286000" algn="l">
              <a:lnSpc>
                <a:spcPct val="100000"/>
              </a:lnSpc>
              <a:spcBef>
                <a:spcPts val="600"/>
              </a:spcBef>
              <a:spcAft>
                <a:spcPts val="0"/>
              </a:spcAft>
              <a:buClr>
                <a:schemeClr val="dk2"/>
              </a:buClr>
              <a:buSzPts val="3200"/>
              <a:buChar char="‐"/>
              <a:defRPr sz="32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2" name="Google Shape;52;p65"/>
          <p:cNvSpPr txBox="1"/>
          <p:nvPr>
            <p:ph idx="2" type="body"/>
          </p:nvPr>
        </p:nvSpPr>
        <p:spPr>
          <a:xfrm>
            <a:off x="391318" y="4376691"/>
            <a:ext cx="4153249" cy="145646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1800"/>
              <a:buNone/>
              <a:defRPr sz="1800">
                <a:solidFill>
                  <a:schemeClr val="dk1"/>
                </a:solidFill>
              </a:defRPr>
            </a:lvl1pPr>
            <a:lvl2pPr indent="-508000" lvl="1" marL="914400" algn="l">
              <a:lnSpc>
                <a:spcPct val="100000"/>
              </a:lnSpc>
              <a:spcBef>
                <a:spcPts val="600"/>
              </a:spcBef>
              <a:spcAft>
                <a:spcPts val="0"/>
              </a:spcAft>
              <a:buClr>
                <a:schemeClr val="dk2"/>
              </a:buClr>
              <a:buSzPts val="4400"/>
              <a:buChar char="•"/>
              <a:defRPr sz="4400">
                <a:solidFill>
                  <a:schemeClr val="dk2"/>
                </a:solidFill>
              </a:defRPr>
            </a:lvl2pPr>
            <a:lvl3pPr indent="-482600" lvl="2" marL="1371600" algn="l">
              <a:lnSpc>
                <a:spcPct val="100000"/>
              </a:lnSpc>
              <a:spcBef>
                <a:spcPts val="600"/>
              </a:spcBef>
              <a:spcAft>
                <a:spcPts val="0"/>
              </a:spcAft>
              <a:buClr>
                <a:schemeClr val="dk2"/>
              </a:buClr>
              <a:buSzPts val="4000"/>
              <a:buChar char="‐"/>
              <a:defRPr sz="4000">
                <a:solidFill>
                  <a:schemeClr val="dk2"/>
                </a:solidFill>
              </a:defRPr>
            </a:lvl3pPr>
            <a:lvl4pPr indent="-457200" lvl="3" marL="1828800" algn="l">
              <a:lnSpc>
                <a:spcPct val="100000"/>
              </a:lnSpc>
              <a:spcBef>
                <a:spcPts val="600"/>
              </a:spcBef>
              <a:spcAft>
                <a:spcPts val="0"/>
              </a:spcAft>
              <a:buClr>
                <a:schemeClr val="dk2"/>
              </a:buClr>
              <a:buSzPts val="3600"/>
              <a:buChar char="•"/>
              <a:defRPr sz="3600">
                <a:solidFill>
                  <a:schemeClr val="dk2"/>
                </a:solidFill>
              </a:defRPr>
            </a:lvl4pPr>
            <a:lvl5pPr indent="-431800" lvl="4" marL="2286000" algn="l">
              <a:lnSpc>
                <a:spcPct val="100000"/>
              </a:lnSpc>
              <a:spcBef>
                <a:spcPts val="600"/>
              </a:spcBef>
              <a:spcAft>
                <a:spcPts val="0"/>
              </a:spcAft>
              <a:buClr>
                <a:schemeClr val="dk2"/>
              </a:buClr>
              <a:buSzPts val="3200"/>
              <a:buChar char="‐"/>
              <a:defRPr sz="32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3" name="Google Shape;53;p65"/>
          <p:cNvSpPr txBox="1"/>
          <p:nvPr>
            <p:ph idx="3" type="body"/>
          </p:nvPr>
        </p:nvSpPr>
        <p:spPr>
          <a:xfrm>
            <a:off x="383911" y="6309352"/>
            <a:ext cx="4160656"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b="0" sz="800">
                <a:solidFill>
                  <a:schemeClr val="accent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4" name="Google Shape;54;p65"/>
          <p:cNvSpPr txBox="1"/>
          <p:nvPr>
            <p:ph idx="4" type="body"/>
          </p:nvPr>
        </p:nvSpPr>
        <p:spPr>
          <a:xfrm>
            <a:off x="383911" y="6539779"/>
            <a:ext cx="4160656" cy="17191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accent1"/>
                </a:solidFill>
              </a:defRPr>
            </a:lvl1pPr>
            <a:lvl2pPr indent="-298450" lvl="1" marL="914400" algn="l">
              <a:lnSpc>
                <a:spcPct val="100000"/>
              </a:lnSpc>
              <a:spcBef>
                <a:spcPts val="600"/>
              </a:spcBef>
              <a:spcAft>
                <a:spcPts val="0"/>
              </a:spcAft>
              <a:buClr>
                <a:schemeClr val="dk1"/>
              </a:buClr>
              <a:buSzPts val="1100"/>
              <a:buChar char="•"/>
              <a:defRPr sz="1100"/>
            </a:lvl2pPr>
            <a:lvl3pPr indent="-298450" lvl="2" marL="1371600" algn="l">
              <a:lnSpc>
                <a:spcPct val="100000"/>
              </a:lnSpc>
              <a:spcBef>
                <a:spcPts val="600"/>
              </a:spcBef>
              <a:spcAft>
                <a:spcPts val="0"/>
              </a:spcAft>
              <a:buClr>
                <a:schemeClr val="dk1"/>
              </a:buClr>
              <a:buSzPts val="1100"/>
              <a:buChar char="‐"/>
              <a:defRPr sz="1100"/>
            </a:lvl3pPr>
            <a:lvl4pPr indent="-298450" lvl="3" marL="1828800" algn="l">
              <a:lnSpc>
                <a:spcPct val="100000"/>
              </a:lnSpc>
              <a:spcBef>
                <a:spcPts val="600"/>
              </a:spcBef>
              <a:spcAft>
                <a:spcPts val="0"/>
              </a:spcAft>
              <a:buClr>
                <a:schemeClr val="dk1"/>
              </a:buClr>
              <a:buSzPts val="1100"/>
              <a:buChar char="•"/>
              <a:defRPr sz="11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55" name="Google Shape;55;p65"/>
          <p:cNvSpPr/>
          <p:nvPr>
            <p:ph idx="5" type="pic"/>
          </p:nvPr>
        </p:nvSpPr>
        <p:spPr>
          <a:xfrm>
            <a:off x="4944980" y="0"/>
            <a:ext cx="7243846" cy="6858000"/>
          </a:xfrm>
          <a:prstGeom prst="rect">
            <a:avLst/>
          </a:prstGeom>
          <a:solidFill>
            <a:srgbClr val="F2F2F2"/>
          </a:solidFill>
          <a:ln>
            <a:noFill/>
          </a:ln>
        </p:spPr>
      </p:sp>
      <p:pic>
        <p:nvPicPr>
          <p:cNvPr id="56" name="Google Shape;56;p65"/>
          <p:cNvPicPr preferRelativeResize="0"/>
          <p:nvPr/>
        </p:nvPicPr>
        <p:blipFill rotWithShape="1">
          <a:blip r:embed="rId2">
            <a:alphaModFix/>
          </a:blip>
          <a:srcRect b="0" l="0" r="0" t="0"/>
          <a:stretch/>
        </p:blipFill>
        <p:spPr>
          <a:xfrm>
            <a:off x="479425" y="476250"/>
            <a:ext cx="2057313" cy="509277"/>
          </a:xfrm>
          <a:prstGeom prst="rect">
            <a:avLst/>
          </a:prstGeom>
          <a:noFill/>
          <a:ln>
            <a:noFill/>
          </a:ln>
        </p:spPr>
      </p:pic>
      <p:sp>
        <p:nvSpPr>
          <p:cNvPr id="57" name="Google Shape;57;p65"/>
          <p:cNvSpPr txBox="1"/>
          <p:nvPr/>
        </p:nvSpPr>
        <p:spPr>
          <a:xfrm>
            <a:off x="373153" y="6085349"/>
            <a:ext cx="4553663" cy="224003"/>
          </a:xfrm>
          <a:prstGeom prst="rect">
            <a:avLst/>
          </a:prstGeom>
          <a:noFill/>
          <a:ln>
            <a:noFill/>
          </a:ln>
        </p:spPr>
        <p:txBody>
          <a:bodyPr anchorCtr="0" anchor="t" bIns="45700" lIns="91425" spcFirstLastPara="1" rIns="0" wrap="square" tIns="45700">
            <a:noAutofit/>
          </a:bodyPr>
          <a:lstStyle/>
          <a:p>
            <a:pPr indent="0" lvl="0" marL="0" marR="0" rtl="0" algn="l">
              <a:lnSpc>
                <a:spcPct val="90000"/>
              </a:lnSpc>
              <a:spcBef>
                <a:spcPts val="0"/>
              </a:spcBef>
              <a:spcAft>
                <a:spcPts val="0"/>
              </a:spcAft>
              <a:buClr>
                <a:schemeClr val="dk1"/>
              </a:buClr>
              <a:buSzPts val="1000"/>
              <a:buFont typeface="Arial"/>
              <a:buNone/>
            </a:pPr>
            <a:r>
              <a:rPr b="1" i="0" lang="en-US" sz="1000" u="none" cap="none" strike="noStrike">
                <a:solidFill>
                  <a:schemeClr val="dk1"/>
                </a:solidFill>
                <a:latin typeface="Arial"/>
                <a:ea typeface="Arial"/>
                <a:cs typeface="Arial"/>
                <a:sym typeface="Arial"/>
              </a:rPr>
              <a:t>Allianz Life Insurance Company of North America</a:t>
            </a:r>
            <a:endParaRPr b="0" i="0" sz="10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taggered blue" showMasterSp="0">
  <p:cSld name="Title staggered blue">
    <p:bg>
      <p:bgPr>
        <a:solidFill>
          <a:schemeClr val="accent1"/>
        </a:solidFill>
      </p:bgPr>
    </p:bg>
    <p:spTree>
      <p:nvGrpSpPr>
        <p:cNvPr id="101" name="Shape 101"/>
        <p:cNvGrpSpPr/>
        <p:nvPr/>
      </p:nvGrpSpPr>
      <p:grpSpPr>
        <a:xfrm>
          <a:off x="0" y="0"/>
          <a:ext cx="0" cy="0"/>
          <a:chOff x="0" y="0"/>
          <a:chExt cx="0" cy="0"/>
        </a:xfrm>
      </p:grpSpPr>
      <p:sp>
        <p:nvSpPr>
          <p:cNvPr id="102" name="Google Shape;102;p74"/>
          <p:cNvSpPr txBox="1"/>
          <p:nvPr>
            <p:ph idx="1" type="body"/>
          </p:nvPr>
        </p:nvSpPr>
        <p:spPr>
          <a:xfrm>
            <a:off x="379413" y="1540034"/>
            <a:ext cx="11809412" cy="155416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600"/>
              </a:spcBef>
              <a:spcAft>
                <a:spcPts val="0"/>
              </a:spcAft>
              <a:buSzPts val="8800"/>
              <a:buNone/>
              <a:defRPr sz="88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03" name="Google Shape;103;p74"/>
          <p:cNvSpPr txBox="1"/>
          <p:nvPr>
            <p:ph idx="2" type="body"/>
          </p:nvPr>
        </p:nvSpPr>
        <p:spPr>
          <a:xfrm>
            <a:off x="3258106" y="2923634"/>
            <a:ext cx="8930720" cy="1811338"/>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600"/>
              </a:spcBef>
              <a:spcAft>
                <a:spcPts val="0"/>
              </a:spcAft>
              <a:buSzPts val="8000"/>
              <a:buNone/>
              <a:defRPr sz="8000">
                <a:solidFill>
                  <a:schemeClr val="accent4"/>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04" name="Google Shape;104;p74"/>
          <p:cNvSpPr txBox="1"/>
          <p:nvPr>
            <p:ph idx="3" type="body"/>
          </p:nvPr>
        </p:nvSpPr>
        <p:spPr>
          <a:xfrm>
            <a:off x="383911" y="6309352"/>
            <a:ext cx="5029200"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b="0" sz="8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05" name="Google Shape;105;p74"/>
          <p:cNvSpPr txBox="1"/>
          <p:nvPr>
            <p:ph idx="4" type="body"/>
          </p:nvPr>
        </p:nvSpPr>
        <p:spPr>
          <a:xfrm>
            <a:off x="383911" y="6539779"/>
            <a:ext cx="2808288" cy="18288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dk1"/>
              </a:buClr>
              <a:buSzPts val="1100"/>
              <a:buChar char="•"/>
              <a:defRPr sz="1100"/>
            </a:lvl2pPr>
            <a:lvl3pPr indent="-298450" lvl="2" marL="1371600" algn="l">
              <a:lnSpc>
                <a:spcPct val="100000"/>
              </a:lnSpc>
              <a:spcBef>
                <a:spcPts val="600"/>
              </a:spcBef>
              <a:spcAft>
                <a:spcPts val="0"/>
              </a:spcAft>
              <a:buClr>
                <a:schemeClr val="dk1"/>
              </a:buClr>
              <a:buSzPts val="1100"/>
              <a:buChar char="‐"/>
              <a:defRPr sz="1100"/>
            </a:lvl3pPr>
            <a:lvl4pPr indent="-298450" lvl="3" marL="1828800" algn="l">
              <a:lnSpc>
                <a:spcPct val="100000"/>
              </a:lnSpc>
              <a:spcBef>
                <a:spcPts val="600"/>
              </a:spcBef>
              <a:spcAft>
                <a:spcPts val="0"/>
              </a:spcAft>
              <a:buClr>
                <a:schemeClr val="dk1"/>
              </a:buClr>
              <a:buSzPts val="1100"/>
              <a:buChar char="•"/>
              <a:defRPr sz="11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06" name="Google Shape;106;p74"/>
          <p:cNvPicPr preferRelativeResize="0"/>
          <p:nvPr/>
        </p:nvPicPr>
        <p:blipFill rotWithShape="1">
          <a:blip r:embed="rId2">
            <a:alphaModFix/>
          </a:blip>
          <a:srcRect b="0" l="0" r="0" t="0"/>
          <a:stretch/>
        </p:blipFill>
        <p:spPr>
          <a:xfrm>
            <a:off x="479425" y="458788"/>
            <a:ext cx="2057313" cy="509185"/>
          </a:xfrm>
          <a:prstGeom prst="rect">
            <a:avLst/>
          </a:prstGeom>
          <a:noFill/>
          <a:ln>
            <a:noFill/>
          </a:ln>
        </p:spPr>
      </p:pic>
      <p:sp>
        <p:nvSpPr>
          <p:cNvPr id="107" name="Google Shape;107;p74"/>
          <p:cNvSpPr txBox="1"/>
          <p:nvPr>
            <p:ph idx="5" type="body"/>
          </p:nvPr>
        </p:nvSpPr>
        <p:spPr>
          <a:xfrm>
            <a:off x="391318" y="4784671"/>
            <a:ext cx="4153249" cy="10484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000"/>
              <a:buNone/>
              <a:defRPr b="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08" name="Google Shape;108;p74"/>
          <p:cNvSpPr txBox="1"/>
          <p:nvPr/>
        </p:nvSpPr>
        <p:spPr>
          <a:xfrm>
            <a:off x="5991726" y="683361"/>
            <a:ext cx="5785017" cy="318268"/>
          </a:xfrm>
          <a:prstGeom prst="rect">
            <a:avLst/>
          </a:prstGeom>
          <a:noFill/>
          <a:ln>
            <a:noFill/>
          </a:ln>
        </p:spPr>
        <p:txBody>
          <a:bodyPr anchorCtr="0" anchor="t" bIns="45700" lIns="91425" spcFirstLastPara="1" rIns="0" wrap="square" tIns="45700">
            <a:noAutofit/>
          </a:bodyPr>
          <a:lstStyle/>
          <a:p>
            <a:pPr indent="0" lvl="0" marL="0" marR="0" rtl="0" algn="r">
              <a:lnSpc>
                <a:spcPct val="90000"/>
              </a:lnSpc>
              <a:spcBef>
                <a:spcPts val="0"/>
              </a:spcBef>
              <a:spcAft>
                <a:spcPts val="0"/>
              </a:spcAft>
              <a:buClr>
                <a:schemeClr val="dk2"/>
              </a:buClr>
              <a:buSzPts val="1000"/>
              <a:buFont typeface="Arial"/>
              <a:buNone/>
            </a:pPr>
            <a:r>
              <a:rPr b="1" lang="en-US" sz="1000">
                <a:solidFill>
                  <a:schemeClr val="dk2"/>
                </a:solidFill>
                <a:latin typeface="Arial"/>
                <a:ea typeface="Arial"/>
                <a:cs typeface="Arial"/>
                <a:sym typeface="Arial"/>
              </a:rPr>
              <a:t>Allianz Life Insurance Company of North America</a:t>
            </a:r>
            <a:endParaRPr sz="1000">
              <a:solidFill>
                <a:schemeClr val="dk2"/>
              </a:solidFill>
              <a:latin typeface="Arial"/>
              <a:ea typeface="Arial"/>
              <a:cs typeface="Arial"/>
              <a:sym typeface="Arial"/>
            </a:endParaRPr>
          </a:p>
          <a:p>
            <a:pPr indent="0" lvl="0" marL="0" marR="0" rtl="0" algn="l">
              <a:lnSpc>
                <a:spcPct val="90000"/>
              </a:lnSpc>
              <a:spcBef>
                <a:spcPts val="0"/>
              </a:spcBef>
              <a:spcAft>
                <a:spcPts val="0"/>
              </a:spcAft>
              <a:buNone/>
            </a:pPr>
            <a:r>
              <a:t/>
            </a:r>
            <a:endParaRPr sz="23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528">
          <p15:clr>
            <a:srgbClr val="FBAE40"/>
          </p15:clr>
        </p15:guide>
        <p15:guide id="2" pos="38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showMasterSp="0">
  <p:cSld name="Title white">
    <p:spTree>
      <p:nvGrpSpPr>
        <p:cNvPr id="109" name="Shape 109"/>
        <p:cNvGrpSpPr/>
        <p:nvPr/>
      </p:nvGrpSpPr>
      <p:grpSpPr>
        <a:xfrm>
          <a:off x="0" y="0"/>
          <a:ext cx="0" cy="0"/>
          <a:chOff x="0" y="0"/>
          <a:chExt cx="0" cy="0"/>
        </a:xfrm>
      </p:grpSpPr>
      <p:sp>
        <p:nvSpPr>
          <p:cNvPr id="110" name="Google Shape;110;p75"/>
          <p:cNvSpPr txBox="1"/>
          <p:nvPr>
            <p:ph idx="1" type="body"/>
          </p:nvPr>
        </p:nvSpPr>
        <p:spPr>
          <a:xfrm>
            <a:off x="379413" y="1663699"/>
            <a:ext cx="11401425" cy="29603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8000"/>
              <a:buNone/>
              <a:defRPr sz="8000">
                <a:solidFill>
                  <a:schemeClr val="dk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1" name="Google Shape;111;p75"/>
          <p:cNvSpPr txBox="1"/>
          <p:nvPr>
            <p:ph idx="2" type="body"/>
          </p:nvPr>
        </p:nvSpPr>
        <p:spPr>
          <a:xfrm>
            <a:off x="383911" y="6309352"/>
            <a:ext cx="4160656"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b="0" sz="800">
                <a:solidFill>
                  <a:schemeClr val="accent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2" name="Google Shape;112;p75"/>
          <p:cNvSpPr txBox="1"/>
          <p:nvPr>
            <p:ph idx="3" type="body"/>
          </p:nvPr>
        </p:nvSpPr>
        <p:spPr>
          <a:xfrm>
            <a:off x="383911" y="6539779"/>
            <a:ext cx="4160656" cy="17191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accent1"/>
                </a:solidFill>
              </a:defRPr>
            </a:lvl1pPr>
            <a:lvl2pPr indent="-298450" lvl="1" marL="914400" algn="l">
              <a:lnSpc>
                <a:spcPct val="100000"/>
              </a:lnSpc>
              <a:spcBef>
                <a:spcPts val="600"/>
              </a:spcBef>
              <a:spcAft>
                <a:spcPts val="0"/>
              </a:spcAft>
              <a:buClr>
                <a:schemeClr val="dk1"/>
              </a:buClr>
              <a:buSzPts val="1100"/>
              <a:buChar char="•"/>
              <a:defRPr sz="1100"/>
            </a:lvl2pPr>
            <a:lvl3pPr indent="-298450" lvl="2" marL="1371600" algn="l">
              <a:lnSpc>
                <a:spcPct val="100000"/>
              </a:lnSpc>
              <a:spcBef>
                <a:spcPts val="600"/>
              </a:spcBef>
              <a:spcAft>
                <a:spcPts val="0"/>
              </a:spcAft>
              <a:buClr>
                <a:schemeClr val="dk1"/>
              </a:buClr>
              <a:buSzPts val="1100"/>
              <a:buChar char="‐"/>
              <a:defRPr sz="1100"/>
            </a:lvl3pPr>
            <a:lvl4pPr indent="-298450" lvl="3" marL="1828800" algn="l">
              <a:lnSpc>
                <a:spcPct val="100000"/>
              </a:lnSpc>
              <a:spcBef>
                <a:spcPts val="600"/>
              </a:spcBef>
              <a:spcAft>
                <a:spcPts val="0"/>
              </a:spcAft>
              <a:buClr>
                <a:schemeClr val="dk1"/>
              </a:buClr>
              <a:buSzPts val="1100"/>
              <a:buChar char="•"/>
              <a:defRPr sz="11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113" name="Google Shape;113;p75"/>
          <p:cNvPicPr preferRelativeResize="0"/>
          <p:nvPr/>
        </p:nvPicPr>
        <p:blipFill rotWithShape="1">
          <a:blip r:embed="rId2">
            <a:alphaModFix/>
          </a:blip>
          <a:srcRect b="0" l="0" r="0" t="0"/>
          <a:stretch/>
        </p:blipFill>
        <p:spPr>
          <a:xfrm>
            <a:off x="479425" y="476250"/>
            <a:ext cx="2057313" cy="509277"/>
          </a:xfrm>
          <a:prstGeom prst="rect">
            <a:avLst/>
          </a:prstGeom>
          <a:noFill/>
          <a:ln>
            <a:noFill/>
          </a:ln>
        </p:spPr>
      </p:pic>
      <p:sp>
        <p:nvSpPr>
          <p:cNvPr id="114" name="Google Shape;114;p75"/>
          <p:cNvSpPr txBox="1"/>
          <p:nvPr/>
        </p:nvSpPr>
        <p:spPr>
          <a:xfrm>
            <a:off x="5991726" y="723117"/>
            <a:ext cx="5785017" cy="318268"/>
          </a:xfrm>
          <a:prstGeom prst="rect">
            <a:avLst/>
          </a:prstGeom>
          <a:noFill/>
          <a:ln>
            <a:noFill/>
          </a:ln>
        </p:spPr>
        <p:txBody>
          <a:bodyPr anchorCtr="0" anchor="t" bIns="45700" lIns="91425" spcFirstLastPara="1" rIns="0" wrap="square" tIns="45700">
            <a:noAutofit/>
          </a:bodyPr>
          <a:lstStyle/>
          <a:p>
            <a:pPr indent="0" lvl="0" marL="0" marR="0" rtl="0" algn="r">
              <a:lnSpc>
                <a:spcPct val="90000"/>
              </a:lnSpc>
              <a:spcBef>
                <a:spcPts val="0"/>
              </a:spcBef>
              <a:spcAft>
                <a:spcPts val="0"/>
              </a:spcAft>
              <a:buClr>
                <a:srgbClr val="003781"/>
              </a:buClr>
              <a:buSzPts val="1000"/>
              <a:buFont typeface="Arial"/>
              <a:buNone/>
            </a:pPr>
            <a:r>
              <a:rPr b="1" lang="en-US" sz="1000">
                <a:solidFill>
                  <a:srgbClr val="003781"/>
                </a:solidFill>
                <a:latin typeface="Arial"/>
                <a:ea typeface="Arial"/>
                <a:cs typeface="Arial"/>
                <a:sym typeface="Arial"/>
              </a:rPr>
              <a:t>Allianz Life Insurance Company of North America</a:t>
            </a:r>
            <a:endParaRPr sz="1000">
              <a:solidFill>
                <a:srgbClr val="003781"/>
              </a:solidFill>
              <a:latin typeface="Arial"/>
              <a:ea typeface="Arial"/>
              <a:cs typeface="Arial"/>
              <a:sym typeface="Arial"/>
            </a:endParaRPr>
          </a:p>
          <a:p>
            <a:pPr indent="0" lvl="0" marL="0" marR="0" rtl="0" algn="l">
              <a:lnSpc>
                <a:spcPct val="90000"/>
              </a:lnSpc>
              <a:spcBef>
                <a:spcPts val="0"/>
              </a:spcBef>
              <a:spcAft>
                <a:spcPts val="0"/>
              </a:spcAft>
              <a:buNone/>
            </a:pPr>
            <a:r>
              <a:t/>
            </a:r>
            <a:endParaRPr sz="2300">
              <a:solidFill>
                <a:srgbClr val="003781"/>
              </a:solidFill>
              <a:latin typeface="Arial"/>
              <a:ea typeface="Arial"/>
              <a:cs typeface="Arial"/>
              <a:sym typeface="Arial"/>
            </a:endParaRPr>
          </a:p>
        </p:txBody>
      </p:sp>
      <p:sp>
        <p:nvSpPr>
          <p:cNvPr id="115" name="Google Shape;115;p75"/>
          <p:cNvSpPr txBox="1"/>
          <p:nvPr>
            <p:ph idx="4" type="body"/>
          </p:nvPr>
        </p:nvSpPr>
        <p:spPr>
          <a:xfrm>
            <a:off x="391318" y="4784671"/>
            <a:ext cx="4153249" cy="10484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000"/>
              <a:buNone/>
              <a:defRPr b="0">
                <a:solidFill>
                  <a:srgbClr val="00378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552">
          <p15:clr>
            <a:srgbClr val="FBAE40"/>
          </p15:clr>
        </p15:guide>
        <p15:guide id="2" pos="38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or info left">
  <p:cSld name="Agenda or info left">
    <p:spTree>
      <p:nvGrpSpPr>
        <p:cNvPr id="116" name="Shape 116"/>
        <p:cNvGrpSpPr/>
        <p:nvPr/>
      </p:nvGrpSpPr>
      <p:grpSpPr>
        <a:xfrm>
          <a:off x="0" y="0"/>
          <a:ext cx="0" cy="0"/>
          <a:chOff x="0" y="0"/>
          <a:chExt cx="0" cy="0"/>
        </a:xfrm>
      </p:grpSpPr>
      <p:sp>
        <p:nvSpPr>
          <p:cNvPr id="117" name="Google Shape;117;p7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8" name="Google Shape;118;p76"/>
          <p:cNvSpPr txBox="1"/>
          <p:nvPr>
            <p:ph idx="1" type="body"/>
          </p:nvPr>
        </p:nvSpPr>
        <p:spPr>
          <a:xfrm>
            <a:off x="380042" y="745660"/>
            <a:ext cx="3506787" cy="51989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Clr>
                <a:schemeClr val="dk1"/>
              </a:buClr>
              <a:buSzPts val="2800"/>
              <a:buFont typeface="Arial"/>
              <a:buNone/>
              <a:defRPr sz="2800">
                <a:solidFill>
                  <a:schemeClr val="dk1"/>
                </a:solidFill>
              </a:defRPr>
            </a:lvl1pPr>
            <a:lvl2pPr indent="-355600" lvl="1" marL="914400" algn="l">
              <a:lnSpc>
                <a:spcPct val="100000"/>
              </a:lnSpc>
              <a:spcBef>
                <a:spcPts val="600"/>
              </a:spcBef>
              <a:spcAft>
                <a:spcPts val="0"/>
              </a:spcAft>
              <a:buClr>
                <a:schemeClr val="dk1"/>
              </a:buClr>
              <a:buSzPts val="2000"/>
              <a:buChar char="•"/>
              <a:defRPr>
                <a:solidFill>
                  <a:schemeClr val="dk1"/>
                </a:solidFill>
              </a:defRPr>
            </a:lvl2pPr>
            <a:lvl3pPr indent="-342900" lvl="2" marL="1371600" algn="l">
              <a:lnSpc>
                <a:spcPct val="100000"/>
              </a:lnSpc>
              <a:spcBef>
                <a:spcPts val="600"/>
              </a:spcBef>
              <a:spcAft>
                <a:spcPts val="0"/>
              </a:spcAft>
              <a:buClr>
                <a:schemeClr val="dk1"/>
              </a:buClr>
              <a:buSzPts val="18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19" name="Google Shape;119;p76"/>
          <p:cNvSpPr txBox="1"/>
          <p:nvPr>
            <p:ph idx="2" type="body"/>
          </p:nvPr>
        </p:nvSpPr>
        <p:spPr>
          <a:xfrm>
            <a:off x="4075113" y="985418"/>
            <a:ext cx="7319143" cy="496262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000"/>
              <a:buNone/>
              <a:defRPr sz="2000">
                <a:solidFill>
                  <a:schemeClr val="dk1"/>
                </a:solidFill>
              </a:defRPr>
            </a:lvl1pPr>
            <a:lvl2pPr indent="-355600" lvl="1" marL="914400" algn="l">
              <a:lnSpc>
                <a:spcPct val="100000"/>
              </a:lnSpc>
              <a:spcBef>
                <a:spcPts val="600"/>
              </a:spcBef>
              <a:spcAft>
                <a:spcPts val="0"/>
              </a:spcAft>
              <a:buClr>
                <a:schemeClr val="dk1"/>
              </a:buClr>
              <a:buSzPts val="2000"/>
              <a:buChar char="•"/>
              <a:defRPr sz="2000">
                <a:solidFill>
                  <a:schemeClr val="dk1"/>
                </a:solidFill>
              </a:defRPr>
            </a:lvl2pPr>
            <a:lvl3pPr indent="-342900" lvl="2" marL="1371600" algn="l">
              <a:lnSpc>
                <a:spcPct val="100000"/>
              </a:lnSpc>
              <a:spcBef>
                <a:spcPts val="600"/>
              </a:spcBef>
              <a:spcAft>
                <a:spcPts val="0"/>
              </a:spcAft>
              <a:buClr>
                <a:schemeClr val="dk1"/>
              </a:buClr>
              <a:buSzPts val="1800"/>
              <a:buChar char="‐"/>
              <a:defRPr sz="1800">
                <a:solidFill>
                  <a:schemeClr val="dk1"/>
                </a:solidFill>
              </a:defRPr>
            </a:lvl3pPr>
            <a:lvl4pPr indent="-330200" lvl="3" marL="1828800" algn="l">
              <a:lnSpc>
                <a:spcPct val="100000"/>
              </a:lnSpc>
              <a:spcBef>
                <a:spcPts val="600"/>
              </a:spcBef>
              <a:spcAft>
                <a:spcPts val="0"/>
              </a:spcAft>
              <a:buClr>
                <a:schemeClr val="dk1"/>
              </a:buClr>
              <a:buSzPts val="1600"/>
              <a:buChar char="•"/>
              <a:defRPr sz="1600">
                <a:solidFill>
                  <a:schemeClr val="dk1"/>
                </a:solidFill>
              </a:defRPr>
            </a:lvl4pPr>
            <a:lvl5pPr indent="-317500" lvl="4" marL="2286000" algn="l">
              <a:lnSpc>
                <a:spcPct val="100000"/>
              </a:lnSpc>
              <a:spcBef>
                <a:spcPts val="600"/>
              </a:spcBef>
              <a:spcAft>
                <a:spcPts val="0"/>
              </a:spcAft>
              <a:buClr>
                <a:schemeClr val="dk1"/>
              </a:buClr>
              <a:buSzPts val="1400"/>
              <a:buChar char="‐"/>
              <a:defRPr sz="14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0" name="Google Shape;120;p76"/>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ist">
  <p:cSld name="Agenda list">
    <p:spTree>
      <p:nvGrpSpPr>
        <p:cNvPr id="121" name="Shape 121"/>
        <p:cNvGrpSpPr/>
        <p:nvPr/>
      </p:nvGrpSpPr>
      <p:grpSpPr>
        <a:xfrm>
          <a:off x="0" y="0"/>
          <a:ext cx="0" cy="0"/>
          <a:chOff x="0" y="0"/>
          <a:chExt cx="0" cy="0"/>
        </a:xfrm>
      </p:grpSpPr>
      <p:sp>
        <p:nvSpPr>
          <p:cNvPr id="122" name="Google Shape;122;p7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3" name="Google Shape;123;p77"/>
          <p:cNvSpPr txBox="1"/>
          <p:nvPr>
            <p:ph idx="1" type="body"/>
          </p:nvPr>
        </p:nvSpPr>
        <p:spPr>
          <a:xfrm>
            <a:off x="363695" y="1447060"/>
            <a:ext cx="11258002" cy="4456590"/>
          </a:xfrm>
          <a:prstGeom prst="rect">
            <a:avLst/>
          </a:prstGeom>
          <a:noFill/>
          <a:ln>
            <a:noFill/>
          </a:ln>
        </p:spPr>
        <p:txBody>
          <a:bodyPr anchorCtr="0" anchor="t" bIns="45700" lIns="91425" spcFirstLastPara="1" rIns="91425" wrap="square" tIns="45700">
            <a:normAutofit/>
          </a:bodyPr>
          <a:lstStyle>
            <a:lvl1pPr indent="-355600" lvl="0" marL="457200" algn="l">
              <a:lnSpc>
                <a:spcPct val="100000"/>
              </a:lnSpc>
              <a:spcBef>
                <a:spcPts val="600"/>
              </a:spcBef>
              <a:spcAft>
                <a:spcPts val="0"/>
              </a:spcAft>
              <a:buSzPts val="2000"/>
              <a:buFont typeface="Arial"/>
              <a:buAutoNum type="arabicPeriod"/>
              <a:defRPr/>
            </a:lvl1pPr>
            <a:lvl2pPr indent="-355600" lvl="1" marL="914400" algn="l">
              <a:lnSpc>
                <a:spcPct val="100000"/>
              </a:lnSpc>
              <a:spcBef>
                <a:spcPts val="600"/>
              </a:spcBef>
              <a:spcAft>
                <a:spcPts val="0"/>
              </a:spcAft>
              <a:buClr>
                <a:schemeClr val="dk1"/>
              </a:buClr>
              <a:buSzPts val="2000"/>
              <a:buChar char="•"/>
              <a:defRPr/>
            </a:lvl2pPr>
            <a:lvl3pPr indent="-228600" lvl="2" marL="1371600" algn="l">
              <a:lnSpc>
                <a:spcPct val="100000"/>
              </a:lnSpc>
              <a:spcBef>
                <a:spcPts val="600"/>
              </a:spcBef>
              <a:spcAft>
                <a:spcPts val="0"/>
              </a:spcAft>
              <a:buClr>
                <a:schemeClr val="dk1"/>
              </a:buClr>
              <a:buSzPts val="1800"/>
              <a:buNone/>
              <a:defRPr/>
            </a:lvl3pPr>
            <a:lvl4pPr indent="-330200" lvl="3" marL="1828800" algn="l">
              <a:lnSpc>
                <a:spcPct val="100000"/>
              </a:lnSpc>
              <a:spcBef>
                <a:spcPts val="600"/>
              </a:spcBef>
              <a:spcAft>
                <a:spcPts val="0"/>
              </a:spcAft>
              <a:buClr>
                <a:schemeClr val="dk1"/>
              </a:buClr>
              <a:buSzPts val="1600"/>
              <a:buChar char="•"/>
              <a:defRPr/>
            </a:lvl4pPr>
            <a:lvl5pPr indent="-317500" lvl="4" marL="2286000" algn="l">
              <a:lnSpc>
                <a:spcPct val="100000"/>
              </a:lnSpc>
              <a:spcBef>
                <a:spcPts val="600"/>
              </a:spcBef>
              <a:spcAft>
                <a:spcPts val="0"/>
              </a:spcAft>
              <a:buClr>
                <a:schemeClr val="dk1"/>
              </a:buClr>
              <a:buSzPts val="1400"/>
              <a:buChar char="‐"/>
              <a:defRPr/>
            </a:lvl5pPr>
            <a:lvl6pPr indent="-323850" lvl="5" marL="2743200" algn="l">
              <a:spcBef>
                <a:spcPts val="0"/>
              </a:spcBef>
              <a:spcAft>
                <a:spcPts val="0"/>
              </a:spcAft>
              <a:buClr>
                <a:schemeClr val="lt1"/>
              </a:buClr>
              <a:buSzPts val="15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4" name="Google Shape;124;p77"/>
          <p:cNvSpPr txBox="1"/>
          <p:nvPr>
            <p:ph idx="2" type="body"/>
          </p:nvPr>
        </p:nvSpPr>
        <p:spPr>
          <a:xfrm>
            <a:off x="363537" y="649579"/>
            <a:ext cx="11258159" cy="6667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3200"/>
              <a:buNone/>
              <a:defRPr b="0" i="0" sz="3200" u="none" cap="none" strike="noStrike">
                <a:solidFill>
                  <a:schemeClr val="dk1"/>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5" name="Google Shape;125;p77"/>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light blue box left">
  <p:cSld name="Section divider light blue box left">
    <p:spTree>
      <p:nvGrpSpPr>
        <p:cNvPr id="126" name="Shape 126"/>
        <p:cNvGrpSpPr/>
        <p:nvPr/>
      </p:nvGrpSpPr>
      <p:grpSpPr>
        <a:xfrm>
          <a:off x="0" y="0"/>
          <a:ext cx="0" cy="0"/>
          <a:chOff x="0" y="0"/>
          <a:chExt cx="0" cy="0"/>
        </a:xfrm>
      </p:grpSpPr>
      <p:sp>
        <p:nvSpPr>
          <p:cNvPr id="127" name="Google Shape;127;p7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8" name="Google Shape;128;p78"/>
          <p:cNvSpPr txBox="1"/>
          <p:nvPr>
            <p:ph idx="1" type="body"/>
          </p:nvPr>
        </p:nvSpPr>
        <p:spPr>
          <a:xfrm>
            <a:off x="7975094" y="1949367"/>
            <a:ext cx="3863980" cy="39942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29" name="Google Shape;129;p78"/>
          <p:cNvSpPr txBox="1"/>
          <p:nvPr>
            <p:ph idx="2" type="body"/>
          </p:nvPr>
        </p:nvSpPr>
        <p:spPr>
          <a:xfrm>
            <a:off x="7969169" y="372979"/>
            <a:ext cx="2682792" cy="1576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9600"/>
              <a:buNone/>
              <a:defRPr sz="9600">
                <a:solidFill>
                  <a:schemeClr val="accent4"/>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30" name="Google Shape;130;p78"/>
          <p:cNvSpPr/>
          <p:nvPr/>
        </p:nvSpPr>
        <p:spPr>
          <a:xfrm>
            <a:off x="-1" y="0"/>
            <a:ext cx="7772399" cy="5943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131" name="Google Shape;131;p78"/>
          <p:cNvSpPr txBox="1"/>
          <p:nvPr>
            <p:ph idx="3" type="body"/>
          </p:nvPr>
        </p:nvSpPr>
        <p:spPr>
          <a:xfrm>
            <a:off x="376779" y="1949367"/>
            <a:ext cx="7007869" cy="29305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6600"/>
              <a:buNone/>
              <a:defRPr sz="6600">
                <a:solidFill>
                  <a:schemeClr val="dk2"/>
                </a:solidFill>
              </a:defRPr>
            </a:lvl1pPr>
            <a:lvl2pPr indent="-736600" lvl="1" marL="914400" algn="l">
              <a:lnSpc>
                <a:spcPct val="100000"/>
              </a:lnSpc>
              <a:spcBef>
                <a:spcPts val="600"/>
              </a:spcBef>
              <a:spcAft>
                <a:spcPts val="0"/>
              </a:spcAft>
              <a:buClr>
                <a:schemeClr val="dk2"/>
              </a:buClr>
              <a:buSzPts val="8000"/>
              <a:buChar char="•"/>
              <a:defRPr sz="8000">
                <a:solidFill>
                  <a:schemeClr val="dk2"/>
                </a:solidFill>
              </a:defRPr>
            </a:lvl2pPr>
            <a:lvl3pPr indent="-736600" lvl="2" marL="1371600" algn="l">
              <a:lnSpc>
                <a:spcPct val="100000"/>
              </a:lnSpc>
              <a:spcBef>
                <a:spcPts val="600"/>
              </a:spcBef>
              <a:spcAft>
                <a:spcPts val="0"/>
              </a:spcAft>
              <a:buClr>
                <a:schemeClr val="dk2"/>
              </a:buClr>
              <a:buSzPts val="8000"/>
              <a:buChar char="‐"/>
              <a:defRPr sz="8000">
                <a:solidFill>
                  <a:schemeClr val="dk2"/>
                </a:solidFill>
              </a:defRPr>
            </a:lvl3pPr>
            <a:lvl4pPr indent="-736600" lvl="3" marL="1828800" algn="l">
              <a:lnSpc>
                <a:spcPct val="100000"/>
              </a:lnSpc>
              <a:spcBef>
                <a:spcPts val="600"/>
              </a:spcBef>
              <a:spcAft>
                <a:spcPts val="0"/>
              </a:spcAft>
              <a:buClr>
                <a:schemeClr val="dk2"/>
              </a:buClr>
              <a:buSzPts val="8000"/>
              <a:buChar char="•"/>
              <a:defRPr sz="8000">
                <a:solidFill>
                  <a:schemeClr val="dk2"/>
                </a:solidFill>
              </a:defRPr>
            </a:lvl4pPr>
            <a:lvl5pPr indent="-736600" lvl="4" marL="2286000" algn="l">
              <a:lnSpc>
                <a:spcPct val="100000"/>
              </a:lnSpc>
              <a:spcBef>
                <a:spcPts val="600"/>
              </a:spcBef>
              <a:spcAft>
                <a:spcPts val="0"/>
              </a:spcAft>
              <a:buClr>
                <a:schemeClr val="dk2"/>
              </a:buClr>
              <a:buSzPts val="8000"/>
              <a:buChar char="‐"/>
              <a:defRPr sz="8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blue box left">
  <p:cSld name="Section divider blue box left">
    <p:spTree>
      <p:nvGrpSpPr>
        <p:cNvPr id="132" name="Shape 132"/>
        <p:cNvGrpSpPr/>
        <p:nvPr/>
      </p:nvGrpSpPr>
      <p:grpSpPr>
        <a:xfrm>
          <a:off x="0" y="0"/>
          <a:ext cx="0" cy="0"/>
          <a:chOff x="0" y="0"/>
          <a:chExt cx="0" cy="0"/>
        </a:xfrm>
      </p:grpSpPr>
      <p:sp>
        <p:nvSpPr>
          <p:cNvPr id="133" name="Google Shape;133;p79"/>
          <p:cNvSpPr/>
          <p:nvPr/>
        </p:nvSpPr>
        <p:spPr>
          <a:xfrm>
            <a:off x="-1" y="0"/>
            <a:ext cx="7772399" cy="5943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134" name="Google Shape;134;p7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5" name="Google Shape;135;p79"/>
          <p:cNvSpPr txBox="1"/>
          <p:nvPr>
            <p:ph idx="1" type="body"/>
          </p:nvPr>
        </p:nvSpPr>
        <p:spPr>
          <a:xfrm>
            <a:off x="7991037" y="1949367"/>
            <a:ext cx="3863980" cy="39942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400"/>
              <a:buNone/>
              <a:defRPr sz="24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36" name="Google Shape;136;p79"/>
          <p:cNvSpPr txBox="1"/>
          <p:nvPr>
            <p:ph idx="2" type="body"/>
          </p:nvPr>
        </p:nvSpPr>
        <p:spPr>
          <a:xfrm>
            <a:off x="7991037" y="372979"/>
            <a:ext cx="2682792" cy="15763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9600"/>
              <a:buNone/>
              <a:defRPr sz="9600">
                <a:solidFill>
                  <a:schemeClr val="accent4"/>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37" name="Google Shape;137;p79"/>
          <p:cNvSpPr txBox="1"/>
          <p:nvPr>
            <p:ph idx="3" type="body"/>
          </p:nvPr>
        </p:nvSpPr>
        <p:spPr>
          <a:xfrm>
            <a:off x="376779" y="1949367"/>
            <a:ext cx="7395619" cy="29305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6600"/>
              <a:buNone/>
              <a:defRPr sz="6600">
                <a:solidFill>
                  <a:schemeClr val="dk2"/>
                </a:solidFill>
              </a:defRPr>
            </a:lvl1pPr>
            <a:lvl2pPr indent="-736600" lvl="1" marL="914400" algn="l">
              <a:lnSpc>
                <a:spcPct val="100000"/>
              </a:lnSpc>
              <a:spcBef>
                <a:spcPts val="600"/>
              </a:spcBef>
              <a:spcAft>
                <a:spcPts val="0"/>
              </a:spcAft>
              <a:buClr>
                <a:schemeClr val="dk2"/>
              </a:buClr>
              <a:buSzPts val="8000"/>
              <a:buChar char="•"/>
              <a:defRPr sz="8000">
                <a:solidFill>
                  <a:schemeClr val="dk2"/>
                </a:solidFill>
              </a:defRPr>
            </a:lvl2pPr>
            <a:lvl3pPr indent="-736600" lvl="2" marL="1371600" algn="l">
              <a:lnSpc>
                <a:spcPct val="100000"/>
              </a:lnSpc>
              <a:spcBef>
                <a:spcPts val="600"/>
              </a:spcBef>
              <a:spcAft>
                <a:spcPts val="0"/>
              </a:spcAft>
              <a:buClr>
                <a:schemeClr val="dk2"/>
              </a:buClr>
              <a:buSzPts val="8000"/>
              <a:buChar char="‐"/>
              <a:defRPr sz="8000">
                <a:solidFill>
                  <a:schemeClr val="dk2"/>
                </a:solidFill>
              </a:defRPr>
            </a:lvl3pPr>
            <a:lvl4pPr indent="-736600" lvl="3" marL="1828800" algn="l">
              <a:lnSpc>
                <a:spcPct val="100000"/>
              </a:lnSpc>
              <a:spcBef>
                <a:spcPts val="600"/>
              </a:spcBef>
              <a:spcAft>
                <a:spcPts val="0"/>
              </a:spcAft>
              <a:buClr>
                <a:schemeClr val="dk2"/>
              </a:buClr>
              <a:buSzPts val="8000"/>
              <a:buChar char="•"/>
              <a:defRPr sz="8000">
                <a:solidFill>
                  <a:schemeClr val="dk2"/>
                </a:solidFill>
              </a:defRPr>
            </a:lvl4pPr>
            <a:lvl5pPr indent="-736600" lvl="4" marL="2286000" algn="l">
              <a:lnSpc>
                <a:spcPct val="100000"/>
              </a:lnSpc>
              <a:spcBef>
                <a:spcPts val="600"/>
              </a:spcBef>
              <a:spcAft>
                <a:spcPts val="0"/>
              </a:spcAft>
              <a:buClr>
                <a:schemeClr val="dk2"/>
              </a:buClr>
              <a:buSzPts val="8000"/>
              <a:buChar char="‐"/>
              <a:defRPr sz="8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right photo">
  <p:cSld name="Section divider right photo">
    <p:spTree>
      <p:nvGrpSpPr>
        <p:cNvPr id="138" name="Shape 138"/>
        <p:cNvGrpSpPr/>
        <p:nvPr/>
      </p:nvGrpSpPr>
      <p:grpSpPr>
        <a:xfrm>
          <a:off x="0" y="0"/>
          <a:ext cx="0" cy="0"/>
          <a:chOff x="0" y="0"/>
          <a:chExt cx="0" cy="0"/>
        </a:xfrm>
      </p:grpSpPr>
      <p:sp>
        <p:nvSpPr>
          <p:cNvPr id="139" name="Google Shape;139;p80"/>
          <p:cNvSpPr txBox="1"/>
          <p:nvPr>
            <p:ph idx="1" type="body"/>
          </p:nvPr>
        </p:nvSpPr>
        <p:spPr>
          <a:xfrm>
            <a:off x="0" y="1576136"/>
            <a:ext cx="6087980" cy="4018548"/>
          </a:xfrm>
          <a:prstGeom prst="rect">
            <a:avLst/>
          </a:prstGeom>
          <a:solidFill>
            <a:schemeClr val="accent4"/>
          </a:solidFill>
          <a:ln>
            <a:noFill/>
          </a:ln>
        </p:spPr>
        <p:txBody>
          <a:bodyPr anchorCtr="0" anchor="ctr" bIns="45700" lIns="365750"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dk2"/>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40" name="Google Shape;140;p8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1" name="Google Shape;141;p80"/>
          <p:cNvSpPr txBox="1"/>
          <p:nvPr>
            <p:ph idx="2" type="body"/>
          </p:nvPr>
        </p:nvSpPr>
        <p:spPr>
          <a:xfrm>
            <a:off x="3405189" y="0"/>
            <a:ext cx="2682792" cy="157638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600"/>
              </a:spcBef>
              <a:spcAft>
                <a:spcPts val="0"/>
              </a:spcAft>
              <a:buSzPts val="9600"/>
              <a:buNone/>
              <a:defRPr sz="9600">
                <a:solidFill>
                  <a:schemeClr val="accent3"/>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42" name="Google Shape;142;p80"/>
          <p:cNvSpPr/>
          <p:nvPr>
            <p:ph idx="3" type="pic"/>
          </p:nvPr>
        </p:nvSpPr>
        <p:spPr>
          <a:xfrm>
            <a:off x="6087981" y="649704"/>
            <a:ext cx="6100844" cy="6208295"/>
          </a:xfrm>
          <a:prstGeom prst="rect">
            <a:avLst/>
          </a:prstGeom>
          <a:solidFill>
            <a:srgbClr val="D8D8D8"/>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43" name="Shape 143"/>
        <p:cNvGrpSpPr/>
        <p:nvPr/>
      </p:nvGrpSpPr>
      <p:grpSpPr>
        <a:xfrm>
          <a:off x="0" y="0"/>
          <a:ext cx="0" cy="0"/>
          <a:chOff x="0" y="0"/>
          <a:chExt cx="0" cy="0"/>
        </a:xfrm>
      </p:grpSpPr>
      <p:sp>
        <p:nvSpPr>
          <p:cNvPr id="144" name="Google Shape;144;p8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5" name="Google Shape;145;p81"/>
          <p:cNvSpPr txBox="1"/>
          <p:nvPr>
            <p:ph idx="1" type="body"/>
          </p:nvPr>
        </p:nvSpPr>
        <p:spPr>
          <a:xfrm>
            <a:off x="363537" y="649578"/>
            <a:ext cx="11258159" cy="6667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3200"/>
              <a:buNone/>
              <a:defRPr b="0" i="0" sz="3200" u="none" cap="none" strike="noStrike">
                <a:solidFill>
                  <a:schemeClr val="dk1"/>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46" name="Google Shape;146;p81"/>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7" name="Shape 147"/>
        <p:cNvGrpSpPr/>
        <p:nvPr/>
      </p:nvGrpSpPr>
      <p:grpSpPr>
        <a:xfrm>
          <a:off x="0" y="0"/>
          <a:ext cx="0" cy="0"/>
          <a:chOff x="0" y="0"/>
          <a:chExt cx="0" cy="0"/>
        </a:xfrm>
      </p:grpSpPr>
      <p:sp>
        <p:nvSpPr>
          <p:cNvPr id="148" name="Google Shape;148;p8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9" name="Google Shape;149;p82"/>
          <p:cNvSpPr txBox="1"/>
          <p:nvPr>
            <p:ph idx="1" type="body"/>
          </p:nvPr>
        </p:nvSpPr>
        <p:spPr>
          <a:xfrm>
            <a:off x="363695" y="1431256"/>
            <a:ext cx="11258002" cy="441024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000"/>
              <a:buNone/>
              <a:defRPr>
                <a:solidFill>
                  <a:schemeClr val="dk1"/>
                </a:solidFill>
              </a:defRPr>
            </a:lvl1pPr>
            <a:lvl2pPr indent="-355600" lvl="1" marL="914400" algn="l">
              <a:lnSpc>
                <a:spcPct val="100000"/>
              </a:lnSpc>
              <a:spcBef>
                <a:spcPts val="600"/>
              </a:spcBef>
              <a:spcAft>
                <a:spcPts val="0"/>
              </a:spcAft>
              <a:buClr>
                <a:schemeClr val="dk1"/>
              </a:buClr>
              <a:buSzPts val="2000"/>
              <a:buChar char="•"/>
              <a:defRPr>
                <a:solidFill>
                  <a:schemeClr val="dk1"/>
                </a:solidFill>
              </a:defRPr>
            </a:lvl2pPr>
            <a:lvl3pPr indent="-342900" lvl="2" marL="1371600" algn="l">
              <a:lnSpc>
                <a:spcPct val="100000"/>
              </a:lnSpc>
              <a:spcBef>
                <a:spcPts val="600"/>
              </a:spcBef>
              <a:spcAft>
                <a:spcPts val="0"/>
              </a:spcAft>
              <a:buClr>
                <a:schemeClr val="dk1"/>
              </a:buClr>
              <a:buSzPts val="18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0" name="Google Shape;150;p82"/>
          <p:cNvSpPr txBox="1"/>
          <p:nvPr>
            <p:ph idx="2" type="body"/>
          </p:nvPr>
        </p:nvSpPr>
        <p:spPr>
          <a:xfrm>
            <a:off x="363537" y="649581"/>
            <a:ext cx="11258159" cy="6667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3200"/>
              <a:buNone/>
              <a:defRPr b="0" i="0" sz="3200" u="none" cap="none" strike="noStrike">
                <a:solidFill>
                  <a:schemeClr val="dk1"/>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1" name="Google Shape;151;p82"/>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title">
  <p:cSld name="Left title">
    <p:spTree>
      <p:nvGrpSpPr>
        <p:cNvPr id="152" name="Shape 152"/>
        <p:cNvGrpSpPr/>
        <p:nvPr/>
      </p:nvGrpSpPr>
      <p:grpSpPr>
        <a:xfrm>
          <a:off x="0" y="0"/>
          <a:ext cx="0" cy="0"/>
          <a:chOff x="0" y="0"/>
          <a:chExt cx="0" cy="0"/>
        </a:xfrm>
      </p:grpSpPr>
      <p:sp>
        <p:nvSpPr>
          <p:cNvPr id="153" name="Google Shape;153;p8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4" name="Google Shape;154;p83"/>
          <p:cNvSpPr txBox="1"/>
          <p:nvPr>
            <p:ph idx="1" type="body"/>
          </p:nvPr>
        </p:nvSpPr>
        <p:spPr>
          <a:xfrm>
            <a:off x="380042" y="641633"/>
            <a:ext cx="3506787" cy="537749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Clr>
                <a:schemeClr val="dk1"/>
              </a:buClr>
              <a:buSzPts val="2800"/>
              <a:buFont typeface="Arial"/>
              <a:buNone/>
              <a:defRPr sz="2800">
                <a:solidFill>
                  <a:schemeClr val="dk1"/>
                </a:solidFill>
              </a:defRPr>
            </a:lvl1pPr>
            <a:lvl2pPr indent="-355600" lvl="1" marL="914400" algn="l">
              <a:lnSpc>
                <a:spcPct val="100000"/>
              </a:lnSpc>
              <a:spcBef>
                <a:spcPts val="600"/>
              </a:spcBef>
              <a:spcAft>
                <a:spcPts val="0"/>
              </a:spcAft>
              <a:buClr>
                <a:schemeClr val="dk1"/>
              </a:buClr>
              <a:buSzPts val="2000"/>
              <a:buChar char="•"/>
              <a:defRPr>
                <a:solidFill>
                  <a:schemeClr val="dk1"/>
                </a:solidFill>
              </a:defRPr>
            </a:lvl2pPr>
            <a:lvl3pPr indent="-342900" lvl="2" marL="1371600" algn="l">
              <a:lnSpc>
                <a:spcPct val="100000"/>
              </a:lnSpc>
              <a:spcBef>
                <a:spcPts val="600"/>
              </a:spcBef>
              <a:spcAft>
                <a:spcPts val="0"/>
              </a:spcAft>
              <a:buClr>
                <a:schemeClr val="dk1"/>
              </a:buClr>
              <a:buSzPts val="18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5" name="Google Shape;155;p83"/>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blank">
  <p:cSld name="Agenda_blank">
    <p:spTree>
      <p:nvGrpSpPr>
        <p:cNvPr id="58" name="Shape 58"/>
        <p:cNvGrpSpPr/>
        <p:nvPr/>
      </p:nvGrpSpPr>
      <p:grpSpPr>
        <a:xfrm>
          <a:off x="0" y="0"/>
          <a:ext cx="0" cy="0"/>
          <a:chOff x="0" y="0"/>
          <a:chExt cx="0" cy="0"/>
        </a:xfrm>
      </p:grpSpPr>
      <p:sp>
        <p:nvSpPr>
          <p:cNvPr id="59" name="Google Shape;59;p66"/>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66"/>
          <p:cNvSpPr txBox="1"/>
          <p:nvPr>
            <p:ph idx="1" type="body"/>
          </p:nvPr>
        </p:nvSpPr>
        <p:spPr>
          <a:xfrm>
            <a:off x="506533" y="0"/>
            <a:ext cx="2995564" cy="4868863"/>
          </a:xfrm>
          <a:prstGeom prst="rect">
            <a:avLst/>
          </a:prstGeom>
          <a:solidFill>
            <a:schemeClr val="accent1"/>
          </a:solidFill>
          <a:ln>
            <a:noFill/>
          </a:ln>
        </p:spPr>
        <p:txBody>
          <a:bodyPr anchorCtr="0" anchor="t" bIns="45700" lIns="182875" spcFirstLastPara="1" rIns="274300" wrap="square" tIns="1005825">
            <a:normAutofit/>
          </a:bodyPr>
          <a:lstStyle>
            <a:lvl1pPr indent="-228600" lvl="0" marL="457200" algn="l">
              <a:lnSpc>
                <a:spcPct val="100000"/>
              </a:lnSpc>
              <a:spcBef>
                <a:spcPts val="600"/>
              </a:spcBef>
              <a:spcAft>
                <a:spcPts val="0"/>
              </a:spcAft>
              <a:buSzPts val="4800"/>
              <a:buNone/>
              <a:defRPr sz="48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header ">
  <p:cSld name="Bold header ">
    <p:spTree>
      <p:nvGrpSpPr>
        <p:cNvPr id="156" name="Shape 156"/>
        <p:cNvGrpSpPr/>
        <p:nvPr/>
      </p:nvGrpSpPr>
      <p:grpSpPr>
        <a:xfrm>
          <a:off x="0" y="0"/>
          <a:ext cx="0" cy="0"/>
          <a:chOff x="0" y="0"/>
          <a:chExt cx="0" cy="0"/>
        </a:xfrm>
      </p:grpSpPr>
      <p:sp>
        <p:nvSpPr>
          <p:cNvPr id="157" name="Google Shape;157;p8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8" name="Google Shape;158;p84"/>
          <p:cNvSpPr txBox="1"/>
          <p:nvPr>
            <p:ph idx="1" type="body"/>
          </p:nvPr>
        </p:nvSpPr>
        <p:spPr>
          <a:xfrm>
            <a:off x="380042" y="648557"/>
            <a:ext cx="11310937" cy="125243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8000"/>
              <a:buNone/>
              <a:defRPr sz="8000">
                <a:solidFill>
                  <a:schemeClr val="dk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59" name="Google Shape;159;p84"/>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blank white">
    <p:spTree>
      <p:nvGrpSpPr>
        <p:cNvPr id="160" name="Shape 160"/>
        <p:cNvGrpSpPr/>
        <p:nvPr/>
      </p:nvGrpSpPr>
      <p:grpSpPr>
        <a:xfrm>
          <a:off x="0" y="0"/>
          <a:ext cx="0" cy="0"/>
          <a:chOff x="0" y="0"/>
          <a:chExt cx="0" cy="0"/>
        </a:xfrm>
      </p:grpSpPr>
      <p:sp>
        <p:nvSpPr>
          <p:cNvPr id="161" name="Google Shape;161;p8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2" name="Google Shape;162;p85"/>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djustable box color left">
  <p:cSld name="adjustable box color left">
    <p:spTree>
      <p:nvGrpSpPr>
        <p:cNvPr id="163" name="Shape 163"/>
        <p:cNvGrpSpPr/>
        <p:nvPr/>
      </p:nvGrpSpPr>
      <p:grpSpPr>
        <a:xfrm>
          <a:off x="0" y="0"/>
          <a:ext cx="0" cy="0"/>
          <a:chOff x="0" y="0"/>
          <a:chExt cx="0" cy="0"/>
        </a:xfrm>
      </p:grpSpPr>
      <p:sp>
        <p:nvSpPr>
          <p:cNvPr id="164" name="Google Shape;164;p8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5" name="Google Shape;165;p86"/>
          <p:cNvSpPr/>
          <p:nvPr/>
        </p:nvSpPr>
        <p:spPr>
          <a:xfrm>
            <a:off x="1" y="0"/>
            <a:ext cx="3806189" cy="60350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166" name="Google Shape;166;p86"/>
          <p:cNvSpPr txBox="1"/>
          <p:nvPr>
            <p:ph idx="1" type="body"/>
          </p:nvPr>
        </p:nvSpPr>
        <p:spPr>
          <a:xfrm>
            <a:off x="380043" y="641634"/>
            <a:ext cx="3197548" cy="51019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Clr>
                <a:schemeClr val="dk1"/>
              </a:buClr>
              <a:buSzPts val="2800"/>
              <a:buFont typeface="Arial"/>
              <a:buNone/>
              <a:defRPr sz="2800">
                <a:solidFill>
                  <a:schemeClr val="dk2"/>
                </a:solidFill>
              </a:defRPr>
            </a:lvl1pPr>
            <a:lvl2pPr indent="-355600" lvl="1" marL="914400" algn="l">
              <a:lnSpc>
                <a:spcPct val="100000"/>
              </a:lnSpc>
              <a:spcBef>
                <a:spcPts val="600"/>
              </a:spcBef>
              <a:spcAft>
                <a:spcPts val="0"/>
              </a:spcAft>
              <a:buClr>
                <a:schemeClr val="dk1"/>
              </a:buClr>
              <a:buSzPts val="2000"/>
              <a:buChar char="•"/>
              <a:defRPr>
                <a:solidFill>
                  <a:schemeClr val="dk1"/>
                </a:solidFill>
              </a:defRPr>
            </a:lvl2pPr>
            <a:lvl3pPr indent="-342900" lvl="2" marL="1371600" algn="l">
              <a:lnSpc>
                <a:spcPct val="100000"/>
              </a:lnSpc>
              <a:spcBef>
                <a:spcPts val="600"/>
              </a:spcBef>
              <a:spcAft>
                <a:spcPts val="0"/>
              </a:spcAft>
              <a:buClr>
                <a:schemeClr val="dk1"/>
              </a:buClr>
              <a:buSzPts val="18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67" name="Google Shape;167;p86"/>
          <p:cNvSpPr txBox="1"/>
          <p:nvPr>
            <p:ph idx="2" type="body"/>
          </p:nvPr>
        </p:nvSpPr>
        <p:spPr>
          <a:xfrm>
            <a:off x="4057357" y="1033651"/>
            <a:ext cx="7319143" cy="47099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djustable box large color left">
  <p:cSld name="adjustable box large color left">
    <p:spTree>
      <p:nvGrpSpPr>
        <p:cNvPr id="168" name="Shape 168"/>
        <p:cNvGrpSpPr/>
        <p:nvPr/>
      </p:nvGrpSpPr>
      <p:grpSpPr>
        <a:xfrm>
          <a:off x="0" y="0"/>
          <a:ext cx="0" cy="0"/>
          <a:chOff x="0" y="0"/>
          <a:chExt cx="0" cy="0"/>
        </a:xfrm>
      </p:grpSpPr>
      <p:sp>
        <p:nvSpPr>
          <p:cNvPr id="169" name="Google Shape;169;p8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0" name="Google Shape;170;p87"/>
          <p:cNvSpPr/>
          <p:nvPr/>
        </p:nvSpPr>
        <p:spPr>
          <a:xfrm>
            <a:off x="1" y="0"/>
            <a:ext cx="5546401" cy="60350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171" name="Google Shape;171;p87"/>
          <p:cNvSpPr txBox="1"/>
          <p:nvPr>
            <p:ph idx="1" type="body"/>
          </p:nvPr>
        </p:nvSpPr>
        <p:spPr>
          <a:xfrm>
            <a:off x="380042" y="745660"/>
            <a:ext cx="4866661" cy="499791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Clr>
                <a:schemeClr val="dk1"/>
              </a:buClr>
              <a:buSzPts val="2800"/>
              <a:buFont typeface="Arial"/>
              <a:buNone/>
              <a:defRPr sz="2800">
                <a:solidFill>
                  <a:schemeClr val="dk2"/>
                </a:solidFill>
              </a:defRPr>
            </a:lvl1pPr>
            <a:lvl2pPr indent="-355600" lvl="1" marL="914400" algn="l">
              <a:lnSpc>
                <a:spcPct val="100000"/>
              </a:lnSpc>
              <a:spcBef>
                <a:spcPts val="600"/>
              </a:spcBef>
              <a:spcAft>
                <a:spcPts val="0"/>
              </a:spcAft>
              <a:buClr>
                <a:schemeClr val="dk1"/>
              </a:buClr>
              <a:buSzPts val="2000"/>
              <a:buChar char="•"/>
              <a:defRPr>
                <a:solidFill>
                  <a:schemeClr val="dk1"/>
                </a:solidFill>
              </a:defRPr>
            </a:lvl2pPr>
            <a:lvl3pPr indent="-342900" lvl="2" marL="1371600" algn="l">
              <a:lnSpc>
                <a:spcPct val="100000"/>
              </a:lnSpc>
              <a:spcBef>
                <a:spcPts val="600"/>
              </a:spcBef>
              <a:spcAft>
                <a:spcPts val="0"/>
              </a:spcAft>
              <a:buClr>
                <a:schemeClr val="dk1"/>
              </a:buClr>
              <a:buSzPts val="18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72" name="Google Shape;172;p87"/>
          <p:cNvSpPr txBox="1"/>
          <p:nvPr>
            <p:ph idx="2" type="body"/>
          </p:nvPr>
        </p:nvSpPr>
        <p:spPr>
          <a:xfrm>
            <a:off x="5726097" y="1314369"/>
            <a:ext cx="6107837" cy="47047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000"/>
              <a:buNone/>
              <a:defRPr sz="2000">
                <a:solidFill>
                  <a:schemeClr val="dk1"/>
                </a:solidFill>
              </a:defRPr>
            </a:lvl1pPr>
            <a:lvl2pPr indent="-355600" lvl="1" marL="914400" algn="l">
              <a:lnSpc>
                <a:spcPct val="100000"/>
              </a:lnSpc>
              <a:spcBef>
                <a:spcPts val="600"/>
              </a:spcBef>
              <a:spcAft>
                <a:spcPts val="0"/>
              </a:spcAft>
              <a:buClr>
                <a:schemeClr val="dk1"/>
              </a:buClr>
              <a:buSzPts val="2000"/>
              <a:buChar char="•"/>
              <a:defRPr sz="2000">
                <a:solidFill>
                  <a:schemeClr val="dk1"/>
                </a:solidFill>
              </a:defRPr>
            </a:lvl2pPr>
            <a:lvl3pPr indent="-342900" lvl="2" marL="1371600" algn="l">
              <a:lnSpc>
                <a:spcPct val="100000"/>
              </a:lnSpc>
              <a:spcBef>
                <a:spcPts val="600"/>
              </a:spcBef>
              <a:spcAft>
                <a:spcPts val="0"/>
              </a:spcAft>
              <a:buClr>
                <a:schemeClr val="dk1"/>
              </a:buClr>
              <a:buSzPts val="1800"/>
              <a:buChar char="‐"/>
              <a:defRPr sz="1800">
                <a:solidFill>
                  <a:schemeClr val="dk1"/>
                </a:solidFill>
              </a:defRPr>
            </a:lvl3pPr>
            <a:lvl4pPr indent="-330200" lvl="3" marL="1828800" algn="l">
              <a:lnSpc>
                <a:spcPct val="100000"/>
              </a:lnSpc>
              <a:spcBef>
                <a:spcPts val="600"/>
              </a:spcBef>
              <a:spcAft>
                <a:spcPts val="0"/>
              </a:spcAft>
              <a:buClr>
                <a:schemeClr val="dk1"/>
              </a:buClr>
              <a:buSzPts val="1600"/>
              <a:buChar char="•"/>
              <a:defRPr sz="1600">
                <a:solidFill>
                  <a:schemeClr val="dk1"/>
                </a:solidFill>
              </a:defRPr>
            </a:lvl4pPr>
            <a:lvl5pPr indent="-317500" lvl="4" marL="2286000" algn="l">
              <a:lnSpc>
                <a:spcPct val="100000"/>
              </a:lnSpc>
              <a:spcBef>
                <a:spcPts val="600"/>
              </a:spcBef>
              <a:spcAft>
                <a:spcPts val="0"/>
              </a:spcAft>
              <a:buClr>
                <a:schemeClr val="dk1"/>
              </a:buClr>
              <a:buSzPts val="1400"/>
              <a:buChar char="‐"/>
              <a:defRPr sz="14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hoto left">
  <p:cSld name="content photo left">
    <p:spTree>
      <p:nvGrpSpPr>
        <p:cNvPr id="173" name="Shape 173"/>
        <p:cNvGrpSpPr/>
        <p:nvPr/>
      </p:nvGrpSpPr>
      <p:grpSpPr>
        <a:xfrm>
          <a:off x="0" y="0"/>
          <a:ext cx="0" cy="0"/>
          <a:chOff x="0" y="0"/>
          <a:chExt cx="0" cy="0"/>
        </a:xfrm>
      </p:grpSpPr>
      <p:sp>
        <p:nvSpPr>
          <p:cNvPr id="174" name="Google Shape;174;p88"/>
          <p:cNvSpPr/>
          <p:nvPr>
            <p:ph idx="2" type="pic"/>
          </p:nvPr>
        </p:nvSpPr>
        <p:spPr>
          <a:xfrm>
            <a:off x="-1" y="0"/>
            <a:ext cx="7772400" cy="5943600"/>
          </a:xfrm>
          <a:prstGeom prst="rect">
            <a:avLst/>
          </a:prstGeom>
          <a:solidFill>
            <a:srgbClr val="D8D8D8"/>
          </a:solidFill>
          <a:ln>
            <a:noFill/>
          </a:ln>
        </p:spPr>
      </p:sp>
      <p:sp>
        <p:nvSpPr>
          <p:cNvPr id="175" name="Google Shape;175;p8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6" name="Google Shape;176;p88"/>
          <p:cNvSpPr txBox="1"/>
          <p:nvPr>
            <p:ph idx="1" type="body"/>
          </p:nvPr>
        </p:nvSpPr>
        <p:spPr>
          <a:xfrm>
            <a:off x="8083382" y="878305"/>
            <a:ext cx="3779755" cy="29710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box blue inline photo">
  <p:cSld name="Left box blue inline photo">
    <p:spTree>
      <p:nvGrpSpPr>
        <p:cNvPr id="177" name="Shape 177"/>
        <p:cNvGrpSpPr/>
        <p:nvPr/>
      </p:nvGrpSpPr>
      <p:grpSpPr>
        <a:xfrm>
          <a:off x="0" y="0"/>
          <a:ext cx="0" cy="0"/>
          <a:chOff x="0" y="0"/>
          <a:chExt cx="0" cy="0"/>
        </a:xfrm>
      </p:grpSpPr>
      <p:sp>
        <p:nvSpPr>
          <p:cNvPr id="178" name="Google Shape;178;p89"/>
          <p:cNvSpPr/>
          <p:nvPr/>
        </p:nvSpPr>
        <p:spPr>
          <a:xfrm>
            <a:off x="0" y="0"/>
            <a:ext cx="7489371" cy="596537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179" name="Google Shape;179;p89"/>
          <p:cNvSpPr/>
          <p:nvPr>
            <p:ph idx="2" type="pic"/>
          </p:nvPr>
        </p:nvSpPr>
        <p:spPr>
          <a:xfrm>
            <a:off x="5651863" y="-1"/>
            <a:ext cx="4114800" cy="2286000"/>
          </a:xfrm>
          <a:prstGeom prst="rect">
            <a:avLst/>
          </a:prstGeom>
          <a:solidFill>
            <a:srgbClr val="D8D8D8"/>
          </a:solidFill>
          <a:ln>
            <a:noFill/>
          </a:ln>
        </p:spPr>
      </p:sp>
      <p:sp>
        <p:nvSpPr>
          <p:cNvPr id="180" name="Google Shape;180;p8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1" name="Google Shape;181;p89"/>
          <p:cNvSpPr txBox="1"/>
          <p:nvPr>
            <p:ph idx="1" type="body"/>
          </p:nvPr>
        </p:nvSpPr>
        <p:spPr>
          <a:xfrm>
            <a:off x="7876785" y="2520417"/>
            <a:ext cx="3779755" cy="29710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82" name="Google Shape;182;p89"/>
          <p:cNvSpPr txBox="1"/>
          <p:nvPr>
            <p:ph idx="3" type="body"/>
          </p:nvPr>
        </p:nvSpPr>
        <p:spPr>
          <a:xfrm>
            <a:off x="376779" y="1949367"/>
            <a:ext cx="7007869" cy="2930525"/>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6600"/>
              <a:buNone/>
              <a:defRPr sz="6600">
                <a:solidFill>
                  <a:schemeClr val="dk2"/>
                </a:solidFill>
              </a:defRPr>
            </a:lvl1pPr>
            <a:lvl2pPr indent="-736600" lvl="1" marL="914400" algn="l">
              <a:lnSpc>
                <a:spcPct val="100000"/>
              </a:lnSpc>
              <a:spcBef>
                <a:spcPts val="600"/>
              </a:spcBef>
              <a:spcAft>
                <a:spcPts val="0"/>
              </a:spcAft>
              <a:buClr>
                <a:schemeClr val="dk2"/>
              </a:buClr>
              <a:buSzPts val="8000"/>
              <a:buChar char="•"/>
              <a:defRPr sz="8000">
                <a:solidFill>
                  <a:schemeClr val="dk2"/>
                </a:solidFill>
              </a:defRPr>
            </a:lvl2pPr>
            <a:lvl3pPr indent="-736600" lvl="2" marL="1371600" algn="l">
              <a:lnSpc>
                <a:spcPct val="100000"/>
              </a:lnSpc>
              <a:spcBef>
                <a:spcPts val="600"/>
              </a:spcBef>
              <a:spcAft>
                <a:spcPts val="0"/>
              </a:spcAft>
              <a:buClr>
                <a:schemeClr val="dk2"/>
              </a:buClr>
              <a:buSzPts val="8000"/>
              <a:buChar char="‐"/>
              <a:defRPr sz="8000">
                <a:solidFill>
                  <a:schemeClr val="dk2"/>
                </a:solidFill>
              </a:defRPr>
            </a:lvl3pPr>
            <a:lvl4pPr indent="-736600" lvl="3" marL="1828800" algn="l">
              <a:lnSpc>
                <a:spcPct val="100000"/>
              </a:lnSpc>
              <a:spcBef>
                <a:spcPts val="600"/>
              </a:spcBef>
              <a:spcAft>
                <a:spcPts val="0"/>
              </a:spcAft>
              <a:buClr>
                <a:schemeClr val="dk2"/>
              </a:buClr>
              <a:buSzPts val="8000"/>
              <a:buChar char="•"/>
              <a:defRPr sz="8000">
                <a:solidFill>
                  <a:schemeClr val="dk2"/>
                </a:solidFill>
              </a:defRPr>
            </a:lvl4pPr>
            <a:lvl5pPr indent="-736600" lvl="4" marL="2286000" algn="l">
              <a:lnSpc>
                <a:spcPct val="100000"/>
              </a:lnSpc>
              <a:spcBef>
                <a:spcPts val="600"/>
              </a:spcBef>
              <a:spcAft>
                <a:spcPts val="0"/>
              </a:spcAft>
              <a:buClr>
                <a:schemeClr val="dk2"/>
              </a:buClr>
              <a:buSzPts val="8000"/>
              <a:buChar char="‐"/>
              <a:defRPr sz="80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box light blue inline photo">
  <p:cSld name="Left box light blue inline photo">
    <p:spTree>
      <p:nvGrpSpPr>
        <p:cNvPr id="183" name="Shape 183"/>
        <p:cNvGrpSpPr/>
        <p:nvPr/>
      </p:nvGrpSpPr>
      <p:grpSpPr>
        <a:xfrm>
          <a:off x="0" y="0"/>
          <a:ext cx="0" cy="0"/>
          <a:chOff x="0" y="0"/>
          <a:chExt cx="0" cy="0"/>
        </a:xfrm>
      </p:grpSpPr>
      <p:sp>
        <p:nvSpPr>
          <p:cNvPr id="184" name="Google Shape;184;p90"/>
          <p:cNvSpPr/>
          <p:nvPr/>
        </p:nvSpPr>
        <p:spPr>
          <a:xfrm>
            <a:off x="0" y="0"/>
            <a:ext cx="7489371" cy="596537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185" name="Google Shape;185;p90"/>
          <p:cNvSpPr/>
          <p:nvPr>
            <p:ph idx="2" type="pic"/>
          </p:nvPr>
        </p:nvSpPr>
        <p:spPr>
          <a:xfrm>
            <a:off x="5651863" y="-1"/>
            <a:ext cx="4114800" cy="2286000"/>
          </a:xfrm>
          <a:prstGeom prst="rect">
            <a:avLst/>
          </a:prstGeom>
          <a:solidFill>
            <a:srgbClr val="D8D8D8"/>
          </a:solidFill>
          <a:ln>
            <a:noFill/>
          </a:ln>
        </p:spPr>
      </p:sp>
      <p:sp>
        <p:nvSpPr>
          <p:cNvPr id="186" name="Google Shape;186;p9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7" name="Google Shape;187;p90"/>
          <p:cNvSpPr txBox="1"/>
          <p:nvPr>
            <p:ph idx="1" type="body"/>
          </p:nvPr>
        </p:nvSpPr>
        <p:spPr>
          <a:xfrm>
            <a:off x="7876785" y="2520417"/>
            <a:ext cx="3779755" cy="29710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88" name="Google Shape;188;p90"/>
          <p:cNvSpPr txBox="1"/>
          <p:nvPr>
            <p:ph idx="3" type="body"/>
          </p:nvPr>
        </p:nvSpPr>
        <p:spPr>
          <a:xfrm>
            <a:off x="461963" y="1227138"/>
            <a:ext cx="4999037" cy="3771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800"/>
              <a:buNone/>
              <a:defRPr sz="2800">
                <a:solidFill>
                  <a:schemeClr val="dk2"/>
                </a:solidFill>
              </a:defRPr>
            </a:lvl1pPr>
            <a:lvl2pPr indent="-406400" lvl="1" marL="914400" algn="l">
              <a:lnSpc>
                <a:spcPct val="100000"/>
              </a:lnSpc>
              <a:spcBef>
                <a:spcPts val="600"/>
              </a:spcBef>
              <a:spcAft>
                <a:spcPts val="0"/>
              </a:spcAft>
              <a:buClr>
                <a:schemeClr val="dk2"/>
              </a:buClr>
              <a:buSzPts val="2800"/>
              <a:buChar char="•"/>
              <a:defRPr sz="2800">
                <a:solidFill>
                  <a:schemeClr val="dk2"/>
                </a:solidFill>
              </a:defRPr>
            </a:lvl2pPr>
            <a:lvl3pPr indent="-381000" lvl="2" marL="1371600" algn="l">
              <a:lnSpc>
                <a:spcPct val="100000"/>
              </a:lnSpc>
              <a:spcBef>
                <a:spcPts val="600"/>
              </a:spcBef>
              <a:spcAft>
                <a:spcPts val="0"/>
              </a:spcAft>
              <a:buClr>
                <a:schemeClr val="dk2"/>
              </a:buClr>
              <a:buSzPts val="2400"/>
              <a:buChar char="‐"/>
              <a:defRPr sz="2400">
                <a:solidFill>
                  <a:schemeClr val="dk2"/>
                </a:solidFill>
              </a:defRPr>
            </a:lvl3pPr>
            <a:lvl4pPr indent="-355600" lvl="3" marL="1828800" algn="l">
              <a:lnSpc>
                <a:spcPct val="100000"/>
              </a:lnSpc>
              <a:spcBef>
                <a:spcPts val="600"/>
              </a:spcBef>
              <a:spcAft>
                <a:spcPts val="0"/>
              </a:spcAft>
              <a:buClr>
                <a:schemeClr val="dk2"/>
              </a:buClr>
              <a:buSzPts val="2000"/>
              <a:buChar char="•"/>
              <a:defRPr sz="2000">
                <a:solidFill>
                  <a:schemeClr val="dk2"/>
                </a:solidFill>
              </a:defRPr>
            </a:lvl4pPr>
            <a:lvl5pPr indent="-342900" lvl="4" marL="2286000" algn="l">
              <a:lnSpc>
                <a:spcPct val="100000"/>
              </a:lnSpc>
              <a:spcBef>
                <a:spcPts val="600"/>
              </a:spcBef>
              <a:spcAft>
                <a:spcPts val="0"/>
              </a:spcAft>
              <a:buClr>
                <a:schemeClr val="dk2"/>
              </a:buClr>
              <a:buSzPts val="1800"/>
              <a:buChar char="‐"/>
              <a:defRPr sz="1800">
                <a:solidFill>
                  <a:schemeClr val="dk2"/>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hoto right">
  <p:cSld name="content photo right">
    <p:spTree>
      <p:nvGrpSpPr>
        <p:cNvPr id="189" name="Shape 189"/>
        <p:cNvGrpSpPr/>
        <p:nvPr/>
      </p:nvGrpSpPr>
      <p:grpSpPr>
        <a:xfrm>
          <a:off x="0" y="0"/>
          <a:ext cx="0" cy="0"/>
          <a:chOff x="0" y="0"/>
          <a:chExt cx="0" cy="0"/>
        </a:xfrm>
      </p:grpSpPr>
      <p:sp>
        <p:nvSpPr>
          <p:cNvPr id="190" name="Google Shape;190;p91"/>
          <p:cNvSpPr/>
          <p:nvPr>
            <p:ph idx="2" type="pic"/>
          </p:nvPr>
        </p:nvSpPr>
        <p:spPr>
          <a:xfrm>
            <a:off x="6112041" y="649704"/>
            <a:ext cx="6076783" cy="6208295"/>
          </a:xfrm>
          <a:prstGeom prst="rect">
            <a:avLst/>
          </a:prstGeom>
          <a:solidFill>
            <a:srgbClr val="D8D8D8"/>
          </a:solidFill>
          <a:ln>
            <a:noFill/>
          </a:ln>
        </p:spPr>
      </p:sp>
      <p:sp>
        <p:nvSpPr>
          <p:cNvPr id="191" name="Google Shape;191;p9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2" name="Google Shape;192;p91"/>
          <p:cNvSpPr txBox="1"/>
          <p:nvPr>
            <p:ph idx="1" type="body"/>
          </p:nvPr>
        </p:nvSpPr>
        <p:spPr>
          <a:xfrm>
            <a:off x="479425" y="649703"/>
            <a:ext cx="5103227" cy="203317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2800"/>
              <a:buNone/>
              <a:defRPr sz="2800">
                <a:solidFill>
                  <a:schemeClr val="dk1"/>
                </a:solidFill>
              </a:defRPr>
            </a:lvl1pPr>
            <a:lvl2pPr indent="-431800" lvl="1" marL="914400" algn="l">
              <a:lnSpc>
                <a:spcPct val="100000"/>
              </a:lnSpc>
              <a:spcBef>
                <a:spcPts val="600"/>
              </a:spcBef>
              <a:spcAft>
                <a:spcPts val="0"/>
              </a:spcAft>
              <a:buClr>
                <a:schemeClr val="dk1"/>
              </a:buClr>
              <a:buSzPts val="3200"/>
              <a:buChar char="•"/>
              <a:defRPr sz="3200"/>
            </a:lvl2pPr>
            <a:lvl3pPr indent="-431800" lvl="2" marL="1371600" algn="l">
              <a:lnSpc>
                <a:spcPct val="100000"/>
              </a:lnSpc>
              <a:spcBef>
                <a:spcPts val="600"/>
              </a:spcBef>
              <a:spcAft>
                <a:spcPts val="0"/>
              </a:spcAft>
              <a:buClr>
                <a:schemeClr val="dk1"/>
              </a:buClr>
              <a:buSzPts val="3200"/>
              <a:buChar char="‐"/>
              <a:defRPr sz="3200"/>
            </a:lvl3pPr>
            <a:lvl4pPr indent="-431800" lvl="3" marL="1828800" algn="l">
              <a:lnSpc>
                <a:spcPct val="100000"/>
              </a:lnSpc>
              <a:spcBef>
                <a:spcPts val="600"/>
              </a:spcBef>
              <a:spcAft>
                <a:spcPts val="0"/>
              </a:spcAft>
              <a:buClr>
                <a:schemeClr val="dk1"/>
              </a:buClr>
              <a:buSzPts val="3200"/>
              <a:buChar char="•"/>
              <a:defRPr sz="3200"/>
            </a:lvl4pPr>
            <a:lvl5pPr indent="-431800" lvl="4" marL="2286000" algn="l">
              <a:lnSpc>
                <a:spcPct val="100000"/>
              </a:lnSpc>
              <a:spcBef>
                <a:spcPts val="600"/>
              </a:spcBef>
              <a:spcAft>
                <a:spcPts val="0"/>
              </a:spcAft>
              <a:buClr>
                <a:schemeClr val="dk1"/>
              </a:buClr>
              <a:buSzPts val="3200"/>
              <a:buChar char="‐"/>
              <a:defRPr sz="32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93" name="Google Shape;193;p91"/>
          <p:cNvSpPr txBox="1"/>
          <p:nvPr>
            <p:ph idx="3" type="body"/>
          </p:nvPr>
        </p:nvSpPr>
        <p:spPr>
          <a:xfrm>
            <a:off x="479425" y="2815389"/>
            <a:ext cx="5103813" cy="29710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hoto top right">
  <p:cSld name="content photo top right">
    <p:spTree>
      <p:nvGrpSpPr>
        <p:cNvPr id="194" name="Shape 194"/>
        <p:cNvGrpSpPr/>
        <p:nvPr/>
      </p:nvGrpSpPr>
      <p:grpSpPr>
        <a:xfrm>
          <a:off x="0" y="0"/>
          <a:ext cx="0" cy="0"/>
          <a:chOff x="0" y="0"/>
          <a:chExt cx="0" cy="0"/>
        </a:xfrm>
      </p:grpSpPr>
      <p:sp>
        <p:nvSpPr>
          <p:cNvPr id="195" name="Google Shape;195;p92"/>
          <p:cNvSpPr/>
          <p:nvPr>
            <p:ph idx="2" type="pic"/>
          </p:nvPr>
        </p:nvSpPr>
        <p:spPr>
          <a:xfrm>
            <a:off x="4295365" y="649703"/>
            <a:ext cx="7893460" cy="6208297"/>
          </a:xfrm>
          <a:prstGeom prst="rect">
            <a:avLst/>
          </a:prstGeom>
          <a:solidFill>
            <a:srgbClr val="D8D8D8"/>
          </a:solidFill>
          <a:ln>
            <a:noFill/>
          </a:ln>
        </p:spPr>
      </p:sp>
      <p:sp>
        <p:nvSpPr>
          <p:cNvPr id="196" name="Google Shape;196;p9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7" name="Google Shape;197;p92"/>
          <p:cNvSpPr txBox="1"/>
          <p:nvPr>
            <p:ph idx="1" type="body"/>
          </p:nvPr>
        </p:nvSpPr>
        <p:spPr>
          <a:xfrm>
            <a:off x="479425" y="649703"/>
            <a:ext cx="3574807" cy="203317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2800"/>
              <a:buNone/>
              <a:defRPr sz="2800">
                <a:solidFill>
                  <a:schemeClr val="dk1"/>
                </a:solidFill>
              </a:defRPr>
            </a:lvl1pPr>
            <a:lvl2pPr indent="-431800" lvl="1" marL="914400" algn="l">
              <a:lnSpc>
                <a:spcPct val="100000"/>
              </a:lnSpc>
              <a:spcBef>
                <a:spcPts val="600"/>
              </a:spcBef>
              <a:spcAft>
                <a:spcPts val="0"/>
              </a:spcAft>
              <a:buClr>
                <a:schemeClr val="dk1"/>
              </a:buClr>
              <a:buSzPts val="3200"/>
              <a:buChar char="•"/>
              <a:defRPr sz="3200"/>
            </a:lvl2pPr>
            <a:lvl3pPr indent="-431800" lvl="2" marL="1371600" algn="l">
              <a:lnSpc>
                <a:spcPct val="100000"/>
              </a:lnSpc>
              <a:spcBef>
                <a:spcPts val="600"/>
              </a:spcBef>
              <a:spcAft>
                <a:spcPts val="0"/>
              </a:spcAft>
              <a:buClr>
                <a:schemeClr val="dk1"/>
              </a:buClr>
              <a:buSzPts val="3200"/>
              <a:buChar char="‐"/>
              <a:defRPr sz="3200"/>
            </a:lvl3pPr>
            <a:lvl4pPr indent="-431800" lvl="3" marL="1828800" algn="l">
              <a:lnSpc>
                <a:spcPct val="100000"/>
              </a:lnSpc>
              <a:spcBef>
                <a:spcPts val="600"/>
              </a:spcBef>
              <a:spcAft>
                <a:spcPts val="0"/>
              </a:spcAft>
              <a:buClr>
                <a:schemeClr val="dk1"/>
              </a:buClr>
              <a:buSzPts val="3200"/>
              <a:buChar char="•"/>
              <a:defRPr sz="3200"/>
            </a:lvl4pPr>
            <a:lvl5pPr indent="-431800" lvl="4" marL="2286000" algn="l">
              <a:lnSpc>
                <a:spcPct val="100000"/>
              </a:lnSpc>
              <a:spcBef>
                <a:spcPts val="600"/>
              </a:spcBef>
              <a:spcAft>
                <a:spcPts val="0"/>
              </a:spcAft>
              <a:buClr>
                <a:schemeClr val="dk1"/>
              </a:buClr>
              <a:buSzPts val="3200"/>
              <a:buChar char="‐"/>
              <a:defRPr sz="32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98" name="Google Shape;198;p92"/>
          <p:cNvSpPr txBox="1"/>
          <p:nvPr>
            <p:ph idx="3" type="body"/>
          </p:nvPr>
        </p:nvSpPr>
        <p:spPr>
          <a:xfrm>
            <a:off x="479425" y="2815389"/>
            <a:ext cx="3575217" cy="29710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2 columns">
  <p:cSld name="Title w/ 2 columns">
    <p:spTree>
      <p:nvGrpSpPr>
        <p:cNvPr id="199" name="Shape 199"/>
        <p:cNvGrpSpPr/>
        <p:nvPr/>
      </p:nvGrpSpPr>
      <p:grpSpPr>
        <a:xfrm>
          <a:off x="0" y="0"/>
          <a:ext cx="0" cy="0"/>
          <a:chOff x="0" y="0"/>
          <a:chExt cx="0" cy="0"/>
        </a:xfrm>
      </p:grpSpPr>
      <p:sp>
        <p:nvSpPr>
          <p:cNvPr id="200" name="Google Shape;200;p9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1" name="Google Shape;201;p93"/>
          <p:cNvSpPr txBox="1"/>
          <p:nvPr>
            <p:ph idx="1" type="body"/>
          </p:nvPr>
        </p:nvSpPr>
        <p:spPr>
          <a:xfrm>
            <a:off x="379411" y="1440128"/>
            <a:ext cx="5486400" cy="44608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02" name="Google Shape;202;p93"/>
          <p:cNvSpPr txBox="1"/>
          <p:nvPr>
            <p:ph idx="2" type="body"/>
          </p:nvPr>
        </p:nvSpPr>
        <p:spPr>
          <a:xfrm>
            <a:off x="6203948" y="1440128"/>
            <a:ext cx="5486400" cy="44608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03" name="Google Shape;203;p93"/>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93"/>
          <p:cNvSpPr txBox="1"/>
          <p:nvPr>
            <p:ph idx="3" type="body"/>
          </p:nvPr>
        </p:nvSpPr>
        <p:spPr>
          <a:xfrm>
            <a:off x="363537" y="649578"/>
            <a:ext cx="11258159" cy="6667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3200"/>
              <a:buNone/>
              <a:defRPr b="0" i="0" sz="3200" u="none" cap="none" strike="noStrike">
                <a:solidFill>
                  <a:schemeClr val="dk1"/>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number and image">
  <p:cSld name="Section Divider_number and image">
    <p:spTree>
      <p:nvGrpSpPr>
        <p:cNvPr id="62" name="Shape 62"/>
        <p:cNvGrpSpPr/>
        <p:nvPr/>
      </p:nvGrpSpPr>
      <p:grpSpPr>
        <a:xfrm>
          <a:off x="0" y="0"/>
          <a:ext cx="0" cy="0"/>
          <a:chOff x="0" y="0"/>
          <a:chExt cx="0" cy="0"/>
        </a:xfrm>
      </p:grpSpPr>
      <p:sp>
        <p:nvSpPr>
          <p:cNvPr id="63" name="Google Shape;63;p6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67"/>
          <p:cNvSpPr txBox="1"/>
          <p:nvPr>
            <p:ph idx="1" type="body"/>
          </p:nvPr>
        </p:nvSpPr>
        <p:spPr>
          <a:xfrm>
            <a:off x="-1" y="1931218"/>
            <a:ext cx="4884666" cy="2937645"/>
          </a:xfrm>
          <a:prstGeom prst="rect">
            <a:avLst/>
          </a:prstGeom>
          <a:solidFill>
            <a:schemeClr val="accent4"/>
          </a:solidFill>
          <a:ln>
            <a:noFill/>
          </a:ln>
        </p:spPr>
        <p:txBody>
          <a:bodyPr anchorCtr="0" anchor="b" bIns="274300" lIns="365750" spcFirstLastPara="1" rIns="365750" wrap="square" tIns="274300">
            <a:normAutofit/>
          </a:bodyPr>
          <a:lstStyle>
            <a:lvl1pPr indent="-228600" lvl="0" marL="457200" algn="l">
              <a:lnSpc>
                <a:spcPct val="100000"/>
              </a:lnSpc>
              <a:spcBef>
                <a:spcPts val="600"/>
              </a:spcBef>
              <a:spcAft>
                <a:spcPts val="0"/>
              </a:spcAft>
              <a:buSzPts val="4400"/>
              <a:buNone/>
              <a:defRPr sz="4400" cap="none">
                <a:solidFill>
                  <a:schemeClr val="dk2"/>
                </a:solidFill>
                <a:latin typeface="Calibri"/>
                <a:ea typeface="Calibri"/>
                <a:cs typeface="Calibri"/>
                <a:sym typeface="Calibri"/>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65" name="Google Shape;65;p67"/>
          <p:cNvSpPr txBox="1"/>
          <p:nvPr>
            <p:ph idx="2" type="body"/>
          </p:nvPr>
        </p:nvSpPr>
        <p:spPr>
          <a:xfrm>
            <a:off x="2465170" y="563274"/>
            <a:ext cx="2246673" cy="1828800"/>
          </a:xfrm>
          <a:prstGeom prst="rect">
            <a:avLst/>
          </a:prstGeom>
          <a:noFill/>
          <a:ln>
            <a:noFill/>
          </a:ln>
        </p:spPr>
        <p:txBody>
          <a:bodyPr anchorCtr="0" anchor="b" bIns="0" lIns="91425" spcFirstLastPara="1" rIns="91425" wrap="square" tIns="0">
            <a:normAutofit/>
          </a:bodyPr>
          <a:lstStyle>
            <a:lvl1pPr indent="-228600" lvl="0" marL="457200" algn="ctr">
              <a:lnSpc>
                <a:spcPct val="100000"/>
              </a:lnSpc>
              <a:spcBef>
                <a:spcPts val="600"/>
              </a:spcBef>
              <a:spcAft>
                <a:spcPts val="0"/>
              </a:spcAft>
              <a:buSzPts val="13800"/>
              <a:buNone/>
              <a:defRPr sz="13800"/>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66" name="Google Shape;66;p67"/>
          <p:cNvSpPr/>
          <p:nvPr>
            <p:ph idx="3" type="pic"/>
          </p:nvPr>
        </p:nvSpPr>
        <p:spPr>
          <a:xfrm>
            <a:off x="4873625" y="663864"/>
            <a:ext cx="7315200" cy="5943600"/>
          </a:xfrm>
          <a:prstGeom prst="rect">
            <a:avLst/>
          </a:prstGeom>
          <a:noFill/>
          <a:ln>
            <a:noFill/>
          </a:ln>
        </p:spPr>
      </p:sp>
      <p:sp>
        <p:nvSpPr>
          <p:cNvPr id="67" name="Google Shape;67;p67"/>
          <p:cNvSpPr txBox="1"/>
          <p:nvPr>
            <p:ph idx="11" type="ftr"/>
          </p:nvPr>
        </p:nvSpPr>
        <p:spPr>
          <a:xfrm>
            <a:off x="380042" y="6019800"/>
            <a:ext cx="4274195"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3 columns">
  <p:cSld name="Title w/ 3 columns">
    <p:spTree>
      <p:nvGrpSpPr>
        <p:cNvPr id="205" name="Shape 205"/>
        <p:cNvGrpSpPr/>
        <p:nvPr/>
      </p:nvGrpSpPr>
      <p:grpSpPr>
        <a:xfrm>
          <a:off x="0" y="0"/>
          <a:ext cx="0" cy="0"/>
          <a:chOff x="0" y="0"/>
          <a:chExt cx="0" cy="0"/>
        </a:xfrm>
      </p:grpSpPr>
      <p:sp>
        <p:nvSpPr>
          <p:cNvPr id="206" name="Google Shape;206;p9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7" name="Google Shape;207;p94"/>
          <p:cNvSpPr txBox="1"/>
          <p:nvPr>
            <p:ph idx="1" type="body"/>
          </p:nvPr>
        </p:nvSpPr>
        <p:spPr>
          <a:xfrm>
            <a:off x="379410" y="1438660"/>
            <a:ext cx="3566160" cy="445347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08" name="Google Shape;208;p94"/>
          <p:cNvSpPr txBox="1"/>
          <p:nvPr>
            <p:ph idx="2" type="body"/>
          </p:nvPr>
        </p:nvSpPr>
        <p:spPr>
          <a:xfrm>
            <a:off x="4252115" y="1438660"/>
            <a:ext cx="3566160" cy="445347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09" name="Google Shape;209;p94"/>
          <p:cNvSpPr txBox="1"/>
          <p:nvPr>
            <p:ph idx="3" type="body"/>
          </p:nvPr>
        </p:nvSpPr>
        <p:spPr>
          <a:xfrm>
            <a:off x="8124819" y="1438660"/>
            <a:ext cx="3566160" cy="445347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0" name="Google Shape;210;p94"/>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94"/>
          <p:cNvSpPr txBox="1"/>
          <p:nvPr>
            <p:ph idx="4" type="body"/>
          </p:nvPr>
        </p:nvSpPr>
        <p:spPr>
          <a:xfrm>
            <a:off x="363537" y="649578"/>
            <a:ext cx="11258159" cy="6667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3200"/>
              <a:buNone/>
              <a:defRPr b="0" i="0" sz="3200" u="none" cap="none" strike="noStrike">
                <a:solidFill>
                  <a:schemeClr val="dk1"/>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3 columns flex">
  <p:cSld name="Title w/ 3 columns flex">
    <p:spTree>
      <p:nvGrpSpPr>
        <p:cNvPr id="212" name="Shape 212"/>
        <p:cNvGrpSpPr/>
        <p:nvPr/>
      </p:nvGrpSpPr>
      <p:grpSpPr>
        <a:xfrm>
          <a:off x="0" y="0"/>
          <a:ext cx="0" cy="0"/>
          <a:chOff x="0" y="0"/>
          <a:chExt cx="0" cy="0"/>
        </a:xfrm>
      </p:grpSpPr>
      <p:sp>
        <p:nvSpPr>
          <p:cNvPr id="213" name="Google Shape;213;p9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4" name="Google Shape;214;p95"/>
          <p:cNvSpPr txBox="1"/>
          <p:nvPr>
            <p:ph idx="1" type="body"/>
          </p:nvPr>
        </p:nvSpPr>
        <p:spPr>
          <a:xfrm>
            <a:off x="379410" y="1438215"/>
            <a:ext cx="3474720" cy="27413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5" name="Google Shape;215;p95"/>
          <p:cNvSpPr txBox="1"/>
          <p:nvPr>
            <p:ph idx="2" type="body"/>
          </p:nvPr>
        </p:nvSpPr>
        <p:spPr>
          <a:xfrm>
            <a:off x="4253071" y="1438215"/>
            <a:ext cx="3474720" cy="27413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6" name="Google Shape;216;p95"/>
          <p:cNvSpPr txBox="1"/>
          <p:nvPr>
            <p:ph idx="3" type="body"/>
          </p:nvPr>
        </p:nvSpPr>
        <p:spPr>
          <a:xfrm>
            <a:off x="8126731" y="1438215"/>
            <a:ext cx="3474720" cy="274131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7" name="Google Shape;217;p95"/>
          <p:cNvSpPr txBox="1"/>
          <p:nvPr>
            <p:ph idx="4" type="body"/>
          </p:nvPr>
        </p:nvSpPr>
        <p:spPr>
          <a:xfrm>
            <a:off x="379413" y="4272398"/>
            <a:ext cx="3475037" cy="16954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600"/>
              <a:buNone/>
              <a:defRPr sz="1600"/>
            </a:lvl1pPr>
            <a:lvl2pPr indent="-330200" lvl="1" marL="914400" algn="l">
              <a:lnSpc>
                <a:spcPct val="100000"/>
              </a:lnSpc>
              <a:spcBef>
                <a:spcPts val="600"/>
              </a:spcBef>
              <a:spcAft>
                <a:spcPts val="0"/>
              </a:spcAft>
              <a:buClr>
                <a:schemeClr val="dk1"/>
              </a:buClr>
              <a:buSzPts val="1600"/>
              <a:buChar char="•"/>
              <a:defRPr sz="1600"/>
            </a:lvl2pPr>
            <a:lvl3pPr indent="-317500" lvl="2" marL="1371600" algn="l">
              <a:lnSpc>
                <a:spcPct val="100000"/>
              </a:lnSpc>
              <a:spcBef>
                <a:spcPts val="600"/>
              </a:spcBef>
              <a:spcAft>
                <a:spcPts val="0"/>
              </a:spcAft>
              <a:buClr>
                <a:schemeClr val="dk1"/>
              </a:buClr>
              <a:buSzPts val="1400"/>
              <a:buChar char="‐"/>
              <a:defRPr sz="1400"/>
            </a:lvl3pPr>
            <a:lvl4pPr indent="-304800" lvl="3" marL="1828800" algn="l">
              <a:lnSpc>
                <a:spcPct val="100000"/>
              </a:lnSpc>
              <a:spcBef>
                <a:spcPts val="600"/>
              </a:spcBef>
              <a:spcAft>
                <a:spcPts val="0"/>
              </a:spcAft>
              <a:buClr>
                <a:schemeClr val="dk1"/>
              </a:buClr>
              <a:buSzPts val="1200"/>
              <a:buChar char="•"/>
              <a:defRPr sz="12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8" name="Google Shape;218;p95"/>
          <p:cNvSpPr txBox="1"/>
          <p:nvPr>
            <p:ph idx="5" type="body"/>
          </p:nvPr>
        </p:nvSpPr>
        <p:spPr>
          <a:xfrm>
            <a:off x="4252754" y="4272398"/>
            <a:ext cx="3475037" cy="16954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600"/>
              <a:buNone/>
              <a:defRPr sz="1600"/>
            </a:lvl1pPr>
            <a:lvl2pPr indent="-330200" lvl="1" marL="914400" algn="l">
              <a:lnSpc>
                <a:spcPct val="100000"/>
              </a:lnSpc>
              <a:spcBef>
                <a:spcPts val="600"/>
              </a:spcBef>
              <a:spcAft>
                <a:spcPts val="0"/>
              </a:spcAft>
              <a:buClr>
                <a:schemeClr val="dk1"/>
              </a:buClr>
              <a:buSzPts val="1600"/>
              <a:buChar char="•"/>
              <a:defRPr sz="1600"/>
            </a:lvl2pPr>
            <a:lvl3pPr indent="-317500" lvl="2" marL="1371600" algn="l">
              <a:lnSpc>
                <a:spcPct val="100000"/>
              </a:lnSpc>
              <a:spcBef>
                <a:spcPts val="600"/>
              </a:spcBef>
              <a:spcAft>
                <a:spcPts val="0"/>
              </a:spcAft>
              <a:buClr>
                <a:schemeClr val="dk1"/>
              </a:buClr>
              <a:buSzPts val="1400"/>
              <a:buChar char="‐"/>
              <a:defRPr sz="1400"/>
            </a:lvl3pPr>
            <a:lvl4pPr indent="-304800" lvl="3" marL="1828800" algn="l">
              <a:lnSpc>
                <a:spcPct val="100000"/>
              </a:lnSpc>
              <a:spcBef>
                <a:spcPts val="600"/>
              </a:spcBef>
              <a:spcAft>
                <a:spcPts val="0"/>
              </a:spcAft>
              <a:buClr>
                <a:schemeClr val="dk1"/>
              </a:buClr>
              <a:buSzPts val="1200"/>
              <a:buChar char="•"/>
              <a:defRPr sz="12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19" name="Google Shape;219;p95"/>
          <p:cNvSpPr txBox="1"/>
          <p:nvPr>
            <p:ph idx="6" type="body"/>
          </p:nvPr>
        </p:nvSpPr>
        <p:spPr>
          <a:xfrm>
            <a:off x="8126572" y="4272398"/>
            <a:ext cx="3475037" cy="16954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600"/>
              <a:buNone/>
              <a:defRPr sz="1600"/>
            </a:lvl1pPr>
            <a:lvl2pPr indent="-330200" lvl="1" marL="914400" algn="l">
              <a:lnSpc>
                <a:spcPct val="100000"/>
              </a:lnSpc>
              <a:spcBef>
                <a:spcPts val="600"/>
              </a:spcBef>
              <a:spcAft>
                <a:spcPts val="0"/>
              </a:spcAft>
              <a:buClr>
                <a:schemeClr val="dk1"/>
              </a:buClr>
              <a:buSzPts val="1600"/>
              <a:buChar char="•"/>
              <a:defRPr sz="1600"/>
            </a:lvl2pPr>
            <a:lvl3pPr indent="-317500" lvl="2" marL="1371600" algn="l">
              <a:lnSpc>
                <a:spcPct val="100000"/>
              </a:lnSpc>
              <a:spcBef>
                <a:spcPts val="600"/>
              </a:spcBef>
              <a:spcAft>
                <a:spcPts val="0"/>
              </a:spcAft>
              <a:buClr>
                <a:schemeClr val="dk1"/>
              </a:buClr>
              <a:buSzPts val="1400"/>
              <a:buChar char="‐"/>
              <a:defRPr sz="1400"/>
            </a:lvl3pPr>
            <a:lvl4pPr indent="-304800" lvl="3" marL="1828800" algn="l">
              <a:lnSpc>
                <a:spcPct val="100000"/>
              </a:lnSpc>
              <a:spcBef>
                <a:spcPts val="600"/>
              </a:spcBef>
              <a:spcAft>
                <a:spcPts val="0"/>
              </a:spcAft>
              <a:buClr>
                <a:schemeClr val="dk1"/>
              </a:buClr>
              <a:buSzPts val="1200"/>
              <a:buChar char="•"/>
              <a:defRPr sz="12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20" name="Google Shape;220;p95"/>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95"/>
          <p:cNvSpPr txBox="1"/>
          <p:nvPr>
            <p:ph idx="7" type="body"/>
          </p:nvPr>
        </p:nvSpPr>
        <p:spPr>
          <a:xfrm>
            <a:off x="363537" y="649578"/>
            <a:ext cx="11258159" cy="66675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3200"/>
              <a:buNone/>
              <a:defRPr b="0" i="0" sz="3200" u="none" cap="none" strike="noStrike">
                <a:solidFill>
                  <a:schemeClr val="dk1"/>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2 photo ">
  <p:cSld name="title w/ 2 photo ">
    <p:spTree>
      <p:nvGrpSpPr>
        <p:cNvPr id="222" name="Shape 222"/>
        <p:cNvGrpSpPr/>
        <p:nvPr/>
      </p:nvGrpSpPr>
      <p:grpSpPr>
        <a:xfrm>
          <a:off x="0" y="0"/>
          <a:ext cx="0" cy="0"/>
          <a:chOff x="0" y="0"/>
          <a:chExt cx="0" cy="0"/>
        </a:xfrm>
      </p:grpSpPr>
      <p:sp>
        <p:nvSpPr>
          <p:cNvPr id="223" name="Google Shape;223;p9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24" name="Google Shape;224;p96"/>
          <p:cNvSpPr/>
          <p:nvPr>
            <p:ph idx="2" type="pic"/>
          </p:nvPr>
        </p:nvSpPr>
        <p:spPr>
          <a:xfrm>
            <a:off x="6624244" y="3449232"/>
            <a:ext cx="2103120" cy="2194560"/>
          </a:xfrm>
          <a:prstGeom prst="rect">
            <a:avLst/>
          </a:prstGeom>
          <a:solidFill>
            <a:srgbClr val="D8D8D8"/>
          </a:solidFill>
          <a:ln>
            <a:noFill/>
          </a:ln>
        </p:spPr>
      </p:sp>
      <p:sp>
        <p:nvSpPr>
          <p:cNvPr id="225" name="Google Shape;225;p96"/>
          <p:cNvSpPr/>
          <p:nvPr>
            <p:ph idx="3" type="pic"/>
          </p:nvPr>
        </p:nvSpPr>
        <p:spPr>
          <a:xfrm>
            <a:off x="6624244" y="985902"/>
            <a:ext cx="2103120" cy="2194560"/>
          </a:xfrm>
          <a:prstGeom prst="rect">
            <a:avLst/>
          </a:prstGeom>
          <a:solidFill>
            <a:srgbClr val="D8D8D8"/>
          </a:solidFill>
          <a:ln>
            <a:noFill/>
          </a:ln>
        </p:spPr>
      </p:sp>
      <p:sp>
        <p:nvSpPr>
          <p:cNvPr id="226" name="Google Shape;226;p96"/>
          <p:cNvSpPr txBox="1"/>
          <p:nvPr>
            <p:ph idx="1" type="body"/>
          </p:nvPr>
        </p:nvSpPr>
        <p:spPr>
          <a:xfrm>
            <a:off x="380042" y="648557"/>
            <a:ext cx="5954750" cy="301747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7200"/>
              <a:buNone/>
              <a:defRPr sz="7200">
                <a:solidFill>
                  <a:schemeClr val="dk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27" name="Google Shape;227;p96"/>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96"/>
          <p:cNvSpPr txBox="1"/>
          <p:nvPr>
            <p:ph idx="4" type="body"/>
          </p:nvPr>
        </p:nvSpPr>
        <p:spPr>
          <a:xfrm>
            <a:off x="379413" y="3971498"/>
            <a:ext cx="5954712" cy="204830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29" name="Google Shape;229;p96"/>
          <p:cNvSpPr txBox="1"/>
          <p:nvPr>
            <p:ph idx="5" type="body"/>
          </p:nvPr>
        </p:nvSpPr>
        <p:spPr>
          <a:xfrm>
            <a:off x="9016816" y="985902"/>
            <a:ext cx="2377440" cy="2194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30" name="Google Shape;230;p96"/>
          <p:cNvSpPr txBox="1"/>
          <p:nvPr>
            <p:ph idx="6" type="body"/>
          </p:nvPr>
        </p:nvSpPr>
        <p:spPr>
          <a:xfrm>
            <a:off x="9016816" y="3449232"/>
            <a:ext cx="2377440" cy="219456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800"/>
              <a:buNone/>
              <a:defRPr sz="1800">
                <a:solidFill>
                  <a:schemeClr val="dk1"/>
                </a:solidFill>
              </a:defRPr>
            </a:lvl1pPr>
            <a:lvl2pPr indent="-342900" lvl="1" marL="914400" algn="l">
              <a:lnSpc>
                <a:spcPct val="100000"/>
              </a:lnSpc>
              <a:spcBef>
                <a:spcPts val="600"/>
              </a:spcBef>
              <a:spcAft>
                <a:spcPts val="0"/>
              </a:spcAft>
              <a:buClr>
                <a:schemeClr val="dk1"/>
              </a:buClr>
              <a:buSzPts val="1800"/>
              <a:buChar char="•"/>
              <a:defRPr sz="1800">
                <a:solidFill>
                  <a:schemeClr val="dk1"/>
                </a:solidFill>
              </a:defRPr>
            </a:lvl2pPr>
            <a:lvl3pPr indent="-330200" lvl="2" marL="1371600" algn="l">
              <a:lnSpc>
                <a:spcPct val="100000"/>
              </a:lnSpc>
              <a:spcBef>
                <a:spcPts val="600"/>
              </a:spcBef>
              <a:spcAft>
                <a:spcPts val="0"/>
              </a:spcAft>
              <a:buClr>
                <a:schemeClr val="dk1"/>
              </a:buClr>
              <a:buSzPts val="1600"/>
              <a:buChar char="‐"/>
              <a:defRPr sz="1600">
                <a:solidFill>
                  <a:schemeClr val="dk1"/>
                </a:solidFill>
              </a:defRPr>
            </a:lvl3pPr>
            <a:lvl4pPr indent="-317500" lvl="3" marL="1828800" algn="l">
              <a:lnSpc>
                <a:spcPct val="100000"/>
              </a:lnSpc>
              <a:spcBef>
                <a:spcPts val="600"/>
              </a:spcBef>
              <a:spcAft>
                <a:spcPts val="0"/>
              </a:spcAft>
              <a:buClr>
                <a:schemeClr val="dk1"/>
              </a:buClr>
              <a:buSzPts val="1400"/>
              <a:buChar char="•"/>
              <a:defRPr sz="1400">
                <a:solidFill>
                  <a:schemeClr val="dk1"/>
                </a:solidFill>
              </a:defRPr>
            </a:lvl4pPr>
            <a:lvl5pPr indent="-304800" lvl="4" marL="2286000" algn="l">
              <a:lnSpc>
                <a:spcPct val="100000"/>
              </a:lnSpc>
              <a:spcBef>
                <a:spcPts val="600"/>
              </a:spcBef>
              <a:spcAft>
                <a:spcPts val="0"/>
              </a:spcAft>
              <a:buClr>
                <a:schemeClr val="dk1"/>
              </a:buClr>
              <a:buSzPts val="1200"/>
              <a:buChar char="‐"/>
              <a:defRPr sz="1200">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ft title blue">
  <p:cSld name="left title blue">
    <p:spTree>
      <p:nvGrpSpPr>
        <p:cNvPr id="231" name="Shape 231"/>
        <p:cNvGrpSpPr/>
        <p:nvPr/>
      </p:nvGrpSpPr>
      <p:grpSpPr>
        <a:xfrm>
          <a:off x="0" y="0"/>
          <a:ext cx="0" cy="0"/>
          <a:chOff x="0" y="0"/>
          <a:chExt cx="0" cy="0"/>
        </a:xfrm>
      </p:grpSpPr>
      <p:sp>
        <p:nvSpPr>
          <p:cNvPr id="232" name="Google Shape;232;p97"/>
          <p:cNvSpPr/>
          <p:nvPr/>
        </p:nvSpPr>
        <p:spPr>
          <a:xfrm>
            <a:off x="0" y="0"/>
            <a:ext cx="12188825" cy="6035040"/>
          </a:xfrm>
          <a:prstGeom prst="rect">
            <a:avLst/>
          </a:prstGeom>
          <a:solidFill>
            <a:srgbClr val="122B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pic>
        <p:nvPicPr>
          <p:cNvPr descr="C:\Users\AZL6RDP\Pictures\Logos\Transparent_Allianz_white-rgb.png" id="233" name="Google Shape;233;p97"/>
          <p:cNvPicPr preferRelativeResize="0"/>
          <p:nvPr/>
        </p:nvPicPr>
        <p:blipFill rotWithShape="1">
          <a:blip r:embed="rId2">
            <a:alphaModFix/>
          </a:blip>
          <a:srcRect b="0" l="0" r="0" t="0"/>
          <a:stretch/>
        </p:blipFill>
        <p:spPr>
          <a:xfrm>
            <a:off x="10845753" y="188177"/>
            <a:ext cx="1014984" cy="251572"/>
          </a:xfrm>
          <a:prstGeom prst="rect">
            <a:avLst/>
          </a:prstGeom>
          <a:noFill/>
          <a:ln>
            <a:noFill/>
          </a:ln>
        </p:spPr>
      </p:pic>
      <p:sp>
        <p:nvSpPr>
          <p:cNvPr id="234" name="Google Shape;234;p97"/>
          <p:cNvSpPr txBox="1"/>
          <p:nvPr>
            <p:ph idx="1" type="body"/>
          </p:nvPr>
        </p:nvSpPr>
        <p:spPr>
          <a:xfrm>
            <a:off x="380042" y="745660"/>
            <a:ext cx="3506787" cy="499791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Clr>
                <a:schemeClr val="dk1"/>
              </a:buClr>
              <a:buSzPts val="2800"/>
              <a:buFont typeface="Arial"/>
              <a:buNone/>
              <a:defRPr sz="2800">
                <a:solidFill>
                  <a:schemeClr val="dk2"/>
                </a:solidFill>
              </a:defRPr>
            </a:lvl1pPr>
            <a:lvl2pPr indent="-355600" lvl="1" marL="914400" algn="l">
              <a:lnSpc>
                <a:spcPct val="100000"/>
              </a:lnSpc>
              <a:spcBef>
                <a:spcPts val="600"/>
              </a:spcBef>
              <a:spcAft>
                <a:spcPts val="0"/>
              </a:spcAft>
              <a:buClr>
                <a:schemeClr val="dk1"/>
              </a:buClr>
              <a:buSzPts val="2000"/>
              <a:buChar char="•"/>
              <a:defRPr>
                <a:solidFill>
                  <a:schemeClr val="dk1"/>
                </a:solidFill>
              </a:defRPr>
            </a:lvl2pPr>
            <a:lvl3pPr indent="-342900" lvl="2" marL="1371600" algn="l">
              <a:lnSpc>
                <a:spcPct val="100000"/>
              </a:lnSpc>
              <a:spcBef>
                <a:spcPts val="600"/>
              </a:spcBef>
              <a:spcAft>
                <a:spcPts val="0"/>
              </a:spcAft>
              <a:buClr>
                <a:schemeClr val="dk1"/>
              </a:buClr>
              <a:buSzPts val="18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35" name="Google Shape;235;p97"/>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solidFill>
                  <a:srgbClr val="82828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9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ue">
  <p:cSld name="blank blue">
    <p:spTree>
      <p:nvGrpSpPr>
        <p:cNvPr id="237" name="Shape 237"/>
        <p:cNvGrpSpPr/>
        <p:nvPr/>
      </p:nvGrpSpPr>
      <p:grpSpPr>
        <a:xfrm>
          <a:off x="0" y="0"/>
          <a:ext cx="0" cy="0"/>
          <a:chOff x="0" y="0"/>
          <a:chExt cx="0" cy="0"/>
        </a:xfrm>
      </p:grpSpPr>
      <p:sp>
        <p:nvSpPr>
          <p:cNvPr id="238" name="Google Shape;238;p98"/>
          <p:cNvSpPr/>
          <p:nvPr/>
        </p:nvSpPr>
        <p:spPr>
          <a:xfrm>
            <a:off x="0" y="0"/>
            <a:ext cx="12188825" cy="6035040"/>
          </a:xfrm>
          <a:prstGeom prst="rect">
            <a:avLst/>
          </a:prstGeom>
          <a:solidFill>
            <a:srgbClr val="122B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pic>
        <p:nvPicPr>
          <p:cNvPr descr="C:\Users\AZL6RDP\Pictures\Logos\Transparent_Allianz_white-rgb.png" id="239" name="Google Shape;239;p98"/>
          <p:cNvPicPr preferRelativeResize="0"/>
          <p:nvPr/>
        </p:nvPicPr>
        <p:blipFill rotWithShape="1">
          <a:blip r:embed="rId2">
            <a:alphaModFix/>
          </a:blip>
          <a:srcRect b="0" l="0" r="0" t="0"/>
          <a:stretch/>
        </p:blipFill>
        <p:spPr>
          <a:xfrm>
            <a:off x="10845753" y="188177"/>
            <a:ext cx="1014984" cy="251572"/>
          </a:xfrm>
          <a:prstGeom prst="rect">
            <a:avLst/>
          </a:prstGeom>
          <a:noFill/>
          <a:ln>
            <a:noFill/>
          </a:ln>
        </p:spPr>
      </p:pic>
      <p:sp>
        <p:nvSpPr>
          <p:cNvPr id="240" name="Google Shape;240;p9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blue">
  <p:cSld name="blank light blue">
    <p:spTree>
      <p:nvGrpSpPr>
        <p:cNvPr id="241" name="Shape 241"/>
        <p:cNvGrpSpPr/>
        <p:nvPr/>
      </p:nvGrpSpPr>
      <p:grpSpPr>
        <a:xfrm>
          <a:off x="0" y="0"/>
          <a:ext cx="0" cy="0"/>
          <a:chOff x="0" y="0"/>
          <a:chExt cx="0" cy="0"/>
        </a:xfrm>
      </p:grpSpPr>
      <p:sp>
        <p:nvSpPr>
          <p:cNvPr id="242" name="Google Shape;242;p99"/>
          <p:cNvSpPr/>
          <p:nvPr/>
        </p:nvSpPr>
        <p:spPr>
          <a:xfrm>
            <a:off x="0" y="0"/>
            <a:ext cx="12188825" cy="603504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243" name="Google Shape;243;p9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C:\Users\AZL6RDP\Pictures\Logos\Transparent_Allianz_white-rgb.png" id="244" name="Google Shape;244;p99"/>
          <p:cNvPicPr preferRelativeResize="0"/>
          <p:nvPr/>
        </p:nvPicPr>
        <p:blipFill rotWithShape="1">
          <a:blip r:embed="rId2">
            <a:alphaModFix/>
          </a:blip>
          <a:srcRect b="0" l="0" r="0" t="0"/>
          <a:stretch/>
        </p:blipFill>
        <p:spPr>
          <a:xfrm>
            <a:off x="10845753" y="188177"/>
            <a:ext cx="1014984" cy="25157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header quote">
  <p:cSld name="Bold header quote">
    <p:spTree>
      <p:nvGrpSpPr>
        <p:cNvPr id="245" name="Shape 245"/>
        <p:cNvGrpSpPr/>
        <p:nvPr/>
      </p:nvGrpSpPr>
      <p:grpSpPr>
        <a:xfrm>
          <a:off x="0" y="0"/>
          <a:ext cx="0" cy="0"/>
          <a:chOff x="0" y="0"/>
          <a:chExt cx="0" cy="0"/>
        </a:xfrm>
      </p:grpSpPr>
      <p:sp>
        <p:nvSpPr>
          <p:cNvPr id="246" name="Google Shape;246;p10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7" name="Google Shape;247;p100"/>
          <p:cNvSpPr txBox="1"/>
          <p:nvPr>
            <p:ph idx="1" type="body"/>
          </p:nvPr>
        </p:nvSpPr>
        <p:spPr>
          <a:xfrm>
            <a:off x="478800" y="1406202"/>
            <a:ext cx="11310937" cy="1252431"/>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SzPts val="4400"/>
              <a:buNone/>
              <a:defRPr sz="4400">
                <a:solidFill>
                  <a:schemeClr val="dk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48" name="Google Shape;248;p10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49" name="Google Shape;249;p100"/>
          <p:cNvPicPr preferRelativeResize="0"/>
          <p:nvPr/>
        </p:nvPicPr>
        <p:blipFill rotWithShape="1">
          <a:blip r:embed="rId2">
            <a:alphaModFix/>
          </a:blip>
          <a:srcRect b="0" l="0" r="0" t="0"/>
          <a:stretch/>
        </p:blipFill>
        <p:spPr>
          <a:xfrm>
            <a:off x="478800" y="-152396"/>
            <a:ext cx="1103268" cy="9360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osures">
  <p:cSld name="Disclosures">
    <p:spTree>
      <p:nvGrpSpPr>
        <p:cNvPr id="250" name="Shape 250"/>
        <p:cNvGrpSpPr/>
        <p:nvPr/>
      </p:nvGrpSpPr>
      <p:grpSpPr>
        <a:xfrm>
          <a:off x="0" y="0"/>
          <a:ext cx="0" cy="0"/>
          <a:chOff x="0" y="0"/>
          <a:chExt cx="0" cy="0"/>
        </a:xfrm>
      </p:grpSpPr>
      <p:sp>
        <p:nvSpPr>
          <p:cNvPr id="251" name="Google Shape;251;p10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52" name="Google Shape;252;p101"/>
          <p:cNvSpPr txBox="1"/>
          <p:nvPr>
            <p:ph idx="1" type="body"/>
          </p:nvPr>
        </p:nvSpPr>
        <p:spPr>
          <a:xfrm>
            <a:off x="358106" y="648558"/>
            <a:ext cx="11310937" cy="6746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3200"/>
              <a:buNone/>
              <a:defRPr sz="3200">
                <a:solidFill>
                  <a:schemeClr val="dk1"/>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53" name="Google Shape;253;p101"/>
          <p:cNvSpPr txBox="1"/>
          <p:nvPr>
            <p:ph idx="2" type="body"/>
          </p:nvPr>
        </p:nvSpPr>
        <p:spPr>
          <a:xfrm>
            <a:off x="358106" y="1440133"/>
            <a:ext cx="11311128" cy="468444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1200"/>
              <a:buNone/>
              <a:defRPr sz="1200"/>
            </a:lvl1pPr>
            <a:lvl2pPr indent="-304800" lvl="1" marL="914400" algn="l">
              <a:lnSpc>
                <a:spcPct val="100000"/>
              </a:lnSpc>
              <a:spcBef>
                <a:spcPts val="600"/>
              </a:spcBef>
              <a:spcAft>
                <a:spcPts val="0"/>
              </a:spcAft>
              <a:buClr>
                <a:schemeClr val="dk1"/>
              </a:buClr>
              <a:buSzPts val="1200"/>
              <a:buChar char="•"/>
              <a:defRPr sz="1200"/>
            </a:lvl2pPr>
            <a:lvl3pPr indent="-298450" lvl="2" marL="1371600" algn="l">
              <a:lnSpc>
                <a:spcPct val="100000"/>
              </a:lnSpc>
              <a:spcBef>
                <a:spcPts val="600"/>
              </a:spcBef>
              <a:spcAft>
                <a:spcPts val="0"/>
              </a:spcAft>
              <a:buClr>
                <a:schemeClr val="dk1"/>
              </a:buClr>
              <a:buSzPts val="1100"/>
              <a:buChar char="‐"/>
              <a:defRPr sz="1100"/>
            </a:lvl3pPr>
            <a:lvl4pPr indent="-295275" lvl="3" marL="1828800" algn="l">
              <a:lnSpc>
                <a:spcPct val="100000"/>
              </a:lnSpc>
              <a:spcBef>
                <a:spcPts val="600"/>
              </a:spcBef>
              <a:spcAft>
                <a:spcPts val="0"/>
              </a:spcAft>
              <a:buClr>
                <a:schemeClr val="dk1"/>
              </a:buClr>
              <a:buSzPts val="1050"/>
              <a:buChar char="•"/>
              <a:defRPr sz="1050"/>
            </a:lvl4pPr>
            <a:lvl5pPr indent="-292100" lvl="4" marL="2286000" algn="l">
              <a:lnSpc>
                <a:spcPct val="100000"/>
              </a:lnSpc>
              <a:spcBef>
                <a:spcPts val="600"/>
              </a:spcBef>
              <a:spcAft>
                <a:spcPts val="0"/>
              </a:spcAft>
              <a:buClr>
                <a:schemeClr val="dk1"/>
              </a:buClr>
              <a:buSzPts val="1000"/>
              <a:buChar char="‐"/>
              <a:defRPr sz="10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disclosures">
  <p:cSld name="Thank you disclosures">
    <p:spTree>
      <p:nvGrpSpPr>
        <p:cNvPr id="254" name="Shape 254"/>
        <p:cNvGrpSpPr/>
        <p:nvPr/>
      </p:nvGrpSpPr>
      <p:grpSpPr>
        <a:xfrm>
          <a:off x="0" y="0"/>
          <a:ext cx="0" cy="0"/>
          <a:chOff x="0" y="0"/>
          <a:chExt cx="0" cy="0"/>
        </a:xfrm>
      </p:grpSpPr>
      <p:sp>
        <p:nvSpPr>
          <p:cNvPr id="255" name="Google Shape;255;p102"/>
          <p:cNvSpPr txBox="1"/>
          <p:nvPr>
            <p:ph idx="1" type="body"/>
          </p:nvPr>
        </p:nvSpPr>
        <p:spPr>
          <a:xfrm>
            <a:off x="0" y="641633"/>
            <a:ext cx="6116715" cy="5397660"/>
          </a:xfrm>
          <a:prstGeom prst="rect">
            <a:avLst/>
          </a:prstGeom>
          <a:solidFill>
            <a:schemeClr val="accent1"/>
          </a:solidFill>
          <a:ln>
            <a:noFill/>
          </a:ln>
        </p:spPr>
        <p:txBody>
          <a:bodyPr anchorCtr="0" anchor="ctr" bIns="45700" lIns="274300" spcFirstLastPara="1" rIns="91425" wrap="square" tIns="45700">
            <a:normAutofit/>
          </a:bodyPr>
          <a:lstStyle>
            <a:lvl1pPr indent="-228600" lvl="0" marL="457200" algn="l">
              <a:lnSpc>
                <a:spcPct val="100000"/>
              </a:lnSpc>
              <a:spcBef>
                <a:spcPts val="600"/>
              </a:spcBef>
              <a:spcAft>
                <a:spcPts val="0"/>
              </a:spcAft>
              <a:buSzPts val="4400"/>
              <a:buNone/>
              <a:defRPr sz="4400">
                <a:solidFill>
                  <a:schemeClr val="accent1"/>
                </a:solidFill>
                <a:latin typeface="Arial"/>
                <a:ea typeface="Arial"/>
                <a:cs typeface="Arial"/>
                <a:sym typeface="Aria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256" name="Google Shape;256;p10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z Logo">
  <p:cSld name="Allianz Logo">
    <p:spTree>
      <p:nvGrpSpPr>
        <p:cNvPr id="257" name="Shape 257"/>
        <p:cNvGrpSpPr/>
        <p:nvPr/>
      </p:nvGrpSpPr>
      <p:grpSpPr>
        <a:xfrm>
          <a:off x="0" y="0"/>
          <a:ext cx="0" cy="0"/>
          <a:chOff x="0" y="0"/>
          <a:chExt cx="0" cy="0"/>
        </a:xfrm>
      </p:grpSpPr>
      <p:sp>
        <p:nvSpPr>
          <p:cNvPr id="258" name="Google Shape;258;p10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4D4D4D"/>
                </a:solidFill>
                <a:latin typeface="Arial"/>
                <a:ea typeface="Arial"/>
                <a:cs typeface="Arial"/>
                <a:sym typeface="Arial"/>
              </a:defRPr>
            </a:lvl1pPr>
            <a:lvl2pPr indent="0" lvl="1" marL="0" algn="l">
              <a:spcBef>
                <a:spcPts val="0"/>
              </a:spcBef>
              <a:buNone/>
              <a:defRPr sz="800">
                <a:solidFill>
                  <a:srgbClr val="4D4D4D"/>
                </a:solidFill>
                <a:latin typeface="Arial"/>
                <a:ea typeface="Arial"/>
                <a:cs typeface="Arial"/>
                <a:sym typeface="Arial"/>
              </a:defRPr>
            </a:lvl2pPr>
            <a:lvl3pPr indent="0" lvl="2" marL="0" algn="l">
              <a:spcBef>
                <a:spcPts val="0"/>
              </a:spcBef>
              <a:buNone/>
              <a:defRPr sz="800">
                <a:solidFill>
                  <a:srgbClr val="4D4D4D"/>
                </a:solidFill>
                <a:latin typeface="Arial"/>
                <a:ea typeface="Arial"/>
                <a:cs typeface="Arial"/>
                <a:sym typeface="Arial"/>
              </a:defRPr>
            </a:lvl3pPr>
            <a:lvl4pPr indent="0" lvl="3" marL="0" algn="l">
              <a:spcBef>
                <a:spcPts val="0"/>
              </a:spcBef>
              <a:buNone/>
              <a:defRPr sz="800">
                <a:solidFill>
                  <a:srgbClr val="4D4D4D"/>
                </a:solidFill>
                <a:latin typeface="Arial"/>
                <a:ea typeface="Arial"/>
                <a:cs typeface="Arial"/>
                <a:sym typeface="Arial"/>
              </a:defRPr>
            </a:lvl4pPr>
            <a:lvl5pPr indent="0" lvl="4" marL="0" algn="l">
              <a:spcBef>
                <a:spcPts val="0"/>
              </a:spcBef>
              <a:buNone/>
              <a:defRPr sz="800">
                <a:solidFill>
                  <a:srgbClr val="4D4D4D"/>
                </a:solidFill>
                <a:latin typeface="Arial"/>
                <a:ea typeface="Arial"/>
                <a:cs typeface="Arial"/>
                <a:sym typeface="Arial"/>
              </a:defRPr>
            </a:lvl5pPr>
            <a:lvl6pPr indent="0" lvl="5" marL="0" algn="l">
              <a:spcBef>
                <a:spcPts val="0"/>
              </a:spcBef>
              <a:buNone/>
              <a:defRPr sz="800">
                <a:solidFill>
                  <a:srgbClr val="4D4D4D"/>
                </a:solidFill>
                <a:latin typeface="Arial"/>
                <a:ea typeface="Arial"/>
                <a:cs typeface="Arial"/>
                <a:sym typeface="Arial"/>
              </a:defRPr>
            </a:lvl6pPr>
            <a:lvl7pPr indent="0" lvl="6" marL="0" algn="l">
              <a:spcBef>
                <a:spcPts val="0"/>
              </a:spcBef>
              <a:buNone/>
              <a:defRPr sz="800">
                <a:solidFill>
                  <a:srgbClr val="4D4D4D"/>
                </a:solidFill>
                <a:latin typeface="Arial"/>
                <a:ea typeface="Arial"/>
                <a:cs typeface="Arial"/>
                <a:sym typeface="Arial"/>
              </a:defRPr>
            </a:lvl7pPr>
            <a:lvl8pPr indent="0" lvl="7" marL="0" algn="l">
              <a:spcBef>
                <a:spcPts val="0"/>
              </a:spcBef>
              <a:buNone/>
              <a:defRPr sz="800">
                <a:solidFill>
                  <a:srgbClr val="4D4D4D"/>
                </a:solidFill>
                <a:latin typeface="Arial"/>
                <a:ea typeface="Arial"/>
                <a:cs typeface="Arial"/>
                <a:sym typeface="Arial"/>
              </a:defRPr>
            </a:lvl8pPr>
            <a:lvl9pPr indent="0" lvl="8" marL="0" algn="l">
              <a:spcBef>
                <a:spcPts val="0"/>
              </a:spcBef>
              <a:buNone/>
              <a:defRPr sz="800">
                <a:solidFill>
                  <a:srgbClr val="4D4D4D"/>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59" name="Google Shape;259;p10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0" name="Google Shape;260;p103"/>
          <p:cNvSpPr/>
          <p:nvPr/>
        </p:nvSpPr>
        <p:spPr>
          <a:xfrm>
            <a:off x="3810098" y="1143097"/>
            <a:ext cx="4571808" cy="4571807"/>
          </a:xfrm>
          <a:custGeom>
            <a:rect b="b" l="l" r="r" t="t"/>
            <a:pathLst>
              <a:path extrusionOk="0" h="5327649" w="5327650">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a:gsLst>
              <a:gs pos="0">
                <a:srgbClr val="002960"/>
              </a:gs>
              <a:gs pos="100000">
                <a:srgbClr val="003781">
                  <a:alpha val="24705"/>
                </a:srgbClr>
              </a:gs>
            </a:gsLst>
            <a:lin ang="189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904">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 name="Shape 68"/>
        <p:cNvGrpSpPr/>
        <p:nvPr/>
      </p:nvGrpSpPr>
      <p:grpSpPr>
        <a:xfrm>
          <a:off x="0" y="0"/>
          <a:ext cx="0" cy="0"/>
          <a:chOff x="0" y="0"/>
          <a:chExt cx="0" cy="0"/>
        </a:xfrm>
      </p:grpSpPr>
      <p:sp>
        <p:nvSpPr>
          <p:cNvPr id="69" name="Google Shape;69;p68"/>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Full page image">
    <p:spTree>
      <p:nvGrpSpPr>
        <p:cNvPr id="261" name="Shape 261"/>
        <p:cNvGrpSpPr/>
        <p:nvPr/>
      </p:nvGrpSpPr>
      <p:grpSpPr>
        <a:xfrm>
          <a:off x="0" y="0"/>
          <a:ext cx="0" cy="0"/>
          <a:chOff x="0" y="0"/>
          <a:chExt cx="0" cy="0"/>
        </a:xfrm>
      </p:grpSpPr>
      <p:sp>
        <p:nvSpPr>
          <p:cNvPr id="262" name="Google Shape;262;p104"/>
          <p:cNvSpPr/>
          <p:nvPr>
            <p:ph idx="2" type="pic"/>
          </p:nvPr>
        </p:nvSpPr>
        <p:spPr>
          <a:xfrm>
            <a:off x="0" y="2"/>
            <a:ext cx="12188825" cy="6858000"/>
          </a:xfrm>
          <a:prstGeom prst="rect">
            <a:avLst/>
          </a:prstGeom>
          <a:solidFill>
            <a:srgbClr val="96CADB"/>
          </a:solidFill>
          <a:ln>
            <a:noFill/>
          </a:ln>
        </p:spPr>
      </p:sp>
      <p:sp>
        <p:nvSpPr>
          <p:cNvPr id="263" name="Google Shape;263;p10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sz="800">
                <a:solidFill>
                  <a:srgbClr val="7F7F7F"/>
                </a:solidFill>
                <a:latin typeface="Arial"/>
                <a:ea typeface="Arial"/>
                <a:cs typeface="Arial"/>
                <a:sym typeface="Arial"/>
              </a:defRPr>
            </a:lvl1pPr>
            <a:lvl2pPr indent="0" lvl="1" marL="0" algn="l">
              <a:spcBef>
                <a:spcPts val="0"/>
              </a:spcBef>
              <a:buNone/>
              <a:defRPr sz="800">
                <a:solidFill>
                  <a:srgbClr val="7F7F7F"/>
                </a:solidFill>
                <a:latin typeface="Arial"/>
                <a:ea typeface="Arial"/>
                <a:cs typeface="Arial"/>
                <a:sym typeface="Arial"/>
              </a:defRPr>
            </a:lvl2pPr>
            <a:lvl3pPr indent="0" lvl="2" marL="0" algn="l">
              <a:spcBef>
                <a:spcPts val="0"/>
              </a:spcBef>
              <a:buNone/>
              <a:defRPr sz="800">
                <a:solidFill>
                  <a:srgbClr val="7F7F7F"/>
                </a:solidFill>
                <a:latin typeface="Arial"/>
                <a:ea typeface="Arial"/>
                <a:cs typeface="Arial"/>
                <a:sym typeface="Arial"/>
              </a:defRPr>
            </a:lvl3pPr>
            <a:lvl4pPr indent="0" lvl="3" marL="0" algn="l">
              <a:spcBef>
                <a:spcPts val="0"/>
              </a:spcBef>
              <a:buNone/>
              <a:defRPr sz="800">
                <a:solidFill>
                  <a:srgbClr val="7F7F7F"/>
                </a:solidFill>
                <a:latin typeface="Arial"/>
                <a:ea typeface="Arial"/>
                <a:cs typeface="Arial"/>
                <a:sym typeface="Arial"/>
              </a:defRPr>
            </a:lvl4pPr>
            <a:lvl5pPr indent="0" lvl="4" marL="0" algn="l">
              <a:spcBef>
                <a:spcPts val="0"/>
              </a:spcBef>
              <a:buNone/>
              <a:defRPr sz="800">
                <a:solidFill>
                  <a:srgbClr val="7F7F7F"/>
                </a:solidFill>
                <a:latin typeface="Arial"/>
                <a:ea typeface="Arial"/>
                <a:cs typeface="Arial"/>
                <a:sym typeface="Arial"/>
              </a:defRPr>
            </a:lvl5pPr>
            <a:lvl6pPr indent="0" lvl="5" marL="0" algn="l">
              <a:spcBef>
                <a:spcPts val="0"/>
              </a:spcBef>
              <a:buNone/>
              <a:defRPr sz="800">
                <a:solidFill>
                  <a:srgbClr val="7F7F7F"/>
                </a:solidFill>
                <a:latin typeface="Arial"/>
                <a:ea typeface="Arial"/>
                <a:cs typeface="Arial"/>
                <a:sym typeface="Arial"/>
              </a:defRPr>
            </a:lvl6pPr>
            <a:lvl7pPr indent="0" lvl="6" marL="0" algn="l">
              <a:spcBef>
                <a:spcPts val="0"/>
              </a:spcBef>
              <a:buNone/>
              <a:defRPr sz="800">
                <a:solidFill>
                  <a:srgbClr val="7F7F7F"/>
                </a:solidFill>
                <a:latin typeface="Arial"/>
                <a:ea typeface="Arial"/>
                <a:cs typeface="Arial"/>
                <a:sym typeface="Arial"/>
              </a:defRPr>
            </a:lvl7pPr>
            <a:lvl8pPr indent="0" lvl="7" marL="0" algn="l">
              <a:spcBef>
                <a:spcPts val="0"/>
              </a:spcBef>
              <a:buNone/>
              <a:defRPr sz="800">
                <a:solidFill>
                  <a:srgbClr val="7F7F7F"/>
                </a:solidFill>
                <a:latin typeface="Arial"/>
                <a:ea typeface="Arial"/>
                <a:cs typeface="Arial"/>
                <a:sym typeface="Arial"/>
              </a:defRPr>
            </a:lvl8pPr>
            <a:lvl9pPr indent="0" lvl="8" marL="0" algn="l">
              <a:spcBef>
                <a:spcPts val="0"/>
              </a:spcBef>
              <a:buNone/>
              <a:defRPr sz="8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264" name="Google Shape;264;p104"/>
          <p:cNvPicPr preferRelativeResize="0"/>
          <p:nvPr>
            <p:ph idx="3" type="pic"/>
          </p:nvPr>
        </p:nvPicPr>
        <p:blipFill/>
        <p:spPr>
          <a:xfrm>
            <a:off x="10827444" y="227545"/>
            <a:ext cx="1018535" cy="252000"/>
          </a:xfrm>
          <a:prstGeom prst="rect">
            <a:avLst/>
          </a:prstGeom>
          <a:blipFill rotWithShape="1">
            <a:blip r:embed="rId2">
              <a:alphaModFix/>
            </a:blip>
            <a:stretch>
              <a:fillRect b="0" l="0" r="0" t="0"/>
            </a:stretch>
          </a:blipFill>
          <a:ln>
            <a:noFill/>
          </a:ln>
        </p:spPr>
      </p:pic>
      <p:sp>
        <p:nvSpPr>
          <p:cNvPr id="265" name="Google Shape;265;p104"/>
          <p:cNvSpPr txBox="1"/>
          <p:nvPr>
            <p:ph type="title"/>
          </p:nvPr>
        </p:nvSpPr>
        <p:spPr>
          <a:xfrm>
            <a:off x="2879249" y="1544715"/>
            <a:ext cx="5928160" cy="242002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799"/>
              <a:buFont typeface="Arial"/>
              <a:buNone/>
              <a:defRPr sz="3799">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Vert title">
  <p:cSld name="Content Vert title">
    <p:spTree>
      <p:nvGrpSpPr>
        <p:cNvPr id="71" name="Shape 71"/>
        <p:cNvGrpSpPr/>
        <p:nvPr/>
      </p:nvGrpSpPr>
      <p:grpSpPr>
        <a:xfrm>
          <a:off x="0" y="0"/>
          <a:ext cx="0" cy="0"/>
          <a:chOff x="0" y="0"/>
          <a:chExt cx="0" cy="0"/>
        </a:xfrm>
      </p:grpSpPr>
      <p:sp>
        <p:nvSpPr>
          <p:cNvPr id="72" name="Google Shape;72;p69"/>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p69"/>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3200"/>
              <a:buNone/>
              <a:defRPr sz="3200">
                <a:solidFill>
                  <a:srgbClr val="5F5F5F"/>
                </a:solidFill>
                <a:latin typeface="Calibri"/>
                <a:ea typeface="Calibri"/>
                <a:cs typeface="Calibri"/>
                <a:sym typeface="Calibri"/>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75" name="Google Shape;75;p69"/>
          <p:cNvSpPr txBox="1"/>
          <p:nvPr>
            <p:ph idx="2" type="body"/>
          </p:nvPr>
        </p:nvSpPr>
        <p:spPr>
          <a:xfrm>
            <a:off x="1" y="0"/>
            <a:ext cx="1543050" cy="5852160"/>
          </a:xfrm>
          <a:prstGeom prst="rect">
            <a:avLst/>
          </a:prstGeom>
          <a:solidFill>
            <a:srgbClr val="0F898F"/>
          </a:solidFill>
          <a:ln>
            <a:noFill/>
          </a:ln>
        </p:spPr>
        <p:txBody>
          <a:bodyPr anchorCtr="0" anchor="t" bIns="45700" lIns="274300" spcFirstLastPara="1" rIns="274300" wrap="square" tIns="274300">
            <a:normAutofit/>
          </a:bodyPr>
          <a:lstStyle>
            <a:lvl1pPr indent="-228600" lvl="0" marL="457200" algn="l">
              <a:lnSpc>
                <a:spcPct val="100000"/>
              </a:lnSpc>
              <a:spcBef>
                <a:spcPts val="600"/>
              </a:spcBef>
              <a:spcAft>
                <a:spcPts val="0"/>
              </a:spcAft>
              <a:buSzPts val="2000"/>
              <a:buNone/>
              <a:defRPr sz="20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title only">
  <p:cSld name="blank_title only">
    <p:spTree>
      <p:nvGrpSpPr>
        <p:cNvPr id="76" name="Shape 76"/>
        <p:cNvGrpSpPr/>
        <p:nvPr/>
      </p:nvGrpSpPr>
      <p:grpSpPr>
        <a:xfrm>
          <a:off x="0" y="0"/>
          <a:ext cx="0" cy="0"/>
          <a:chOff x="0" y="0"/>
          <a:chExt cx="0" cy="0"/>
        </a:xfrm>
      </p:grpSpPr>
      <p:sp>
        <p:nvSpPr>
          <p:cNvPr id="77" name="Google Shape;77;p70"/>
          <p:cNvSpPr txBox="1"/>
          <p:nvPr>
            <p:ph type="title"/>
          </p:nvPr>
        </p:nvSpPr>
        <p:spPr>
          <a:xfrm>
            <a:off x="380042" y="613954"/>
            <a:ext cx="10969625" cy="69974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70"/>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osure">
  <p:cSld name="Disclosure">
    <p:spTree>
      <p:nvGrpSpPr>
        <p:cNvPr id="80" name="Shape 80"/>
        <p:cNvGrpSpPr/>
        <p:nvPr/>
      </p:nvGrpSpPr>
      <p:grpSpPr>
        <a:xfrm>
          <a:off x="0" y="0"/>
          <a:ext cx="0" cy="0"/>
          <a:chOff x="0" y="0"/>
          <a:chExt cx="0" cy="0"/>
        </a:xfrm>
      </p:grpSpPr>
      <p:sp>
        <p:nvSpPr>
          <p:cNvPr id="81" name="Google Shape;81;p71"/>
          <p:cNvSpPr txBox="1"/>
          <p:nvPr>
            <p:ph type="title"/>
          </p:nvPr>
        </p:nvSpPr>
        <p:spPr>
          <a:xfrm>
            <a:off x="380042" y="260615"/>
            <a:ext cx="11430000" cy="812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71"/>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7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4" name="Google Shape;84;p71"/>
          <p:cNvSpPr txBox="1"/>
          <p:nvPr>
            <p:ph idx="1" type="body"/>
          </p:nvPr>
        </p:nvSpPr>
        <p:spPr>
          <a:xfrm>
            <a:off x="380042" y="1123950"/>
            <a:ext cx="11430000" cy="48974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900"/>
              <a:buNone/>
              <a:defRPr sz="900"/>
            </a:lvl1pPr>
            <a:lvl2pPr indent="-285750" lvl="1" marL="914400" algn="l">
              <a:lnSpc>
                <a:spcPct val="100000"/>
              </a:lnSpc>
              <a:spcBef>
                <a:spcPts val="600"/>
              </a:spcBef>
              <a:spcAft>
                <a:spcPts val="0"/>
              </a:spcAft>
              <a:buClr>
                <a:schemeClr val="dk1"/>
              </a:buClr>
              <a:buSzPts val="900"/>
              <a:buChar char="•"/>
              <a:defRPr sz="900"/>
            </a:lvl2pPr>
            <a:lvl3pPr indent="-279400" lvl="2" marL="1371600" algn="l">
              <a:lnSpc>
                <a:spcPct val="100000"/>
              </a:lnSpc>
              <a:spcBef>
                <a:spcPts val="600"/>
              </a:spcBef>
              <a:spcAft>
                <a:spcPts val="0"/>
              </a:spcAft>
              <a:buClr>
                <a:schemeClr val="dk1"/>
              </a:buClr>
              <a:buSzPts val="800"/>
              <a:buChar char="‐"/>
              <a:defRPr sz="800"/>
            </a:lvl3pPr>
            <a:lvl4pPr indent="-279400" lvl="3" marL="1828800" algn="l">
              <a:lnSpc>
                <a:spcPct val="100000"/>
              </a:lnSpc>
              <a:spcBef>
                <a:spcPts val="600"/>
              </a:spcBef>
              <a:spcAft>
                <a:spcPts val="0"/>
              </a:spcAft>
              <a:buClr>
                <a:schemeClr val="dk1"/>
              </a:buClr>
              <a:buSzPts val="800"/>
              <a:buChar char="•"/>
              <a:defRPr sz="800"/>
            </a:lvl4pPr>
            <a:lvl5pPr indent="-273050" lvl="4" marL="2286000" algn="l">
              <a:lnSpc>
                <a:spcPct val="100000"/>
              </a:lnSpc>
              <a:spcBef>
                <a:spcPts val="600"/>
              </a:spcBef>
              <a:spcAft>
                <a:spcPts val="0"/>
              </a:spcAft>
              <a:buClr>
                <a:schemeClr val="dk1"/>
              </a:buClr>
              <a:buSzPts val="700"/>
              <a:buChar char="‐"/>
              <a:defRPr sz="7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ight blue" showMasterSp="0">
  <p:cSld name="Title light blue">
    <p:bg>
      <p:bgPr>
        <a:solidFill>
          <a:schemeClr val="accent4"/>
        </a:solidFill>
      </p:bgPr>
    </p:bg>
    <p:spTree>
      <p:nvGrpSpPr>
        <p:cNvPr id="85" name="Shape 85"/>
        <p:cNvGrpSpPr/>
        <p:nvPr/>
      </p:nvGrpSpPr>
      <p:grpSpPr>
        <a:xfrm>
          <a:off x="0" y="0"/>
          <a:ext cx="0" cy="0"/>
          <a:chOff x="0" y="0"/>
          <a:chExt cx="0" cy="0"/>
        </a:xfrm>
      </p:grpSpPr>
      <p:sp>
        <p:nvSpPr>
          <p:cNvPr id="86" name="Google Shape;86;p72"/>
          <p:cNvSpPr txBox="1"/>
          <p:nvPr>
            <p:ph idx="1" type="body"/>
          </p:nvPr>
        </p:nvSpPr>
        <p:spPr>
          <a:xfrm>
            <a:off x="383911" y="6309352"/>
            <a:ext cx="4160656"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b="0" sz="8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87" name="Google Shape;87;p72"/>
          <p:cNvSpPr txBox="1"/>
          <p:nvPr>
            <p:ph idx="2" type="body"/>
          </p:nvPr>
        </p:nvSpPr>
        <p:spPr>
          <a:xfrm>
            <a:off x="383911" y="6539779"/>
            <a:ext cx="4160656" cy="17191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dk1"/>
              </a:buClr>
              <a:buSzPts val="1100"/>
              <a:buChar char="•"/>
              <a:defRPr sz="1100"/>
            </a:lvl2pPr>
            <a:lvl3pPr indent="-298450" lvl="2" marL="1371600" algn="l">
              <a:lnSpc>
                <a:spcPct val="100000"/>
              </a:lnSpc>
              <a:spcBef>
                <a:spcPts val="600"/>
              </a:spcBef>
              <a:spcAft>
                <a:spcPts val="0"/>
              </a:spcAft>
              <a:buClr>
                <a:schemeClr val="dk1"/>
              </a:buClr>
              <a:buSzPts val="1100"/>
              <a:buChar char="‐"/>
              <a:defRPr sz="1100"/>
            </a:lvl3pPr>
            <a:lvl4pPr indent="-298450" lvl="3" marL="1828800" algn="l">
              <a:lnSpc>
                <a:spcPct val="100000"/>
              </a:lnSpc>
              <a:spcBef>
                <a:spcPts val="600"/>
              </a:spcBef>
              <a:spcAft>
                <a:spcPts val="0"/>
              </a:spcAft>
              <a:buClr>
                <a:schemeClr val="dk1"/>
              </a:buClr>
              <a:buSzPts val="1100"/>
              <a:buChar char="•"/>
              <a:defRPr sz="11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88" name="Google Shape;88;p72"/>
          <p:cNvSpPr txBox="1"/>
          <p:nvPr/>
        </p:nvSpPr>
        <p:spPr>
          <a:xfrm>
            <a:off x="391319" y="6080750"/>
            <a:ext cx="3974883" cy="27432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900">
                <a:solidFill>
                  <a:schemeClr val="dk2"/>
                </a:solidFill>
                <a:latin typeface="Arial"/>
                <a:ea typeface="Arial"/>
                <a:cs typeface="Arial"/>
                <a:sym typeface="Arial"/>
              </a:rPr>
              <a:t>Allianz Life Insurance Company of North America</a:t>
            </a:r>
            <a:endParaRPr/>
          </a:p>
        </p:txBody>
      </p:sp>
      <p:sp>
        <p:nvSpPr>
          <p:cNvPr id="89" name="Google Shape;89;p72"/>
          <p:cNvSpPr txBox="1"/>
          <p:nvPr/>
        </p:nvSpPr>
        <p:spPr>
          <a:xfrm>
            <a:off x="5991726" y="683361"/>
            <a:ext cx="5785017" cy="318268"/>
          </a:xfrm>
          <a:prstGeom prst="rect">
            <a:avLst/>
          </a:prstGeom>
          <a:noFill/>
          <a:ln>
            <a:noFill/>
          </a:ln>
        </p:spPr>
        <p:txBody>
          <a:bodyPr anchorCtr="0" anchor="t" bIns="45700" lIns="91425" spcFirstLastPara="1" rIns="0" wrap="square" tIns="45700">
            <a:noAutofit/>
          </a:bodyPr>
          <a:lstStyle/>
          <a:p>
            <a:pPr indent="0" lvl="0" marL="0" marR="0" rtl="0" algn="r">
              <a:lnSpc>
                <a:spcPct val="90000"/>
              </a:lnSpc>
              <a:spcBef>
                <a:spcPts val="0"/>
              </a:spcBef>
              <a:spcAft>
                <a:spcPts val="0"/>
              </a:spcAft>
              <a:buClr>
                <a:schemeClr val="dk2"/>
              </a:buClr>
              <a:buSzPts val="1000"/>
              <a:buFont typeface="Arial"/>
              <a:buNone/>
            </a:pPr>
            <a:r>
              <a:rPr b="1" lang="en-US" sz="1000">
                <a:solidFill>
                  <a:schemeClr val="dk2"/>
                </a:solidFill>
                <a:latin typeface="Arial"/>
                <a:ea typeface="Arial"/>
                <a:cs typeface="Arial"/>
                <a:sym typeface="Arial"/>
              </a:rPr>
              <a:t>Allianz Life Insurance Company of North America</a:t>
            </a:r>
            <a:endParaRPr sz="1000">
              <a:solidFill>
                <a:schemeClr val="dk2"/>
              </a:solidFill>
              <a:latin typeface="Arial"/>
              <a:ea typeface="Arial"/>
              <a:cs typeface="Arial"/>
              <a:sym typeface="Arial"/>
            </a:endParaRPr>
          </a:p>
          <a:p>
            <a:pPr indent="0" lvl="0" marL="0" marR="0" rtl="0" algn="l">
              <a:lnSpc>
                <a:spcPct val="90000"/>
              </a:lnSpc>
              <a:spcBef>
                <a:spcPts val="0"/>
              </a:spcBef>
              <a:spcAft>
                <a:spcPts val="0"/>
              </a:spcAft>
              <a:buNone/>
            </a:pPr>
            <a:r>
              <a:t/>
            </a:r>
            <a:endParaRPr sz="2300">
              <a:solidFill>
                <a:schemeClr val="lt1"/>
              </a:solidFill>
              <a:latin typeface="Arial"/>
              <a:ea typeface="Arial"/>
              <a:cs typeface="Arial"/>
              <a:sym typeface="Arial"/>
            </a:endParaRPr>
          </a:p>
        </p:txBody>
      </p:sp>
      <p:pic>
        <p:nvPicPr>
          <p:cNvPr id="90" name="Google Shape;90;p72"/>
          <p:cNvPicPr preferRelativeResize="0"/>
          <p:nvPr/>
        </p:nvPicPr>
        <p:blipFill rotWithShape="1">
          <a:blip r:embed="rId2">
            <a:alphaModFix/>
          </a:blip>
          <a:srcRect b="0" l="0" r="0" t="0"/>
          <a:stretch/>
        </p:blipFill>
        <p:spPr>
          <a:xfrm>
            <a:off x="479425" y="458788"/>
            <a:ext cx="2057313" cy="509185"/>
          </a:xfrm>
          <a:prstGeom prst="rect">
            <a:avLst/>
          </a:prstGeom>
          <a:noFill/>
          <a:ln>
            <a:noFill/>
          </a:ln>
        </p:spPr>
      </p:pic>
      <p:sp>
        <p:nvSpPr>
          <p:cNvPr id="91" name="Google Shape;91;p72"/>
          <p:cNvSpPr txBox="1"/>
          <p:nvPr>
            <p:ph idx="3" type="body"/>
          </p:nvPr>
        </p:nvSpPr>
        <p:spPr>
          <a:xfrm>
            <a:off x="391318" y="4784671"/>
            <a:ext cx="4153249" cy="10484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000"/>
              <a:buNone/>
              <a:defRPr b="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92" name="Google Shape;92;p72"/>
          <p:cNvSpPr txBox="1"/>
          <p:nvPr>
            <p:ph idx="4" type="body"/>
          </p:nvPr>
        </p:nvSpPr>
        <p:spPr>
          <a:xfrm>
            <a:off x="379413" y="1278338"/>
            <a:ext cx="11401425" cy="333347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8000"/>
              <a:buNone/>
              <a:defRPr sz="80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Tree>
  </p:cSld>
  <p:clrMapOvr>
    <a:masterClrMapping/>
  </p:clrMapOvr>
  <p:extLst>
    <p:ext uri="{DCECCB84-F9BA-43D5-87BE-67443E8EF086}">
      <p15:sldGuideLst>
        <p15:guide id="1" orient="horz" pos="528">
          <p15:clr>
            <a:srgbClr val="FBAE40"/>
          </p15:clr>
        </p15:guide>
        <p15:guide id="2" pos="3839">
          <p15:clr>
            <a:srgbClr val="FBAE40"/>
          </p15:clr>
        </p15:guide>
        <p15:guide id="3"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p:cSld name="Title blue">
    <p:spTree>
      <p:nvGrpSpPr>
        <p:cNvPr id="93" name="Shape 93"/>
        <p:cNvGrpSpPr/>
        <p:nvPr/>
      </p:nvGrpSpPr>
      <p:grpSpPr>
        <a:xfrm>
          <a:off x="0" y="0"/>
          <a:ext cx="0" cy="0"/>
          <a:chOff x="0" y="0"/>
          <a:chExt cx="0" cy="0"/>
        </a:xfrm>
      </p:grpSpPr>
      <p:sp>
        <p:nvSpPr>
          <p:cNvPr id="94" name="Google Shape;94;p73"/>
          <p:cNvSpPr/>
          <p:nvPr/>
        </p:nvSpPr>
        <p:spPr>
          <a:xfrm>
            <a:off x="0" y="0"/>
            <a:ext cx="12188825"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2"/>
              </a:solidFill>
              <a:latin typeface="Arial"/>
              <a:ea typeface="Arial"/>
              <a:cs typeface="Arial"/>
              <a:sym typeface="Arial"/>
            </a:endParaRPr>
          </a:p>
        </p:txBody>
      </p:sp>
      <p:sp>
        <p:nvSpPr>
          <p:cNvPr id="95" name="Google Shape;95;p73"/>
          <p:cNvSpPr txBox="1"/>
          <p:nvPr>
            <p:ph idx="1" type="body"/>
          </p:nvPr>
        </p:nvSpPr>
        <p:spPr>
          <a:xfrm>
            <a:off x="383911" y="6309352"/>
            <a:ext cx="4160656" cy="24169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b="0" sz="8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96" name="Google Shape;96;p73"/>
          <p:cNvSpPr txBox="1"/>
          <p:nvPr>
            <p:ph idx="2" type="body"/>
          </p:nvPr>
        </p:nvSpPr>
        <p:spPr>
          <a:xfrm>
            <a:off x="383911" y="6539779"/>
            <a:ext cx="4160656" cy="17191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SzPts val="800"/>
              <a:buNone/>
              <a:defRPr sz="800">
                <a:solidFill>
                  <a:schemeClr val="dk2"/>
                </a:solidFill>
              </a:defRPr>
            </a:lvl1pPr>
            <a:lvl2pPr indent="-298450" lvl="1" marL="914400" algn="l">
              <a:lnSpc>
                <a:spcPct val="100000"/>
              </a:lnSpc>
              <a:spcBef>
                <a:spcPts val="600"/>
              </a:spcBef>
              <a:spcAft>
                <a:spcPts val="0"/>
              </a:spcAft>
              <a:buClr>
                <a:schemeClr val="dk1"/>
              </a:buClr>
              <a:buSzPts val="1100"/>
              <a:buChar char="•"/>
              <a:defRPr sz="1100"/>
            </a:lvl2pPr>
            <a:lvl3pPr indent="-298450" lvl="2" marL="1371600" algn="l">
              <a:lnSpc>
                <a:spcPct val="100000"/>
              </a:lnSpc>
              <a:spcBef>
                <a:spcPts val="600"/>
              </a:spcBef>
              <a:spcAft>
                <a:spcPts val="0"/>
              </a:spcAft>
              <a:buClr>
                <a:schemeClr val="dk1"/>
              </a:buClr>
              <a:buSzPts val="1100"/>
              <a:buChar char="‐"/>
              <a:defRPr sz="1100"/>
            </a:lvl3pPr>
            <a:lvl4pPr indent="-298450" lvl="3" marL="1828800" algn="l">
              <a:lnSpc>
                <a:spcPct val="100000"/>
              </a:lnSpc>
              <a:spcBef>
                <a:spcPts val="600"/>
              </a:spcBef>
              <a:spcAft>
                <a:spcPts val="0"/>
              </a:spcAft>
              <a:buClr>
                <a:schemeClr val="dk1"/>
              </a:buClr>
              <a:buSzPts val="1100"/>
              <a:buChar char="•"/>
              <a:defRPr sz="1100"/>
            </a:lvl4pPr>
            <a:lvl5pPr indent="-298450" lvl="4" marL="2286000" algn="l">
              <a:lnSpc>
                <a:spcPct val="100000"/>
              </a:lnSpc>
              <a:spcBef>
                <a:spcPts val="600"/>
              </a:spcBef>
              <a:spcAft>
                <a:spcPts val="0"/>
              </a:spcAft>
              <a:buClr>
                <a:schemeClr val="dk1"/>
              </a:buClr>
              <a:buSzPts val="1100"/>
              <a:buChar char="‐"/>
              <a:defRPr sz="1100"/>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pic>
        <p:nvPicPr>
          <p:cNvPr id="97" name="Google Shape;97;p73"/>
          <p:cNvPicPr preferRelativeResize="0"/>
          <p:nvPr/>
        </p:nvPicPr>
        <p:blipFill rotWithShape="1">
          <a:blip r:embed="rId2">
            <a:alphaModFix/>
          </a:blip>
          <a:srcRect b="0" l="0" r="0" t="0"/>
          <a:stretch/>
        </p:blipFill>
        <p:spPr>
          <a:xfrm>
            <a:off x="479425" y="458788"/>
            <a:ext cx="2057313" cy="509185"/>
          </a:xfrm>
          <a:prstGeom prst="rect">
            <a:avLst/>
          </a:prstGeom>
          <a:noFill/>
          <a:ln>
            <a:noFill/>
          </a:ln>
        </p:spPr>
      </p:pic>
      <p:sp>
        <p:nvSpPr>
          <p:cNvPr id="98" name="Google Shape;98;p73"/>
          <p:cNvSpPr txBox="1"/>
          <p:nvPr>
            <p:ph idx="3" type="body"/>
          </p:nvPr>
        </p:nvSpPr>
        <p:spPr>
          <a:xfrm>
            <a:off x="379413" y="1278338"/>
            <a:ext cx="11401425" cy="333347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8000"/>
              <a:buNone/>
              <a:defRPr sz="800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99" name="Google Shape;99;p73"/>
          <p:cNvSpPr txBox="1"/>
          <p:nvPr>
            <p:ph idx="4" type="body"/>
          </p:nvPr>
        </p:nvSpPr>
        <p:spPr>
          <a:xfrm>
            <a:off x="391318" y="4784671"/>
            <a:ext cx="4153249" cy="10484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SzPts val="2000"/>
              <a:buNone/>
              <a:defRPr b="0">
                <a:solidFill>
                  <a:schemeClr val="dk2"/>
                </a:solidFill>
              </a:defRPr>
            </a:lvl1pPr>
            <a:lvl2pPr indent="-342900" lvl="1" marL="914400" algn="l">
              <a:lnSpc>
                <a:spcPct val="100000"/>
              </a:lnSpc>
              <a:spcBef>
                <a:spcPts val="600"/>
              </a:spcBef>
              <a:spcAft>
                <a:spcPts val="0"/>
              </a:spcAft>
              <a:buClr>
                <a:schemeClr val="dk1"/>
              </a:buClr>
              <a:buSzPts val="1800"/>
              <a:buChar char="•"/>
              <a:defRPr/>
            </a:lvl2pPr>
            <a:lvl3pPr indent="-342900" lvl="2" marL="1371600" algn="l">
              <a:lnSpc>
                <a:spcPct val="100000"/>
              </a:lnSpc>
              <a:spcBef>
                <a:spcPts val="6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spcBef>
                <a:spcPts val="0"/>
              </a:spcBef>
              <a:spcAft>
                <a:spcPts val="0"/>
              </a:spcAft>
              <a:buClr>
                <a:schemeClr val="lt1"/>
              </a:buClr>
              <a:buSzPts val="1800"/>
              <a:buChar char="-"/>
              <a:defRPr/>
            </a:lvl6pPr>
            <a:lvl7pPr indent="-342900" lvl="6" marL="3200400" algn="l">
              <a:spcBef>
                <a:spcPts val="0"/>
              </a:spcBef>
              <a:spcAft>
                <a:spcPts val="0"/>
              </a:spcAft>
              <a:buClr>
                <a:schemeClr val="lt1"/>
              </a:buClr>
              <a:buSzPts val="1800"/>
              <a:buChar char="-"/>
              <a:defRPr/>
            </a:lvl7pPr>
            <a:lvl8pPr indent="-342900" lvl="7" marL="3657600" algn="l">
              <a:spcBef>
                <a:spcPts val="0"/>
              </a:spcBef>
              <a:spcAft>
                <a:spcPts val="0"/>
              </a:spcAft>
              <a:buClr>
                <a:schemeClr val="lt1"/>
              </a:buClr>
              <a:buSzPts val="1800"/>
              <a:buChar char="-"/>
              <a:defRPr/>
            </a:lvl8pPr>
            <a:lvl9pPr indent="-342900" lvl="8" marL="4114800" algn="l">
              <a:spcBef>
                <a:spcPts val="0"/>
              </a:spcBef>
              <a:spcAft>
                <a:spcPts val="0"/>
              </a:spcAft>
              <a:buClr>
                <a:schemeClr val="lt1"/>
              </a:buClr>
              <a:buSzPts val="1800"/>
              <a:buChar char="-"/>
              <a:defRPr/>
            </a:lvl9pPr>
          </a:lstStyle>
          <a:p/>
        </p:txBody>
      </p:sp>
      <p:sp>
        <p:nvSpPr>
          <p:cNvPr id="100" name="Google Shape;100;p73"/>
          <p:cNvSpPr txBox="1"/>
          <p:nvPr/>
        </p:nvSpPr>
        <p:spPr>
          <a:xfrm>
            <a:off x="5991726" y="671765"/>
            <a:ext cx="5785017" cy="318268"/>
          </a:xfrm>
          <a:prstGeom prst="rect">
            <a:avLst/>
          </a:prstGeom>
          <a:noFill/>
          <a:ln>
            <a:noFill/>
          </a:ln>
        </p:spPr>
        <p:txBody>
          <a:bodyPr anchorCtr="0" anchor="t" bIns="45700" lIns="91425" spcFirstLastPara="1" rIns="0" wrap="square" tIns="45700">
            <a:noAutofit/>
          </a:bodyPr>
          <a:lstStyle/>
          <a:p>
            <a:pPr indent="0" lvl="0" marL="0" marR="0" rtl="0" algn="r">
              <a:lnSpc>
                <a:spcPct val="90000"/>
              </a:lnSpc>
              <a:spcBef>
                <a:spcPts val="0"/>
              </a:spcBef>
              <a:spcAft>
                <a:spcPts val="0"/>
              </a:spcAft>
              <a:buClr>
                <a:schemeClr val="dk2"/>
              </a:buClr>
              <a:buSzPts val="1000"/>
              <a:buFont typeface="Arial"/>
              <a:buNone/>
            </a:pPr>
            <a:r>
              <a:rPr b="1" lang="en-US" sz="1000">
                <a:solidFill>
                  <a:schemeClr val="dk2"/>
                </a:solidFill>
                <a:latin typeface="Arial"/>
                <a:ea typeface="Arial"/>
                <a:cs typeface="Arial"/>
                <a:sym typeface="Arial"/>
              </a:rPr>
              <a:t>Allianz Life Insurance Company of North America</a:t>
            </a:r>
            <a:endParaRPr sz="1000">
              <a:solidFill>
                <a:schemeClr val="dk2"/>
              </a:solidFill>
              <a:latin typeface="Arial"/>
              <a:ea typeface="Arial"/>
              <a:cs typeface="Arial"/>
              <a:sym typeface="Arial"/>
            </a:endParaRPr>
          </a:p>
          <a:p>
            <a:pPr indent="0" lvl="0" marL="0" marR="0" rtl="0" algn="l">
              <a:lnSpc>
                <a:spcPct val="90000"/>
              </a:lnSpc>
              <a:spcBef>
                <a:spcPts val="0"/>
              </a:spcBef>
              <a:spcAft>
                <a:spcPts val="0"/>
              </a:spcAft>
              <a:buNone/>
            </a:pPr>
            <a:r>
              <a:t/>
            </a:r>
            <a:endParaRPr sz="23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528">
          <p15:clr>
            <a:srgbClr val="FBAE40"/>
          </p15:clr>
        </p15:guide>
        <p15:guide id="2" pos="3839">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theme" Target="../theme/theme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pic>
        <p:nvPicPr>
          <p:cNvPr descr="C:\Users\AZL6RDP\Pictures\Logos\Allianz_Blue-rgb.png" id="10" name="Google Shape;10;p64"/>
          <p:cNvPicPr preferRelativeResize="0"/>
          <p:nvPr/>
        </p:nvPicPr>
        <p:blipFill rotWithShape="1">
          <a:blip r:embed="rId1">
            <a:alphaModFix/>
          </a:blip>
          <a:srcRect b="0" l="0" r="0" t="0"/>
          <a:stretch/>
        </p:blipFill>
        <p:spPr>
          <a:xfrm>
            <a:off x="10849272" y="226513"/>
            <a:ext cx="1005840" cy="249308"/>
          </a:xfrm>
          <a:prstGeom prst="rect">
            <a:avLst/>
          </a:prstGeom>
          <a:noFill/>
          <a:ln>
            <a:noFill/>
          </a:ln>
        </p:spPr>
      </p:pic>
      <p:cxnSp>
        <p:nvCxnSpPr>
          <p:cNvPr id="11" name="Google Shape;11;p64"/>
          <p:cNvCxnSpPr/>
          <p:nvPr/>
        </p:nvCxnSpPr>
        <p:spPr>
          <a:xfrm rot="10800000">
            <a:off x="380042"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12" name="Google Shape;12;p64"/>
          <p:cNvCxnSpPr/>
          <p:nvPr/>
        </p:nvCxnSpPr>
        <p:spPr>
          <a:xfrm>
            <a:off x="-435297" y="1419644"/>
            <a:ext cx="393190" cy="0"/>
          </a:xfrm>
          <a:prstGeom prst="straightConnector1">
            <a:avLst/>
          </a:prstGeom>
          <a:noFill/>
          <a:ln cap="flat" cmpd="sng" w="9525">
            <a:solidFill>
              <a:schemeClr val="dk2"/>
            </a:solidFill>
            <a:prstDash val="dash"/>
            <a:round/>
            <a:headEnd len="sm" w="sm" type="none"/>
            <a:tailEnd len="sm" w="sm" type="none"/>
          </a:ln>
        </p:spPr>
      </p:cxnSp>
      <p:sp>
        <p:nvSpPr>
          <p:cNvPr id="13" name="Google Shape;13;p64"/>
          <p:cNvSpPr txBox="1"/>
          <p:nvPr>
            <p:ph type="title"/>
          </p:nvPr>
        </p:nvSpPr>
        <p:spPr>
          <a:xfrm>
            <a:off x="380042" y="613954"/>
            <a:ext cx="10969625" cy="699744"/>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64"/>
          <p:cNvSpPr txBox="1"/>
          <p:nvPr>
            <p:ph idx="11" type="ftr"/>
          </p:nvPr>
        </p:nvSpPr>
        <p:spPr>
          <a:xfrm>
            <a:off x="380042" y="6019800"/>
            <a:ext cx="11014214" cy="3048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SzPts val="1400"/>
              <a:buNone/>
              <a:defRPr b="0" i="0" sz="8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3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23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23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23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23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23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23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2300" u="none" cap="none" strike="noStrike">
                <a:solidFill>
                  <a:schemeClr val="lt1"/>
                </a:solidFill>
                <a:latin typeface="Arial"/>
                <a:ea typeface="Arial"/>
                <a:cs typeface="Arial"/>
                <a:sym typeface="Arial"/>
              </a:defRPr>
            </a:lvl9pPr>
          </a:lstStyle>
          <a:p/>
        </p:txBody>
      </p:sp>
      <p:sp>
        <p:nvSpPr>
          <p:cNvPr id="15" name="Google Shape;15;p6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lvl1pPr indent="0" lvl="0" marL="0" marR="0" rtl="0" algn="l">
              <a:spcBef>
                <a:spcPts val="0"/>
              </a:spcBef>
              <a:buNone/>
              <a:defRPr b="0" i="0" sz="800" u="none" cap="none" strike="noStrike">
                <a:solidFill>
                  <a:srgbClr val="7F7F7F"/>
                </a:solidFill>
                <a:latin typeface="Arial"/>
                <a:ea typeface="Arial"/>
                <a:cs typeface="Arial"/>
                <a:sym typeface="Arial"/>
              </a:defRPr>
            </a:lvl1pPr>
            <a:lvl2pPr indent="0" lvl="1" marL="0" marR="0" rtl="0" algn="l">
              <a:spcBef>
                <a:spcPts val="0"/>
              </a:spcBef>
              <a:buNone/>
              <a:defRPr b="0" i="0" sz="800" u="none" cap="none" strike="noStrike">
                <a:solidFill>
                  <a:srgbClr val="7F7F7F"/>
                </a:solidFill>
                <a:latin typeface="Arial"/>
                <a:ea typeface="Arial"/>
                <a:cs typeface="Arial"/>
                <a:sym typeface="Arial"/>
              </a:defRPr>
            </a:lvl2pPr>
            <a:lvl3pPr indent="0" lvl="2" marL="0" marR="0" rtl="0" algn="l">
              <a:spcBef>
                <a:spcPts val="0"/>
              </a:spcBef>
              <a:buNone/>
              <a:defRPr b="0" i="0" sz="800" u="none" cap="none" strike="noStrike">
                <a:solidFill>
                  <a:srgbClr val="7F7F7F"/>
                </a:solidFill>
                <a:latin typeface="Arial"/>
                <a:ea typeface="Arial"/>
                <a:cs typeface="Arial"/>
                <a:sym typeface="Arial"/>
              </a:defRPr>
            </a:lvl3pPr>
            <a:lvl4pPr indent="0" lvl="3" marL="0" marR="0" rtl="0" algn="l">
              <a:spcBef>
                <a:spcPts val="0"/>
              </a:spcBef>
              <a:buNone/>
              <a:defRPr b="0" i="0" sz="800" u="none" cap="none" strike="noStrike">
                <a:solidFill>
                  <a:srgbClr val="7F7F7F"/>
                </a:solidFill>
                <a:latin typeface="Arial"/>
                <a:ea typeface="Arial"/>
                <a:cs typeface="Arial"/>
                <a:sym typeface="Arial"/>
              </a:defRPr>
            </a:lvl4pPr>
            <a:lvl5pPr indent="0" lvl="4" marL="0" marR="0" rtl="0" algn="l">
              <a:spcBef>
                <a:spcPts val="0"/>
              </a:spcBef>
              <a:buNone/>
              <a:defRPr b="0" i="0" sz="800" u="none" cap="none" strike="noStrike">
                <a:solidFill>
                  <a:srgbClr val="7F7F7F"/>
                </a:solidFill>
                <a:latin typeface="Arial"/>
                <a:ea typeface="Arial"/>
                <a:cs typeface="Arial"/>
                <a:sym typeface="Arial"/>
              </a:defRPr>
            </a:lvl5pPr>
            <a:lvl6pPr indent="0" lvl="5" marL="0" marR="0" rtl="0" algn="l">
              <a:spcBef>
                <a:spcPts val="0"/>
              </a:spcBef>
              <a:buNone/>
              <a:defRPr b="0" i="0" sz="800" u="none" cap="none" strike="noStrike">
                <a:solidFill>
                  <a:srgbClr val="7F7F7F"/>
                </a:solidFill>
                <a:latin typeface="Arial"/>
                <a:ea typeface="Arial"/>
                <a:cs typeface="Arial"/>
                <a:sym typeface="Arial"/>
              </a:defRPr>
            </a:lvl6pPr>
            <a:lvl7pPr indent="0" lvl="6" marL="0" marR="0" rtl="0" algn="l">
              <a:spcBef>
                <a:spcPts val="0"/>
              </a:spcBef>
              <a:buNone/>
              <a:defRPr b="0" i="0" sz="800" u="none" cap="none" strike="noStrike">
                <a:solidFill>
                  <a:srgbClr val="7F7F7F"/>
                </a:solidFill>
                <a:latin typeface="Arial"/>
                <a:ea typeface="Arial"/>
                <a:cs typeface="Arial"/>
                <a:sym typeface="Arial"/>
              </a:defRPr>
            </a:lvl7pPr>
            <a:lvl8pPr indent="0" lvl="7" marL="0" marR="0" rtl="0" algn="l">
              <a:spcBef>
                <a:spcPts val="0"/>
              </a:spcBef>
              <a:buNone/>
              <a:defRPr b="0" i="0" sz="800" u="none" cap="none" strike="noStrike">
                <a:solidFill>
                  <a:srgbClr val="7F7F7F"/>
                </a:solidFill>
                <a:latin typeface="Arial"/>
                <a:ea typeface="Arial"/>
                <a:cs typeface="Arial"/>
                <a:sym typeface="Arial"/>
              </a:defRPr>
            </a:lvl8pPr>
            <a:lvl9pPr indent="0" lvl="8" marL="0" marR="0" rtl="0" algn="l">
              <a:spcBef>
                <a:spcPts val="0"/>
              </a:spcBef>
              <a:buNone/>
              <a:defRPr b="0" i="0" sz="8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 name="Google Shape;16;p64"/>
          <p:cNvSpPr/>
          <p:nvPr/>
        </p:nvSpPr>
        <p:spPr>
          <a:xfrm>
            <a:off x="736960" y="6390039"/>
            <a:ext cx="10887724" cy="235586"/>
          </a:xfrm>
          <a:prstGeom prst="rect">
            <a:avLst/>
          </a:prstGeom>
          <a:noFill/>
          <a:ln>
            <a:noFill/>
          </a:ln>
        </p:spPr>
        <p:txBody>
          <a:bodyPr anchorCtr="0" anchor="t" bIns="55675" lIns="0" spcFirstLastPara="1" rIns="107100" wrap="square" tIns="55675">
            <a:spAutoFit/>
          </a:bodyPr>
          <a:lstStyle/>
          <a:p>
            <a:pPr indent="0" lvl="0" marL="0" marR="0" rtl="0" algn="l">
              <a:spcBef>
                <a:spcPts val="0"/>
              </a:spcBef>
              <a:spcAft>
                <a:spcPts val="0"/>
              </a:spcAft>
              <a:buNone/>
            </a:pPr>
            <a:r>
              <a:rPr b="0" i="0" lang="en-US" sz="800" u="none" cap="none" strike="noStrike">
                <a:solidFill>
                  <a:srgbClr val="7F7F7F"/>
                </a:solidFill>
                <a:latin typeface="Arial"/>
                <a:ea typeface="Arial"/>
                <a:cs typeface="Arial"/>
                <a:sym typeface="Arial"/>
              </a:rPr>
              <a:t>For internal use only – not for use with the public. </a:t>
            </a:r>
            <a:endParaRPr b="0" i="0" sz="800" u="none" cap="none" strike="noStrike">
              <a:solidFill>
                <a:srgbClr val="7F7F7F"/>
              </a:solidFill>
              <a:latin typeface="Arial"/>
              <a:ea typeface="Arial"/>
              <a:cs typeface="Arial"/>
              <a:sym typeface="Arial"/>
            </a:endParaRPr>
          </a:p>
        </p:txBody>
      </p:sp>
      <p:cxnSp>
        <p:nvCxnSpPr>
          <p:cNvPr id="17" name="Google Shape;17;p64"/>
          <p:cNvCxnSpPr/>
          <p:nvPr/>
        </p:nvCxnSpPr>
        <p:spPr>
          <a:xfrm>
            <a:off x="-435297" y="6858000"/>
            <a:ext cx="393190" cy="0"/>
          </a:xfrm>
          <a:prstGeom prst="straightConnector1">
            <a:avLst/>
          </a:prstGeom>
          <a:noFill/>
          <a:ln cap="flat" cmpd="sng" w="9525">
            <a:solidFill>
              <a:schemeClr val="dk2"/>
            </a:solidFill>
            <a:prstDash val="dash"/>
            <a:round/>
            <a:headEnd len="sm" w="sm" type="none"/>
            <a:tailEnd len="sm" w="sm" type="none"/>
          </a:ln>
        </p:spPr>
      </p:cxnSp>
      <p:cxnSp>
        <p:nvCxnSpPr>
          <p:cNvPr id="18" name="Google Shape;18;p64"/>
          <p:cNvCxnSpPr/>
          <p:nvPr/>
        </p:nvCxnSpPr>
        <p:spPr>
          <a:xfrm>
            <a:off x="-435297" y="631709"/>
            <a:ext cx="393190" cy="0"/>
          </a:xfrm>
          <a:prstGeom prst="straightConnector1">
            <a:avLst/>
          </a:prstGeom>
          <a:noFill/>
          <a:ln cap="flat" cmpd="sng" w="9525">
            <a:solidFill>
              <a:schemeClr val="dk2"/>
            </a:solidFill>
            <a:prstDash val="dash"/>
            <a:round/>
            <a:headEnd len="sm" w="sm" type="none"/>
            <a:tailEnd len="sm" w="sm" type="none"/>
          </a:ln>
        </p:spPr>
      </p:cxnSp>
      <p:cxnSp>
        <p:nvCxnSpPr>
          <p:cNvPr id="19" name="Google Shape;19;p64"/>
          <p:cNvCxnSpPr/>
          <p:nvPr/>
        </p:nvCxnSpPr>
        <p:spPr>
          <a:xfrm rot="10800000">
            <a:off x="11855112"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20" name="Google Shape;20;p64"/>
          <p:cNvCxnSpPr/>
          <p:nvPr/>
        </p:nvCxnSpPr>
        <p:spPr>
          <a:xfrm rot="10800000">
            <a:off x="12188825"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21" name="Google Shape;21;p64"/>
          <p:cNvCxnSpPr/>
          <p:nvPr/>
        </p:nvCxnSpPr>
        <p:spPr>
          <a:xfrm rot="10800000">
            <a:off x="0"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22" name="Google Shape;22;p64"/>
          <p:cNvCxnSpPr/>
          <p:nvPr/>
        </p:nvCxnSpPr>
        <p:spPr>
          <a:xfrm rot="10800000">
            <a:off x="8859548"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23" name="Google Shape;23;p64"/>
          <p:cNvCxnSpPr/>
          <p:nvPr/>
        </p:nvCxnSpPr>
        <p:spPr>
          <a:xfrm rot="10800000">
            <a:off x="3386883"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24" name="Google Shape;24;p64"/>
          <p:cNvCxnSpPr/>
          <p:nvPr/>
        </p:nvCxnSpPr>
        <p:spPr>
          <a:xfrm rot="10800000">
            <a:off x="6095707"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25" name="Google Shape;25;p64"/>
          <p:cNvCxnSpPr/>
          <p:nvPr/>
        </p:nvCxnSpPr>
        <p:spPr>
          <a:xfrm rot="10800000">
            <a:off x="38004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6" name="Google Shape;26;p64"/>
          <p:cNvCxnSpPr/>
          <p:nvPr/>
        </p:nvCxnSpPr>
        <p:spPr>
          <a:xfrm rot="10800000">
            <a:off x="1185511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7" name="Google Shape;27;p64"/>
          <p:cNvCxnSpPr/>
          <p:nvPr/>
        </p:nvCxnSpPr>
        <p:spPr>
          <a:xfrm rot="10800000">
            <a:off x="8859548"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8" name="Google Shape;28;p64"/>
          <p:cNvCxnSpPr/>
          <p:nvPr/>
        </p:nvCxnSpPr>
        <p:spPr>
          <a:xfrm rot="10800000">
            <a:off x="3386883"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29" name="Google Shape;29;p64"/>
          <p:cNvCxnSpPr/>
          <p:nvPr/>
        </p:nvCxnSpPr>
        <p:spPr>
          <a:xfrm rot="10800000">
            <a:off x="6095707"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30" name="Google Shape;30;p64"/>
          <p:cNvCxnSpPr/>
          <p:nvPr/>
        </p:nvCxnSpPr>
        <p:spPr>
          <a:xfrm rot="10800000">
            <a:off x="380042"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31" name="Google Shape;31;p64"/>
          <p:cNvCxnSpPr/>
          <p:nvPr/>
        </p:nvCxnSpPr>
        <p:spPr>
          <a:xfrm>
            <a:off x="12188825" y="0"/>
            <a:ext cx="393190" cy="0"/>
          </a:xfrm>
          <a:prstGeom prst="straightConnector1">
            <a:avLst/>
          </a:prstGeom>
          <a:noFill/>
          <a:ln cap="flat" cmpd="sng" w="9525">
            <a:solidFill>
              <a:schemeClr val="dk2"/>
            </a:solidFill>
            <a:prstDash val="dash"/>
            <a:round/>
            <a:headEnd len="sm" w="sm" type="none"/>
            <a:tailEnd len="sm" w="sm" type="none"/>
          </a:ln>
        </p:spPr>
      </p:cxnSp>
      <p:cxnSp>
        <p:nvCxnSpPr>
          <p:cNvPr id="32" name="Google Shape;32;p64"/>
          <p:cNvCxnSpPr/>
          <p:nvPr/>
        </p:nvCxnSpPr>
        <p:spPr>
          <a:xfrm>
            <a:off x="-435297" y="6019800"/>
            <a:ext cx="393190" cy="0"/>
          </a:xfrm>
          <a:prstGeom prst="straightConnector1">
            <a:avLst/>
          </a:prstGeom>
          <a:noFill/>
          <a:ln cap="flat" cmpd="sng" w="9525">
            <a:solidFill>
              <a:schemeClr val="dk2"/>
            </a:solidFill>
            <a:prstDash val="dash"/>
            <a:round/>
            <a:headEnd len="sm" w="sm" type="none"/>
            <a:tailEnd len="sm" w="sm" type="none"/>
          </a:ln>
        </p:spPr>
      </p:cxnSp>
      <p:cxnSp>
        <p:nvCxnSpPr>
          <p:cNvPr id="33" name="Google Shape;33;p64"/>
          <p:cNvCxnSpPr/>
          <p:nvPr/>
        </p:nvCxnSpPr>
        <p:spPr>
          <a:xfrm>
            <a:off x="-435297" y="0"/>
            <a:ext cx="393190" cy="0"/>
          </a:xfrm>
          <a:prstGeom prst="straightConnector1">
            <a:avLst/>
          </a:prstGeom>
          <a:noFill/>
          <a:ln cap="flat" cmpd="sng" w="9525">
            <a:solidFill>
              <a:schemeClr val="dk2"/>
            </a:solidFill>
            <a:prstDash val="dash"/>
            <a:round/>
            <a:headEnd len="sm" w="sm" type="none"/>
            <a:tailEnd len="sm" w="sm" type="none"/>
          </a:ln>
        </p:spPr>
      </p:cxnSp>
      <p:cxnSp>
        <p:nvCxnSpPr>
          <p:cNvPr id="34" name="Google Shape;34;p64"/>
          <p:cNvCxnSpPr/>
          <p:nvPr/>
        </p:nvCxnSpPr>
        <p:spPr>
          <a:xfrm rot="10800000">
            <a:off x="11855112"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35" name="Google Shape;35;p64"/>
          <p:cNvCxnSpPr/>
          <p:nvPr/>
        </p:nvCxnSpPr>
        <p:spPr>
          <a:xfrm rot="10800000">
            <a:off x="12188825"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36" name="Google Shape;36;p64"/>
          <p:cNvCxnSpPr/>
          <p:nvPr/>
        </p:nvCxnSpPr>
        <p:spPr>
          <a:xfrm rot="10800000">
            <a:off x="8859548"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37" name="Google Shape;37;p64"/>
          <p:cNvCxnSpPr/>
          <p:nvPr/>
        </p:nvCxnSpPr>
        <p:spPr>
          <a:xfrm rot="10800000">
            <a:off x="3386883"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38" name="Google Shape;38;p64"/>
          <p:cNvCxnSpPr/>
          <p:nvPr/>
        </p:nvCxnSpPr>
        <p:spPr>
          <a:xfrm rot="10800000">
            <a:off x="6095707" y="-346046"/>
            <a:ext cx="0" cy="315455"/>
          </a:xfrm>
          <a:prstGeom prst="straightConnector1">
            <a:avLst/>
          </a:prstGeom>
          <a:noFill/>
          <a:ln cap="flat" cmpd="sng" w="9525">
            <a:solidFill>
              <a:schemeClr val="dk2"/>
            </a:solidFill>
            <a:prstDash val="dash"/>
            <a:round/>
            <a:headEnd len="sm" w="sm" type="none"/>
            <a:tailEnd len="sm" w="sm" type="none"/>
          </a:ln>
        </p:spPr>
      </p:cxnSp>
      <p:cxnSp>
        <p:nvCxnSpPr>
          <p:cNvPr id="39" name="Google Shape;39;p64"/>
          <p:cNvCxnSpPr/>
          <p:nvPr/>
        </p:nvCxnSpPr>
        <p:spPr>
          <a:xfrm rot="10800000">
            <a:off x="380042"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0" name="Google Shape;40;p64"/>
          <p:cNvCxnSpPr/>
          <p:nvPr/>
        </p:nvCxnSpPr>
        <p:spPr>
          <a:xfrm rot="10800000">
            <a:off x="11855112" y="6858000"/>
            <a:ext cx="0" cy="315455"/>
          </a:xfrm>
          <a:prstGeom prst="straightConnector1">
            <a:avLst/>
          </a:prstGeom>
          <a:noFill/>
          <a:ln cap="flat" cmpd="sng" w="9525">
            <a:solidFill>
              <a:schemeClr val="dk2"/>
            </a:solidFill>
            <a:prstDash val="dash"/>
            <a:round/>
            <a:headEnd len="sm" w="sm" type="none"/>
            <a:tailEnd len="sm" w="sm" type="none"/>
          </a:ln>
        </p:spPr>
      </p:cxnSp>
      <p:cxnSp>
        <p:nvCxnSpPr>
          <p:cNvPr id="41" name="Google Shape;41;p64"/>
          <p:cNvCxnSpPr/>
          <p:nvPr/>
        </p:nvCxnSpPr>
        <p:spPr>
          <a:xfrm rot="10800000">
            <a:off x="8859548"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2" name="Google Shape;42;p64"/>
          <p:cNvCxnSpPr/>
          <p:nvPr/>
        </p:nvCxnSpPr>
        <p:spPr>
          <a:xfrm rot="10800000">
            <a:off x="3386883"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3" name="Google Shape;43;p64"/>
          <p:cNvCxnSpPr/>
          <p:nvPr/>
        </p:nvCxnSpPr>
        <p:spPr>
          <a:xfrm rot="10800000">
            <a:off x="6098958"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4" name="Google Shape;44;p64"/>
          <p:cNvCxnSpPr/>
          <p:nvPr/>
        </p:nvCxnSpPr>
        <p:spPr>
          <a:xfrm>
            <a:off x="621747" y="6366956"/>
            <a:ext cx="0" cy="281753"/>
          </a:xfrm>
          <a:prstGeom prst="straightConnector1">
            <a:avLst/>
          </a:prstGeom>
          <a:noFill/>
          <a:ln cap="flat" cmpd="sng" w="9525">
            <a:solidFill>
              <a:srgbClr val="7F7F7F"/>
            </a:solidFill>
            <a:prstDash val="solid"/>
            <a:round/>
            <a:headEnd len="sm" w="sm" type="none"/>
            <a:tailEnd len="sm" w="sm" type="none"/>
          </a:ln>
        </p:spPr>
      </p:cxnSp>
      <p:sp>
        <p:nvSpPr>
          <p:cNvPr id="45" name="Google Shape;45;p64"/>
          <p:cNvSpPr txBox="1"/>
          <p:nvPr>
            <p:ph idx="1" type="body"/>
          </p:nvPr>
        </p:nvSpPr>
        <p:spPr>
          <a:xfrm>
            <a:off x="380042" y="1431256"/>
            <a:ext cx="10969625" cy="439528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600"/>
              </a:spcBef>
              <a:spcAft>
                <a:spcPts val="0"/>
              </a:spcAft>
              <a:buClr>
                <a:schemeClr val="lt1"/>
              </a:buClr>
              <a:buSzPts val="2000"/>
              <a:buFont typeface="Calibri"/>
              <a:buNone/>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600"/>
              </a:spcBef>
              <a:spcAft>
                <a:spcPts val="0"/>
              </a:spcAft>
              <a:buClr>
                <a:schemeClr val="dk1"/>
              </a:buClr>
              <a:buSzPts val="2000"/>
              <a:buFont typeface="Calibri"/>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600"/>
              </a:spcBef>
              <a:spcAft>
                <a:spcPts val="0"/>
              </a:spcAft>
              <a:buClr>
                <a:schemeClr val="dk1"/>
              </a:buClr>
              <a:buSzPts val="1800"/>
              <a:buFont typeface="Calibri"/>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600"/>
              </a:spcBef>
              <a:spcAft>
                <a:spcPts val="0"/>
              </a:spcAft>
              <a:buClr>
                <a:schemeClr val="dk1"/>
              </a:buClr>
              <a:buSzPts val="1600"/>
              <a:buFont typeface="Calibri"/>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600"/>
              </a:spcBef>
              <a:spcAft>
                <a:spcPts val="0"/>
              </a:spcAft>
              <a:buClr>
                <a:schemeClr val="dk1"/>
              </a:buClr>
              <a:buSzPts val="1400"/>
              <a:buFont typeface="Calibri"/>
              <a:buChar char="‐"/>
              <a:defRPr b="0" i="0" sz="1400" u="none" cap="none" strike="noStrike">
                <a:solidFill>
                  <a:schemeClr val="dk1"/>
                </a:solidFill>
                <a:latin typeface="Arial"/>
                <a:ea typeface="Arial"/>
                <a:cs typeface="Arial"/>
                <a:sym typeface="Arial"/>
              </a:defRPr>
            </a:lvl5pPr>
            <a:lvl6pPr indent="-323850" lvl="5" marL="2743200" marR="0" rtl="0" algn="l">
              <a:spcBef>
                <a:spcPts val="0"/>
              </a:spcBef>
              <a:spcAft>
                <a:spcPts val="0"/>
              </a:spcAft>
              <a:buClr>
                <a:schemeClr val="lt1"/>
              </a:buClr>
              <a:buSzPts val="1500"/>
              <a:buFont typeface="Calibri"/>
              <a:buChar char="-"/>
              <a:defRPr b="0" i="0" sz="1500" u="none" cap="none" strike="noStrike">
                <a:solidFill>
                  <a:schemeClr val="lt1"/>
                </a:solidFill>
                <a:latin typeface="Arial"/>
                <a:ea typeface="Arial"/>
                <a:cs typeface="Arial"/>
                <a:sym typeface="Arial"/>
              </a:defRPr>
            </a:lvl6pPr>
            <a:lvl7pPr indent="-323850" lvl="6" marL="3200400" marR="0" rtl="0" algn="l">
              <a:spcBef>
                <a:spcPts val="0"/>
              </a:spcBef>
              <a:spcAft>
                <a:spcPts val="0"/>
              </a:spcAft>
              <a:buClr>
                <a:schemeClr val="lt1"/>
              </a:buClr>
              <a:buSzPts val="1500"/>
              <a:buFont typeface="Calibri"/>
              <a:buChar char="-"/>
              <a:defRPr b="0" i="0" sz="1500" u="none" cap="none" strike="noStrike">
                <a:solidFill>
                  <a:schemeClr val="lt1"/>
                </a:solidFill>
                <a:latin typeface="Arial"/>
                <a:ea typeface="Arial"/>
                <a:cs typeface="Arial"/>
                <a:sym typeface="Arial"/>
              </a:defRPr>
            </a:lvl7pPr>
            <a:lvl8pPr indent="-323850" lvl="7" marL="3657600" marR="0" rtl="0" algn="l">
              <a:spcBef>
                <a:spcPts val="0"/>
              </a:spcBef>
              <a:spcAft>
                <a:spcPts val="0"/>
              </a:spcAft>
              <a:buClr>
                <a:schemeClr val="lt1"/>
              </a:buClr>
              <a:buSzPts val="1500"/>
              <a:buFont typeface="Calibri"/>
              <a:buChar char="-"/>
              <a:defRPr b="0" i="0" sz="1500" u="none" cap="none" strike="noStrike">
                <a:solidFill>
                  <a:schemeClr val="lt1"/>
                </a:solidFill>
                <a:latin typeface="Arial"/>
                <a:ea typeface="Arial"/>
                <a:cs typeface="Arial"/>
                <a:sym typeface="Arial"/>
              </a:defRPr>
            </a:lvl8pPr>
            <a:lvl9pPr indent="-323850" lvl="8" marL="4114800" marR="0" rtl="0" algn="l">
              <a:spcBef>
                <a:spcPts val="0"/>
              </a:spcBef>
              <a:spcAft>
                <a:spcPts val="0"/>
              </a:spcAft>
              <a:buClr>
                <a:schemeClr val="lt1"/>
              </a:buClr>
              <a:buSzPts val="1500"/>
              <a:buFont typeface="Calibri"/>
              <a:buChar char="-"/>
              <a:defRPr b="0" i="0" sz="1500" u="none" cap="none" strike="noStrike">
                <a:solidFill>
                  <a:schemeClr val="lt1"/>
                </a:solidFill>
                <a:latin typeface="Arial"/>
                <a:ea typeface="Arial"/>
                <a:cs typeface="Arial"/>
                <a:sym typeface="Arial"/>
              </a:defRPr>
            </a:lvl9pPr>
          </a:lstStyle>
          <a:p/>
        </p:txBody>
      </p:sp>
      <p:cxnSp>
        <p:nvCxnSpPr>
          <p:cNvPr id="46" name="Google Shape;46;p64"/>
          <p:cNvCxnSpPr/>
          <p:nvPr/>
        </p:nvCxnSpPr>
        <p:spPr>
          <a:xfrm rot="10800000">
            <a:off x="0" y="6901407"/>
            <a:ext cx="0" cy="315455"/>
          </a:xfrm>
          <a:prstGeom prst="straightConnector1">
            <a:avLst/>
          </a:prstGeom>
          <a:noFill/>
          <a:ln cap="flat" cmpd="sng" w="9525">
            <a:solidFill>
              <a:schemeClr val="dk2"/>
            </a:solidFill>
            <a:prstDash val="dash"/>
            <a:round/>
            <a:headEnd len="sm" w="sm" type="none"/>
            <a:tailEnd len="sm" w="sm" type="none"/>
          </a:ln>
        </p:spPr>
      </p:cxnSp>
      <p:cxnSp>
        <p:nvCxnSpPr>
          <p:cNvPr id="47" name="Google Shape;47;p64"/>
          <p:cNvCxnSpPr/>
          <p:nvPr/>
        </p:nvCxnSpPr>
        <p:spPr>
          <a:xfrm rot="10800000">
            <a:off x="12188825" y="6858000"/>
            <a:ext cx="0" cy="315455"/>
          </a:xfrm>
          <a:prstGeom prst="straightConnector1">
            <a:avLst/>
          </a:prstGeom>
          <a:noFill/>
          <a:ln cap="flat" cmpd="sng" w="9525">
            <a:solidFill>
              <a:schemeClr val="dk2"/>
            </a:solidFill>
            <a:prstDash val="dash"/>
            <a:round/>
            <a:headEnd len="sm" w="sm" type="none"/>
            <a:tailEnd len="sm" w="sm" type="none"/>
          </a:ln>
        </p:spPr>
      </p:cxnSp>
      <p:cxnSp>
        <p:nvCxnSpPr>
          <p:cNvPr id="48" name="Google Shape;48;p64"/>
          <p:cNvCxnSpPr/>
          <p:nvPr/>
        </p:nvCxnSpPr>
        <p:spPr>
          <a:xfrm>
            <a:off x="12188825" y="6858000"/>
            <a:ext cx="393190" cy="0"/>
          </a:xfrm>
          <a:prstGeom prst="straightConnector1">
            <a:avLst/>
          </a:prstGeom>
          <a:noFill/>
          <a:ln cap="flat" cmpd="sng" w="9525">
            <a:solidFill>
              <a:schemeClr val="dk2"/>
            </a:solidFill>
            <a:prstDash val="dash"/>
            <a:round/>
            <a:headEnd len="sm" w="sm" type="none"/>
            <a:tailEnd len="sm" w="sm" type="none"/>
          </a:ln>
        </p:spPr>
      </p:cxnSp>
      <p:cxnSp>
        <p:nvCxnSpPr>
          <p:cNvPr id="49" name="Google Shape;49;p64"/>
          <p:cNvCxnSpPr/>
          <p:nvPr/>
        </p:nvCxnSpPr>
        <p:spPr>
          <a:xfrm>
            <a:off x="-435297" y="1314591"/>
            <a:ext cx="393190" cy="0"/>
          </a:xfrm>
          <a:prstGeom prst="straightConnector1">
            <a:avLst/>
          </a:prstGeom>
          <a:noFill/>
          <a:ln cap="flat" cmpd="sng" w="9525">
            <a:solidFill>
              <a:schemeClr val="dk2"/>
            </a:solidFill>
            <a:prstDash val="dash"/>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hyperlink" Target="https://www.nfpa.org/News-and-Research/Data-research-and-tools/US-Fire-Problem/Fire-loss-in-the-United-States" TargetMode="External"/><Relationship Id="rId4" Type="http://schemas.openxmlformats.org/officeDocument/2006/relationships/hyperlink" Target="https://www.macrotrends.net/2324/sp-500-historical-chart-data"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45.jpg"/><Relationship Id="rId4" Type="http://schemas.openxmlformats.org/officeDocument/2006/relationships/image" Target="../media/image5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50.png"/><Relationship Id="rId4" Type="http://schemas.openxmlformats.org/officeDocument/2006/relationships/image" Target="../media/image47.png"/><Relationship Id="rId5" Type="http://schemas.openxmlformats.org/officeDocument/2006/relationships/image" Target="../media/image48.jpg"/><Relationship Id="rId6" Type="http://schemas.openxmlformats.org/officeDocument/2006/relationships/image" Target="../media/image53.png"/><Relationship Id="rId7"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4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21.png"/><Relationship Id="rId9" Type="http://schemas.openxmlformats.org/officeDocument/2006/relationships/image" Target="../media/image15.png"/><Relationship Id="rId5" Type="http://schemas.openxmlformats.org/officeDocument/2006/relationships/image" Target="../media/image27.png"/><Relationship Id="rId6" Type="http://schemas.openxmlformats.org/officeDocument/2006/relationships/image" Target="../media/image11.png"/><Relationship Id="rId7" Type="http://schemas.openxmlformats.org/officeDocument/2006/relationships/image" Target="../media/image8.png"/><Relationship Id="rId8" Type="http://schemas.openxmlformats.org/officeDocument/2006/relationships/image" Target="../media/image26.png"/><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9.png"/><Relationship Id="rId12"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26.png"/><Relationship Id="rId5" Type="http://schemas.openxmlformats.org/officeDocument/2006/relationships/image" Target="../media/image15.png"/><Relationship Id="rId6" Type="http://schemas.openxmlformats.org/officeDocument/2006/relationships/image" Target="../media/image18.png"/><Relationship Id="rId7" Type="http://schemas.openxmlformats.org/officeDocument/2006/relationships/image" Target="../media/image25.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
          <p:cNvSpPr txBox="1"/>
          <p:nvPr>
            <p:ph idx="1" type="body"/>
          </p:nvPr>
        </p:nvSpPr>
        <p:spPr>
          <a:xfrm>
            <a:off x="391318" y="1215954"/>
            <a:ext cx="4153249" cy="300009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4000"/>
              <a:buNone/>
            </a:pPr>
            <a:r>
              <a:rPr lang="en-US"/>
              <a:t>Understanding </a:t>
            </a:r>
            <a:r>
              <a:rPr b="1" lang="en-US">
                <a:solidFill>
                  <a:srgbClr val="790B4D"/>
                </a:solidFill>
              </a:rPr>
              <a:t>Fixed Index Annuities</a:t>
            </a:r>
            <a:endParaRPr b="1">
              <a:solidFill>
                <a:srgbClr val="790B4D"/>
              </a:solidFill>
            </a:endParaRPr>
          </a:p>
        </p:txBody>
      </p:sp>
      <p:sp>
        <p:nvSpPr>
          <p:cNvPr id="272" name="Google Shape;272;p1"/>
          <p:cNvSpPr txBox="1"/>
          <p:nvPr>
            <p:ph idx="2" type="body"/>
          </p:nvPr>
        </p:nvSpPr>
        <p:spPr>
          <a:xfrm>
            <a:off x="391318" y="4376691"/>
            <a:ext cx="4153249" cy="14564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Solutions for retirement realities</a:t>
            </a:r>
            <a:endParaRPr/>
          </a:p>
          <a:p>
            <a:pPr indent="0" lvl="0" marL="0" rtl="0" algn="l">
              <a:lnSpc>
                <a:spcPct val="100000"/>
              </a:lnSpc>
              <a:spcBef>
                <a:spcPts val="600"/>
              </a:spcBef>
              <a:spcAft>
                <a:spcPts val="0"/>
              </a:spcAft>
              <a:buSzPts val="1800"/>
              <a:buNone/>
            </a:pPr>
            <a:r>
              <a:t/>
            </a:r>
            <a:endParaRPr/>
          </a:p>
        </p:txBody>
      </p:sp>
      <p:sp>
        <p:nvSpPr>
          <p:cNvPr id="273" name="Google Shape;273;p1"/>
          <p:cNvSpPr txBox="1"/>
          <p:nvPr>
            <p:ph idx="3" type="body"/>
          </p:nvPr>
        </p:nvSpPr>
        <p:spPr>
          <a:xfrm>
            <a:off x="383911" y="6309352"/>
            <a:ext cx="4160656" cy="241697"/>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800"/>
              <a:buNone/>
            </a:pPr>
            <a:r>
              <a:rPr lang="en-US"/>
              <a:t>For internal use only – not for use with the public. </a:t>
            </a:r>
            <a:endParaRPr/>
          </a:p>
        </p:txBody>
      </p:sp>
      <p:sp>
        <p:nvSpPr>
          <p:cNvPr id="274" name="Google Shape;274;p1"/>
          <p:cNvSpPr txBox="1"/>
          <p:nvPr>
            <p:ph idx="4" type="body"/>
          </p:nvPr>
        </p:nvSpPr>
        <p:spPr>
          <a:xfrm>
            <a:off x="383911" y="6561188"/>
            <a:ext cx="4160656" cy="171917"/>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100000"/>
              </a:lnSpc>
              <a:spcBef>
                <a:spcPts val="0"/>
              </a:spcBef>
              <a:spcAft>
                <a:spcPts val="0"/>
              </a:spcAft>
              <a:buSzPct val="100000"/>
              <a:buNone/>
            </a:pPr>
            <a:r>
              <a:rPr lang="en-US">
                <a:solidFill>
                  <a:schemeClr val="dk1"/>
                </a:solidFill>
              </a:rPr>
              <a:t>PPT-227 (R-7/2023)</a:t>
            </a:r>
            <a:endParaRPr>
              <a:solidFill>
                <a:schemeClr val="dk1"/>
              </a:solidFill>
            </a:endParaRPr>
          </a:p>
        </p:txBody>
      </p:sp>
      <p:pic>
        <p:nvPicPr>
          <p:cNvPr id="275" name="Google Shape;275;p1"/>
          <p:cNvPicPr preferRelativeResize="0"/>
          <p:nvPr>
            <p:ph idx="5" type="pic"/>
          </p:nvPr>
        </p:nvPicPr>
        <p:blipFill rotWithShape="1">
          <a:blip r:embed="rId3">
            <a:alphaModFix/>
          </a:blip>
          <a:srcRect b="0" l="6981" r="6982" t="0"/>
          <a:stretch/>
        </p:blipFill>
        <p:spPr>
          <a:xfrm>
            <a:off x="4944980" y="0"/>
            <a:ext cx="7243846" cy="6858000"/>
          </a:xfrm>
          <a:prstGeom prst="rect">
            <a:avLst/>
          </a:prstGeom>
          <a:solidFill>
            <a:srgbClr val="F2F2F2"/>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1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464" name="Google Shape;464;p10"/>
          <p:cNvSpPr/>
          <p:nvPr/>
        </p:nvSpPr>
        <p:spPr>
          <a:xfrm>
            <a:off x="0" y="0"/>
            <a:ext cx="5633556" cy="52724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pic>
        <p:nvPicPr>
          <p:cNvPr descr="iStock_000005085384Small" id="465" name="Google Shape;465;p10"/>
          <p:cNvPicPr preferRelativeResize="0"/>
          <p:nvPr/>
        </p:nvPicPr>
        <p:blipFill rotWithShape="1">
          <a:blip r:embed="rId3">
            <a:alphaModFix/>
          </a:blip>
          <a:srcRect b="320" l="6104" r="31175" t="199"/>
          <a:stretch/>
        </p:blipFill>
        <p:spPr>
          <a:xfrm>
            <a:off x="5633556" y="0"/>
            <a:ext cx="6555269" cy="6871708"/>
          </a:xfrm>
          <a:prstGeom prst="rect">
            <a:avLst/>
          </a:prstGeom>
          <a:noFill/>
          <a:ln>
            <a:noFill/>
          </a:ln>
        </p:spPr>
      </p:pic>
      <p:sp>
        <p:nvSpPr>
          <p:cNvPr id="466" name="Google Shape;466;p10"/>
          <p:cNvSpPr/>
          <p:nvPr/>
        </p:nvSpPr>
        <p:spPr>
          <a:xfrm>
            <a:off x="404152" y="2214246"/>
            <a:ext cx="4307548" cy="1733217"/>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113388"/>
              </a:buClr>
              <a:buSzPts val="4000"/>
              <a:buFont typeface="Noto Sans Symbols"/>
              <a:buNone/>
            </a:pPr>
            <a:r>
              <a:rPr lang="en-US" sz="4000">
                <a:solidFill>
                  <a:schemeClr val="dk2"/>
                </a:solidFill>
                <a:latin typeface="Arial"/>
                <a:ea typeface="Arial"/>
                <a:cs typeface="Arial"/>
                <a:sym typeface="Arial"/>
              </a:rPr>
              <a:t>Most think they</a:t>
            </a:r>
            <a:br>
              <a:rPr lang="en-US" sz="4000">
                <a:solidFill>
                  <a:schemeClr val="dk2"/>
                </a:solidFill>
                <a:latin typeface="Arial"/>
                <a:ea typeface="Arial"/>
                <a:cs typeface="Arial"/>
                <a:sym typeface="Arial"/>
              </a:rPr>
            </a:br>
            <a:r>
              <a:rPr lang="en-US" sz="4000">
                <a:solidFill>
                  <a:schemeClr val="dk2"/>
                </a:solidFill>
                <a:latin typeface="Arial"/>
                <a:ea typeface="Arial"/>
                <a:cs typeface="Arial"/>
                <a:sym typeface="Arial"/>
              </a:rPr>
              <a:t>will spend less in retirement</a:t>
            </a:r>
            <a:endParaRPr/>
          </a:p>
        </p:txBody>
      </p:sp>
      <p:sp>
        <p:nvSpPr>
          <p:cNvPr id="467" name="Google Shape;467;p10"/>
          <p:cNvSpPr txBox="1"/>
          <p:nvPr/>
        </p:nvSpPr>
        <p:spPr>
          <a:xfrm>
            <a:off x="380042" y="721663"/>
            <a:ext cx="5253514" cy="81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D7BA6"/>
              </a:buClr>
              <a:buSzPts val="4400"/>
              <a:buFont typeface="Arial"/>
              <a:buNone/>
            </a:pPr>
            <a:r>
              <a:rPr b="0" i="0" lang="en-US" sz="4400" u="none" cap="none" strike="noStrike">
                <a:solidFill>
                  <a:srgbClr val="CD7BA6"/>
                </a:solidFill>
                <a:latin typeface="Arial"/>
                <a:ea typeface="Arial"/>
                <a:cs typeface="Arial"/>
                <a:sym typeface="Arial"/>
              </a:rPr>
              <a:t>Spend less in retirement?</a:t>
            </a:r>
            <a:endParaRPr b="0" i="0" sz="4400" u="none" cap="none" strike="noStrike">
              <a:solidFill>
                <a:srgbClr val="CD7BA6"/>
              </a:solidFill>
              <a:latin typeface="Arial"/>
              <a:ea typeface="Arial"/>
              <a:cs typeface="Arial"/>
              <a:sym typeface="Arial"/>
            </a:endParaRPr>
          </a:p>
        </p:txBody>
      </p:sp>
      <p:sp>
        <p:nvSpPr>
          <p:cNvPr id="468" name="Google Shape;468;p10"/>
          <p:cNvSpPr/>
          <p:nvPr/>
        </p:nvSpPr>
        <p:spPr>
          <a:xfrm>
            <a:off x="5633556" y="4318930"/>
            <a:ext cx="6555269" cy="953494"/>
          </a:xfrm>
          <a:prstGeom prst="rect">
            <a:avLst/>
          </a:prstGeom>
          <a:solidFill>
            <a:srgbClr val="FFFFFF">
              <a:alpha val="89411"/>
            </a:srgbClr>
          </a:solidFill>
          <a:ln>
            <a:noFill/>
          </a:ln>
        </p:spPr>
        <p:txBody>
          <a:bodyPr anchorCtr="0" anchor="ctr" bIns="0" lIns="0" spcFirstLastPara="1" rIns="182875" wrap="square" tIns="0">
            <a:noAutofit/>
          </a:bodyPr>
          <a:lstStyle/>
          <a:p>
            <a:pPr indent="0" lvl="0" marL="0" marR="0" rtl="0" algn="r">
              <a:lnSpc>
                <a:spcPct val="90000"/>
              </a:lnSpc>
              <a:spcBef>
                <a:spcPts val="0"/>
              </a:spcBef>
              <a:spcAft>
                <a:spcPts val="0"/>
              </a:spcAft>
              <a:buClr>
                <a:srgbClr val="113388"/>
              </a:buClr>
              <a:buSzPts val="4800"/>
              <a:buFont typeface="Noto Sans Symbols"/>
              <a:buNone/>
            </a:pPr>
            <a:r>
              <a:rPr b="1" lang="en-US" sz="4800">
                <a:solidFill>
                  <a:srgbClr val="790B4D"/>
                </a:solidFill>
                <a:latin typeface="Arial"/>
                <a:ea typeface="Arial"/>
                <a:cs typeface="Arial"/>
                <a:sym typeface="Arial"/>
              </a:rPr>
              <a:t>A change in spending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2000"/>
                                        <p:tgtEl>
                                          <p:spTgt spid="465"/>
                                        </p:tgtEl>
                                      </p:cBhvr>
                                    </p:animEffect>
                                  </p:childTnLst>
                                </p:cTn>
                              </p:par>
                              <p:par>
                                <p:cTn fill="hold" nodeType="withEffect" presetClass="entr" presetID="10" presetSubtype="0">
                                  <p:stCondLst>
                                    <p:cond delay="500"/>
                                  </p:stCondLst>
                                  <p:childTnLst>
                                    <p:set>
                                      <p:cBhvr>
                                        <p:cTn dur="1" fill="hold">
                                          <p:stCondLst>
                                            <p:cond delay="0"/>
                                          </p:stCondLst>
                                        </p:cTn>
                                        <p:tgtEl>
                                          <p:spTgt spid="468">
                                            <p:txEl>
                                              <p:pRg end="0" st="0"/>
                                            </p:txEl>
                                          </p:spTgt>
                                        </p:tgtEl>
                                        <p:attrNameLst>
                                          <p:attrName>style.visibility</p:attrName>
                                        </p:attrNameLst>
                                      </p:cBhvr>
                                      <p:to>
                                        <p:strVal val="visible"/>
                                      </p:to>
                                    </p:set>
                                    <p:animEffect filter="fade" transition="in">
                                      <p:cBhvr>
                                        <p:cTn dur="500"/>
                                        <p:tgtEl>
                                          <p:spTgt spid="46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475" name="Google Shape;475;p11"/>
          <p:cNvSpPr txBox="1"/>
          <p:nvPr/>
        </p:nvSpPr>
        <p:spPr>
          <a:xfrm>
            <a:off x="380042" y="457200"/>
            <a:ext cx="4792658" cy="812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Defined contribution </a:t>
            </a:r>
            <a:r>
              <a:rPr b="0" i="0" lang="en-US" sz="3600" u="none" cap="none" strike="noStrike">
                <a:solidFill>
                  <a:schemeClr val="dk1"/>
                </a:solidFill>
                <a:latin typeface="Arial"/>
                <a:ea typeface="Arial"/>
                <a:cs typeface="Arial"/>
                <a:sym typeface="Arial"/>
              </a:rPr>
              <a:t>plans are replacing defined benefit plans</a:t>
            </a:r>
            <a:endParaRPr b="0" i="0" sz="3600" u="none" cap="none" strike="noStrike">
              <a:solidFill>
                <a:schemeClr val="dk1"/>
              </a:solidFill>
              <a:latin typeface="Arial"/>
              <a:ea typeface="Arial"/>
              <a:cs typeface="Arial"/>
              <a:sym typeface="Arial"/>
            </a:endParaRPr>
          </a:p>
        </p:txBody>
      </p:sp>
      <p:sp>
        <p:nvSpPr>
          <p:cNvPr id="476" name="Google Shape;476;p11"/>
          <p:cNvSpPr/>
          <p:nvPr/>
        </p:nvSpPr>
        <p:spPr>
          <a:xfrm>
            <a:off x="380042" y="2410826"/>
            <a:ext cx="3698125" cy="1447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13388"/>
              </a:buClr>
              <a:buSzPts val="4000"/>
              <a:buFont typeface="Noto Sans Symbols"/>
              <a:buNone/>
            </a:pPr>
            <a:r>
              <a:rPr lang="en-US" sz="4000">
                <a:solidFill>
                  <a:srgbClr val="790B4D"/>
                </a:solidFill>
                <a:latin typeface="Arial"/>
                <a:ea typeface="Arial"/>
                <a:cs typeface="Arial"/>
                <a:sym typeface="Arial"/>
              </a:rPr>
              <a:t>How long will traditional pension plans exist?</a:t>
            </a:r>
            <a:endParaRPr/>
          </a:p>
        </p:txBody>
      </p:sp>
      <p:sp>
        <p:nvSpPr>
          <p:cNvPr id="477" name="Google Shape;477;p11"/>
          <p:cNvSpPr/>
          <p:nvPr/>
        </p:nvSpPr>
        <p:spPr>
          <a:xfrm>
            <a:off x="4720315" y="1991726"/>
            <a:ext cx="6625143" cy="419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300">
                <a:solidFill>
                  <a:schemeClr val="dk1"/>
                </a:solidFill>
                <a:latin typeface="Arial"/>
                <a:ea typeface="Arial"/>
                <a:cs typeface="Arial"/>
                <a:sym typeface="Arial"/>
              </a:rPr>
              <a:t>Number of pension plans by type, 1975-2019</a:t>
            </a:r>
            <a:endParaRPr/>
          </a:p>
        </p:txBody>
      </p:sp>
      <p:sp>
        <p:nvSpPr>
          <p:cNvPr id="478" name="Google Shape;478;p11"/>
          <p:cNvSpPr/>
          <p:nvPr/>
        </p:nvSpPr>
        <p:spPr>
          <a:xfrm>
            <a:off x="759560" y="6211481"/>
            <a:ext cx="1083216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lt1"/>
                </a:solidFill>
                <a:latin typeface="Arial"/>
                <a:ea typeface="Arial"/>
                <a:cs typeface="Arial"/>
                <a:sym typeface="Arial"/>
              </a:rPr>
              <a:t>Source: “Private Pension Plan Bulletin Historical Tables and Graphs, 1975-2019,” Employee Benefits Security Administration, United States Department of Labor. </a:t>
            </a:r>
            <a:endParaRPr sz="1000">
              <a:solidFill>
                <a:schemeClr val="lt1"/>
              </a:solidFill>
              <a:latin typeface="Arial"/>
              <a:ea typeface="Arial"/>
              <a:cs typeface="Arial"/>
              <a:sym typeface="Arial"/>
            </a:endParaRPr>
          </a:p>
        </p:txBody>
      </p:sp>
      <p:pic>
        <p:nvPicPr>
          <p:cNvPr id="479" name="Google Shape;479;p11"/>
          <p:cNvPicPr preferRelativeResize="0"/>
          <p:nvPr/>
        </p:nvPicPr>
        <p:blipFill rotWithShape="1">
          <a:blip r:embed="rId3">
            <a:alphaModFix/>
          </a:blip>
          <a:srcRect b="0" l="0" r="0" t="0"/>
          <a:stretch/>
        </p:blipFill>
        <p:spPr>
          <a:xfrm>
            <a:off x="4539023" y="2564895"/>
            <a:ext cx="6410338" cy="3283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1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486" name="Google Shape;486;p12"/>
          <p:cNvPicPr preferRelativeResize="0"/>
          <p:nvPr/>
        </p:nvPicPr>
        <p:blipFill rotWithShape="1">
          <a:blip r:embed="rId3">
            <a:alphaModFix/>
          </a:blip>
          <a:srcRect b="0" l="0" r="0" t="0"/>
          <a:stretch/>
        </p:blipFill>
        <p:spPr>
          <a:xfrm>
            <a:off x="5633556" y="0"/>
            <a:ext cx="6567198" cy="6912840"/>
          </a:xfrm>
          <a:prstGeom prst="rect">
            <a:avLst/>
          </a:prstGeom>
          <a:noFill/>
          <a:ln>
            <a:noFill/>
          </a:ln>
        </p:spPr>
      </p:pic>
      <p:sp>
        <p:nvSpPr>
          <p:cNvPr id="487" name="Google Shape;487;p12"/>
          <p:cNvSpPr/>
          <p:nvPr/>
        </p:nvSpPr>
        <p:spPr>
          <a:xfrm>
            <a:off x="0" y="0"/>
            <a:ext cx="5633556" cy="52724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488" name="Google Shape;488;p12"/>
          <p:cNvSpPr txBox="1"/>
          <p:nvPr/>
        </p:nvSpPr>
        <p:spPr>
          <a:xfrm>
            <a:off x="390524" y="993014"/>
            <a:ext cx="4321175" cy="204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5400"/>
              <a:buFont typeface="Arial"/>
              <a:buNone/>
            </a:pPr>
            <a:r>
              <a:rPr b="0" i="0" lang="en-US" sz="5400" u="none" cap="none" strike="noStrike">
                <a:solidFill>
                  <a:schemeClr val="dk2"/>
                </a:solidFill>
                <a:latin typeface="Arial"/>
                <a:ea typeface="Arial"/>
                <a:cs typeface="Arial"/>
                <a:sym typeface="Arial"/>
              </a:rPr>
              <a:t>What do you want to do </a:t>
            </a:r>
            <a:br>
              <a:rPr b="0" i="0" lang="en-US" sz="5400" u="none" cap="none" strike="noStrike">
                <a:solidFill>
                  <a:schemeClr val="dk2"/>
                </a:solidFill>
                <a:latin typeface="Arial"/>
                <a:ea typeface="Arial"/>
                <a:cs typeface="Arial"/>
                <a:sym typeface="Arial"/>
              </a:rPr>
            </a:br>
            <a:r>
              <a:rPr b="0" i="0" lang="en-US" sz="5400" u="none" cap="none" strike="noStrike">
                <a:solidFill>
                  <a:schemeClr val="dk2"/>
                </a:solidFill>
                <a:latin typeface="Arial"/>
                <a:ea typeface="Arial"/>
                <a:cs typeface="Arial"/>
                <a:sym typeface="Arial"/>
              </a:rPr>
              <a:t>during your</a:t>
            </a:r>
            <a:br>
              <a:rPr b="0" i="0" lang="en-US" sz="5400" u="none" cap="none" strike="noStrike">
                <a:solidFill>
                  <a:schemeClr val="dk2"/>
                </a:solidFill>
                <a:latin typeface="Arial"/>
                <a:ea typeface="Arial"/>
                <a:cs typeface="Arial"/>
                <a:sym typeface="Arial"/>
              </a:rPr>
            </a:br>
            <a:r>
              <a:rPr b="0" i="0" lang="en-US" sz="5400" u="none" cap="none" strike="noStrike">
                <a:solidFill>
                  <a:schemeClr val="dk2"/>
                </a:solidFill>
                <a:latin typeface="Arial"/>
                <a:ea typeface="Arial"/>
                <a:cs typeface="Arial"/>
                <a:sym typeface="Arial"/>
              </a:rPr>
              <a:t>retirement?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495" name="Google Shape;495;p13"/>
          <p:cNvPicPr preferRelativeResize="0"/>
          <p:nvPr/>
        </p:nvPicPr>
        <p:blipFill rotWithShape="1">
          <a:blip r:embed="rId3">
            <a:alphaModFix/>
          </a:blip>
          <a:srcRect b="0" l="0" r="0" t="0"/>
          <a:stretch/>
        </p:blipFill>
        <p:spPr>
          <a:xfrm>
            <a:off x="5633557" y="0"/>
            <a:ext cx="6567198" cy="6858000"/>
          </a:xfrm>
          <a:prstGeom prst="rect">
            <a:avLst/>
          </a:prstGeom>
          <a:noFill/>
          <a:ln>
            <a:noFill/>
          </a:ln>
        </p:spPr>
      </p:pic>
      <p:sp>
        <p:nvSpPr>
          <p:cNvPr id="496" name="Google Shape;496;p13"/>
          <p:cNvSpPr/>
          <p:nvPr/>
        </p:nvSpPr>
        <p:spPr>
          <a:xfrm>
            <a:off x="0" y="0"/>
            <a:ext cx="5633556" cy="52724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497" name="Google Shape;497;p13"/>
          <p:cNvSpPr txBox="1"/>
          <p:nvPr/>
        </p:nvSpPr>
        <p:spPr>
          <a:xfrm>
            <a:off x="390524" y="993014"/>
            <a:ext cx="4321175" cy="204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5400"/>
              <a:buFont typeface="Arial"/>
              <a:buNone/>
            </a:pPr>
            <a:r>
              <a:rPr b="0" i="0" lang="en-US" sz="5400" u="none" cap="none" strike="noStrike">
                <a:solidFill>
                  <a:schemeClr val="dk2"/>
                </a:solidFill>
                <a:latin typeface="Arial"/>
                <a:ea typeface="Arial"/>
                <a:cs typeface="Arial"/>
                <a:sym typeface="Arial"/>
              </a:rPr>
              <a:t>What do you want to do </a:t>
            </a:r>
            <a:br>
              <a:rPr b="0" i="0" lang="en-US" sz="5400" u="none" cap="none" strike="noStrike">
                <a:solidFill>
                  <a:schemeClr val="dk2"/>
                </a:solidFill>
                <a:latin typeface="Arial"/>
                <a:ea typeface="Arial"/>
                <a:cs typeface="Arial"/>
                <a:sym typeface="Arial"/>
              </a:rPr>
            </a:br>
            <a:r>
              <a:rPr b="0" i="0" lang="en-US" sz="5400" u="none" cap="none" strike="noStrike">
                <a:solidFill>
                  <a:schemeClr val="dk2"/>
                </a:solidFill>
                <a:latin typeface="Arial"/>
                <a:ea typeface="Arial"/>
                <a:cs typeface="Arial"/>
                <a:sym typeface="Arial"/>
              </a:rPr>
              <a:t>during your</a:t>
            </a:r>
            <a:br>
              <a:rPr b="0" i="0" lang="en-US" sz="5400" u="none" cap="none" strike="noStrike">
                <a:solidFill>
                  <a:schemeClr val="dk2"/>
                </a:solidFill>
                <a:latin typeface="Arial"/>
                <a:ea typeface="Arial"/>
                <a:cs typeface="Arial"/>
                <a:sym typeface="Arial"/>
              </a:rPr>
            </a:br>
            <a:r>
              <a:rPr b="0" i="0" lang="en-US" sz="5400" u="none" cap="none" strike="noStrike">
                <a:solidFill>
                  <a:schemeClr val="dk2"/>
                </a:solidFill>
                <a:latin typeface="Arial"/>
                <a:ea typeface="Arial"/>
                <a:cs typeface="Arial"/>
                <a:sym typeface="Arial"/>
              </a:rPr>
              <a:t>retirement?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1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504" name="Google Shape;504;p14"/>
          <p:cNvSpPr/>
          <p:nvPr/>
        </p:nvSpPr>
        <p:spPr>
          <a:xfrm>
            <a:off x="0" y="0"/>
            <a:ext cx="5633556" cy="52724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05" name="Google Shape;505;p14"/>
          <p:cNvSpPr txBox="1"/>
          <p:nvPr/>
        </p:nvSpPr>
        <p:spPr>
          <a:xfrm>
            <a:off x="390524" y="993014"/>
            <a:ext cx="4321175" cy="204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5400"/>
              <a:buFont typeface="Arial"/>
              <a:buNone/>
            </a:pPr>
            <a:r>
              <a:rPr b="0" i="0" lang="en-US" sz="5400" u="none" cap="none" strike="noStrike">
                <a:solidFill>
                  <a:schemeClr val="dk2"/>
                </a:solidFill>
                <a:latin typeface="Arial"/>
                <a:ea typeface="Arial"/>
                <a:cs typeface="Arial"/>
                <a:sym typeface="Arial"/>
              </a:rPr>
              <a:t>What do you want to do </a:t>
            </a:r>
            <a:br>
              <a:rPr b="0" i="0" lang="en-US" sz="5400" u="none" cap="none" strike="noStrike">
                <a:solidFill>
                  <a:schemeClr val="dk2"/>
                </a:solidFill>
                <a:latin typeface="Arial"/>
                <a:ea typeface="Arial"/>
                <a:cs typeface="Arial"/>
                <a:sym typeface="Arial"/>
              </a:rPr>
            </a:br>
            <a:r>
              <a:rPr b="0" i="0" lang="en-US" sz="5400" u="none" cap="none" strike="noStrike">
                <a:solidFill>
                  <a:schemeClr val="dk2"/>
                </a:solidFill>
                <a:latin typeface="Arial"/>
                <a:ea typeface="Arial"/>
                <a:cs typeface="Arial"/>
                <a:sym typeface="Arial"/>
              </a:rPr>
              <a:t>during your</a:t>
            </a:r>
            <a:br>
              <a:rPr b="0" i="0" lang="en-US" sz="5400" u="none" cap="none" strike="noStrike">
                <a:solidFill>
                  <a:schemeClr val="dk2"/>
                </a:solidFill>
                <a:latin typeface="Arial"/>
                <a:ea typeface="Arial"/>
                <a:cs typeface="Arial"/>
                <a:sym typeface="Arial"/>
              </a:rPr>
            </a:br>
            <a:r>
              <a:rPr b="0" i="0" lang="en-US" sz="5400" u="none" cap="none" strike="noStrike">
                <a:solidFill>
                  <a:schemeClr val="dk2"/>
                </a:solidFill>
                <a:latin typeface="Arial"/>
                <a:ea typeface="Arial"/>
                <a:cs typeface="Arial"/>
                <a:sym typeface="Arial"/>
              </a:rPr>
              <a:t>retirement?</a:t>
            </a:r>
            <a:endParaRPr/>
          </a:p>
        </p:txBody>
      </p:sp>
      <p:pic>
        <p:nvPicPr>
          <p:cNvPr id="506" name="Google Shape;506;p14"/>
          <p:cNvPicPr preferRelativeResize="0"/>
          <p:nvPr/>
        </p:nvPicPr>
        <p:blipFill rotWithShape="1">
          <a:blip r:embed="rId3">
            <a:alphaModFix/>
          </a:blip>
          <a:srcRect b="0" l="0" r="0" t="0"/>
          <a:stretch/>
        </p:blipFill>
        <p:spPr>
          <a:xfrm>
            <a:off x="5633556" y="0"/>
            <a:ext cx="6555269" cy="3486608"/>
          </a:xfrm>
          <a:prstGeom prst="rect">
            <a:avLst/>
          </a:prstGeom>
          <a:noFill/>
          <a:ln>
            <a:noFill/>
          </a:ln>
        </p:spPr>
      </p:pic>
      <p:pic>
        <p:nvPicPr>
          <p:cNvPr id="507" name="Google Shape;507;p14"/>
          <p:cNvPicPr preferRelativeResize="0"/>
          <p:nvPr/>
        </p:nvPicPr>
        <p:blipFill rotWithShape="1">
          <a:blip r:embed="rId4">
            <a:alphaModFix/>
          </a:blip>
          <a:srcRect b="0" l="0" r="0" t="0"/>
          <a:stretch/>
        </p:blipFill>
        <p:spPr>
          <a:xfrm flipH="1">
            <a:off x="5633554" y="3486606"/>
            <a:ext cx="6555269" cy="33713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1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514" name="Google Shape;514;p15"/>
          <p:cNvSpPr txBox="1"/>
          <p:nvPr/>
        </p:nvSpPr>
        <p:spPr>
          <a:xfrm>
            <a:off x="380042" y="2910537"/>
            <a:ext cx="4331658" cy="2819400"/>
          </a:xfrm>
          <a:prstGeom prst="rect">
            <a:avLst/>
          </a:prstGeom>
          <a:noFill/>
          <a:ln>
            <a:noFill/>
          </a:ln>
        </p:spPr>
        <p:txBody>
          <a:bodyPr anchorCtr="0" anchor="t" bIns="0" lIns="0" spcFirstLastPara="1" rIns="0" wrap="square" tIns="0">
            <a:noAutofit/>
          </a:bodyPr>
          <a:lstStyle/>
          <a:p>
            <a:pPr indent="-228600" lvl="2" marL="236538"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Market volatility and </a:t>
            </a:r>
            <a:endParaRPr/>
          </a:p>
          <a:p>
            <a:pPr indent="-228600" lvl="2" marL="236538" marR="0" rtl="0" algn="l">
              <a:lnSpc>
                <a:spcPct val="90000"/>
              </a:lnSpc>
              <a:spcBef>
                <a:spcPts val="18"/>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limited availability of traditional retirement income sources </a:t>
            </a:r>
            <a:endParaRPr/>
          </a:p>
          <a:p>
            <a:pPr indent="-228600" lvl="2" marL="236538" marR="0" rtl="0" algn="l">
              <a:lnSpc>
                <a:spcPct val="90000"/>
              </a:lnSpc>
              <a:spcBef>
                <a:spcPts val="18"/>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mean a greater personal responsibility to save.</a:t>
            </a:r>
            <a:endParaRPr/>
          </a:p>
        </p:txBody>
      </p:sp>
      <p:grpSp>
        <p:nvGrpSpPr>
          <p:cNvPr id="515" name="Google Shape;515;p15"/>
          <p:cNvGrpSpPr/>
          <p:nvPr/>
        </p:nvGrpSpPr>
        <p:grpSpPr>
          <a:xfrm>
            <a:off x="5230307" y="0"/>
            <a:ext cx="5530415" cy="6858000"/>
            <a:chOff x="5345330" y="0"/>
            <a:chExt cx="5530415" cy="6858000"/>
          </a:xfrm>
        </p:grpSpPr>
        <p:sp>
          <p:nvSpPr>
            <p:cNvPr id="516" name="Google Shape;516;p15"/>
            <p:cNvSpPr/>
            <p:nvPr/>
          </p:nvSpPr>
          <p:spPr>
            <a:xfrm>
              <a:off x="5345330" y="0"/>
              <a:ext cx="5530415"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17" name="Google Shape;517;p15"/>
            <p:cNvSpPr txBox="1"/>
            <p:nvPr/>
          </p:nvSpPr>
          <p:spPr>
            <a:xfrm>
              <a:off x="5921470" y="675381"/>
              <a:ext cx="4666288" cy="5676900"/>
            </a:xfrm>
            <a:prstGeom prst="rect">
              <a:avLst/>
            </a:prstGeom>
            <a:solidFill>
              <a:schemeClr val="accent1"/>
            </a:solid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426BB3"/>
                </a:buClr>
                <a:buSzPts val="1200"/>
                <a:buFont typeface="Arial"/>
                <a:buNone/>
              </a:pPr>
              <a:r>
                <a:rPr b="0" i="0" lang="en-US" sz="4800" u="none" cap="none" strike="noStrike">
                  <a:solidFill>
                    <a:srgbClr val="CD7BA6"/>
                  </a:solidFill>
                  <a:latin typeface="Arial"/>
                  <a:ea typeface="Arial"/>
                  <a:cs typeface="Arial"/>
                  <a:sym typeface="Arial"/>
                </a:rPr>
                <a:t>What are your</a:t>
              </a:r>
              <a:br>
                <a:rPr b="0" i="0" lang="en-US" sz="4800" u="none" cap="none" strike="noStrike">
                  <a:solidFill>
                    <a:srgbClr val="CD7BA6"/>
                  </a:solidFill>
                  <a:latin typeface="Arial"/>
                  <a:ea typeface="Arial"/>
                  <a:cs typeface="Arial"/>
                  <a:sym typeface="Arial"/>
                </a:rPr>
              </a:br>
              <a:r>
                <a:rPr b="0" i="0" lang="en-US" sz="4800" u="none" cap="none" strike="noStrike">
                  <a:solidFill>
                    <a:srgbClr val="CD7BA6"/>
                  </a:solidFill>
                  <a:latin typeface="Arial"/>
                  <a:ea typeface="Arial"/>
                  <a:cs typeface="Arial"/>
                  <a:sym typeface="Arial"/>
                </a:rPr>
                <a:t>savings goals?</a:t>
              </a:r>
              <a:endParaRPr/>
            </a:p>
            <a:p>
              <a:pPr indent="-333375" lvl="2" marL="341313" marR="0" rtl="0" algn="l">
                <a:lnSpc>
                  <a:spcPct val="90000"/>
                </a:lnSpc>
                <a:spcBef>
                  <a:spcPts val="432"/>
                </a:spcBef>
                <a:spcAft>
                  <a:spcPts val="0"/>
                </a:spcAft>
                <a:buClr>
                  <a:schemeClr val="dk2"/>
                </a:buClr>
                <a:buSzPts val="3600"/>
                <a:buFont typeface="Arial"/>
                <a:buChar char="•"/>
              </a:pPr>
              <a:r>
                <a:rPr b="0" i="0" lang="en-US" sz="3600" u="none" cap="none" strike="noStrike">
                  <a:solidFill>
                    <a:schemeClr val="dk2"/>
                  </a:solidFill>
                  <a:latin typeface="Arial"/>
                  <a:ea typeface="Arial"/>
                  <a:cs typeface="Arial"/>
                  <a:sym typeface="Arial"/>
                </a:rPr>
                <a:t>Guaranteed lifetime income</a:t>
              </a:r>
              <a:endParaRPr/>
            </a:p>
            <a:p>
              <a:pPr indent="-333375" lvl="2" marL="341313" marR="0" rtl="0" algn="l">
                <a:lnSpc>
                  <a:spcPct val="90000"/>
                </a:lnSpc>
                <a:spcBef>
                  <a:spcPts val="18"/>
                </a:spcBef>
                <a:spcAft>
                  <a:spcPts val="0"/>
                </a:spcAft>
                <a:buClr>
                  <a:schemeClr val="dk2"/>
                </a:buClr>
                <a:buSzPts val="3600"/>
                <a:buFont typeface="Arial"/>
                <a:buChar char="•"/>
              </a:pPr>
              <a:r>
                <a:rPr b="0" i="0" lang="en-US" sz="3600" u="none" cap="none" strike="noStrike">
                  <a:solidFill>
                    <a:schemeClr val="dk2"/>
                  </a:solidFill>
                  <a:latin typeface="Arial"/>
                  <a:ea typeface="Arial"/>
                  <a:cs typeface="Arial"/>
                  <a:sym typeface="Arial"/>
                </a:rPr>
                <a:t>Save for a specific retirement goal</a:t>
              </a:r>
              <a:endParaRPr/>
            </a:p>
            <a:p>
              <a:pPr indent="-333375" lvl="2" marL="341313" marR="0" rtl="0" algn="l">
                <a:lnSpc>
                  <a:spcPct val="90000"/>
                </a:lnSpc>
                <a:spcBef>
                  <a:spcPts val="18"/>
                </a:spcBef>
                <a:spcAft>
                  <a:spcPts val="0"/>
                </a:spcAft>
                <a:buClr>
                  <a:schemeClr val="dk2"/>
                </a:buClr>
                <a:buSzPts val="3600"/>
                <a:buFont typeface="Arial"/>
                <a:buChar char="•"/>
              </a:pPr>
              <a:r>
                <a:rPr b="0" i="0" lang="en-US" sz="3600" u="none" cap="none" strike="noStrike">
                  <a:solidFill>
                    <a:schemeClr val="dk2"/>
                  </a:solidFill>
                  <a:latin typeface="Arial"/>
                  <a:ea typeface="Arial"/>
                  <a:cs typeface="Arial"/>
                  <a:sym typeface="Arial"/>
                </a:rPr>
                <a:t>Leave loved ones a death benefit</a:t>
              </a:r>
              <a:endParaRPr/>
            </a:p>
          </p:txBody>
        </p:sp>
      </p:grpSp>
      <p:sp>
        <p:nvSpPr>
          <p:cNvPr id="518" name="Google Shape;518;p15"/>
          <p:cNvSpPr txBox="1"/>
          <p:nvPr/>
        </p:nvSpPr>
        <p:spPr>
          <a:xfrm>
            <a:off x="391319" y="504059"/>
            <a:ext cx="4320381" cy="2044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790B4D"/>
              </a:buClr>
              <a:buSzPts val="5400"/>
              <a:buFont typeface="Arial"/>
              <a:buNone/>
            </a:pPr>
            <a:r>
              <a:rPr b="0" lang="en-US" sz="5400">
                <a:solidFill>
                  <a:srgbClr val="790B4D"/>
                </a:solidFill>
                <a:latin typeface="Arial"/>
                <a:ea typeface="Arial"/>
                <a:cs typeface="Arial"/>
                <a:sym typeface="Arial"/>
              </a:rPr>
              <a:t>It’s time to</a:t>
            </a:r>
            <a:br>
              <a:rPr b="0" lang="en-US" sz="5400">
                <a:solidFill>
                  <a:srgbClr val="790B4D"/>
                </a:solidFill>
                <a:latin typeface="Arial"/>
                <a:ea typeface="Arial"/>
                <a:cs typeface="Arial"/>
                <a:sym typeface="Arial"/>
              </a:rPr>
            </a:br>
            <a:r>
              <a:rPr b="1" lang="en-US" sz="5400">
                <a:solidFill>
                  <a:srgbClr val="790B4D"/>
                </a:solidFill>
                <a:latin typeface="Arial"/>
                <a:ea typeface="Arial"/>
                <a:cs typeface="Arial"/>
                <a:sym typeface="Arial"/>
              </a:rPr>
              <a:t>rethink retirement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grpSp>
        <p:nvGrpSpPr>
          <p:cNvPr id="525" name="Google Shape;525;p16"/>
          <p:cNvGrpSpPr/>
          <p:nvPr/>
        </p:nvGrpSpPr>
        <p:grpSpPr>
          <a:xfrm>
            <a:off x="6671680" y="3626883"/>
            <a:ext cx="5183770" cy="2320925"/>
            <a:chOff x="6671680" y="3626883"/>
            <a:chExt cx="5183770" cy="2320925"/>
          </a:xfrm>
        </p:grpSpPr>
        <p:sp>
          <p:nvSpPr>
            <p:cNvPr id="526" name="Google Shape;526;p16"/>
            <p:cNvSpPr/>
            <p:nvPr/>
          </p:nvSpPr>
          <p:spPr>
            <a:xfrm>
              <a:off x="7249530" y="3661808"/>
              <a:ext cx="4605920" cy="228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527" name="Google Shape;527;p16"/>
            <p:cNvSpPr txBox="1"/>
            <p:nvPr/>
          </p:nvSpPr>
          <p:spPr>
            <a:xfrm>
              <a:off x="8436600" y="3917101"/>
              <a:ext cx="3096493" cy="1661993"/>
            </a:xfrm>
            <a:prstGeom prst="rect">
              <a:avLst/>
            </a:prstGeom>
            <a:noFill/>
            <a:ln>
              <a:noFill/>
            </a:ln>
          </p:spPr>
          <p:txBody>
            <a:bodyPr anchorCtr="1" anchor="t" bIns="45700" lIns="91425" spcFirstLastPara="1" rIns="91425" wrap="square" tIns="45700">
              <a:spAutoFit/>
            </a:bodyPr>
            <a:lstStyle/>
            <a:p>
              <a:pPr indent="0" lvl="0" marL="0" marR="0" rtl="0" algn="l">
                <a:lnSpc>
                  <a:spcPct val="85000"/>
                </a:lnSpc>
                <a:spcBef>
                  <a:spcPts val="0"/>
                </a:spcBef>
                <a:spcAft>
                  <a:spcPts val="0"/>
                </a:spcAft>
                <a:buClr>
                  <a:schemeClr val="lt1"/>
                </a:buClr>
                <a:buSzPts val="2400"/>
                <a:buFont typeface="Noto Sans Symbols"/>
                <a:buNone/>
              </a:pPr>
              <a:r>
                <a:rPr b="0" i="0" lang="en-US" sz="2400" u="none" cap="none" strike="noStrike">
                  <a:solidFill>
                    <a:schemeClr val="lt1"/>
                  </a:solidFill>
                  <a:latin typeface="Arial"/>
                  <a:ea typeface="Arial"/>
                  <a:cs typeface="Arial"/>
                  <a:sym typeface="Arial"/>
                </a:rPr>
                <a:t>Important</a:t>
              </a:r>
              <a:r>
                <a:rPr b="0" i="0" lang="en-US" sz="2400" u="none" cap="none" strike="noStrike">
                  <a:solidFill>
                    <a:schemeClr val="lt1"/>
                  </a:solidFill>
                  <a:latin typeface="Arial"/>
                  <a:ea typeface="Arial"/>
                  <a:cs typeface="Arial"/>
                  <a:sym typeface="Arial"/>
                </a:rPr>
                <a:t> to add a financial product to their portfolio that offers protection from </a:t>
              </a:r>
              <a:br>
                <a:rPr b="0" i="0" lang="en-US" sz="2400" u="none" cap="none" strike="noStrike">
                  <a:solidFill>
                    <a:schemeClr val="lt1"/>
                  </a:solidFill>
                  <a:latin typeface="Arial"/>
                  <a:ea typeface="Arial"/>
                  <a:cs typeface="Arial"/>
                  <a:sym typeface="Arial"/>
                </a:rPr>
              </a:br>
              <a:r>
                <a:rPr b="0" i="0" lang="en-US" sz="2400" u="none" cap="none" strike="noStrike">
                  <a:solidFill>
                    <a:schemeClr val="lt1"/>
                  </a:solidFill>
                  <a:latin typeface="Arial"/>
                  <a:ea typeface="Arial"/>
                  <a:cs typeface="Arial"/>
                  <a:sym typeface="Arial"/>
                </a:rPr>
                <a:t>market downturn</a:t>
              </a:r>
              <a:endParaRPr/>
            </a:p>
          </p:txBody>
        </p:sp>
        <p:sp>
          <p:nvSpPr>
            <p:cNvPr id="528" name="Google Shape;528;p16"/>
            <p:cNvSpPr/>
            <p:nvPr/>
          </p:nvSpPr>
          <p:spPr>
            <a:xfrm>
              <a:off x="6671680" y="3626883"/>
              <a:ext cx="1390834" cy="1391360"/>
            </a:xfrm>
            <a:prstGeom prst="ellipse">
              <a:avLst/>
            </a:prstGeom>
            <a:solidFill>
              <a:schemeClr val="accent3"/>
            </a:solidFill>
            <a:ln cap="flat" cmpd="sng" w="76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t/>
              </a:r>
              <a:endParaRPr b="0" i="0" sz="1800" u="none" cap="none" strike="noStrike">
                <a:solidFill>
                  <a:srgbClr val="113388"/>
                </a:solidFill>
                <a:latin typeface="Calibri"/>
                <a:ea typeface="Calibri"/>
                <a:cs typeface="Calibri"/>
                <a:sym typeface="Calibri"/>
              </a:endParaRPr>
            </a:p>
          </p:txBody>
        </p:sp>
        <p:sp>
          <p:nvSpPr>
            <p:cNvPr id="529" name="Google Shape;529;p16"/>
            <p:cNvSpPr/>
            <p:nvPr/>
          </p:nvSpPr>
          <p:spPr>
            <a:xfrm>
              <a:off x="6909671" y="3887448"/>
              <a:ext cx="107112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FFFFFF"/>
                </a:buClr>
                <a:buSzPts val="4000"/>
                <a:buFont typeface="Noto Sans Symbols"/>
                <a:buNone/>
              </a:pPr>
              <a:r>
                <a:rPr b="0" i="0" lang="en-US" sz="4000" u="none" cap="none" strike="noStrike">
                  <a:solidFill>
                    <a:srgbClr val="FFFFFF"/>
                  </a:solidFill>
                  <a:latin typeface="Calibri"/>
                  <a:ea typeface="Calibri"/>
                  <a:cs typeface="Calibri"/>
                  <a:sym typeface="Calibri"/>
                </a:rPr>
                <a:t>67%</a:t>
              </a:r>
              <a:endParaRPr/>
            </a:p>
          </p:txBody>
        </p:sp>
        <p:sp>
          <p:nvSpPr>
            <p:cNvPr id="530" name="Google Shape;530;p16"/>
            <p:cNvSpPr/>
            <p:nvPr/>
          </p:nvSpPr>
          <p:spPr>
            <a:xfrm>
              <a:off x="6903104" y="4322563"/>
              <a:ext cx="77457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agree</a:t>
              </a:r>
              <a:endParaRPr/>
            </a:p>
          </p:txBody>
        </p:sp>
      </p:grpSp>
      <p:grpSp>
        <p:nvGrpSpPr>
          <p:cNvPr id="531" name="Google Shape;531;p16"/>
          <p:cNvGrpSpPr/>
          <p:nvPr/>
        </p:nvGrpSpPr>
        <p:grpSpPr>
          <a:xfrm>
            <a:off x="6155926" y="818733"/>
            <a:ext cx="5711827" cy="2467911"/>
            <a:chOff x="6155926" y="818733"/>
            <a:chExt cx="5711827" cy="2467911"/>
          </a:xfrm>
        </p:grpSpPr>
        <p:sp>
          <p:nvSpPr>
            <p:cNvPr id="532" name="Google Shape;532;p16"/>
            <p:cNvSpPr/>
            <p:nvPr/>
          </p:nvSpPr>
          <p:spPr>
            <a:xfrm>
              <a:off x="7261833" y="1000644"/>
              <a:ext cx="4605920" cy="2286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533" name="Google Shape;533;p16"/>
            <p:cNvSpPr txBox="1"/>
            <p:nvPr/>
          </p:nvSpPr>
          <p:spPr>
            <a:xfrm>
              <a:off x="8499820" y="1212382"/>
              <a:ext cx="3096493" cy="1661993"/>
            </a:xfrm>
            <a:prstGeom prst="rect">
              <a:avLst/>
            </a:prstGeom>
            <a:noFill/>
            <a:ln>
              <a:noFill/>
            </a:ln>
          </p:spPr>
          <p:txBody>
            <a:bodyPr anchorCtr="1" anchor="t" bIns="45700" lIns="91425" spcFirstLastPara="1" rIns="91425" wrap="square" tIns="45700">
              <a:spAutoFit/>
            </a:bodyPr>
            <a:lstStyle/>
            <a:p>
              <a:pPr indent="0" lvl="0" marL="0" marR="0" rtl="0" algn="l">
                <a:lnSpc>
                  <a:spcPct val="85000"/>
                </a:lnSpc>
                <a:spcBef>
                  <a:spcPts val="0"/>
                </a:spcBef>
                <a:spcAft>
                  <a:spcPts val="0"/>
                </a:spcAft>
                <a:buNone/>
              </a:pPr>
              <a:r>
                <a:rPr b="0" lang="en-US" sz="2400">
                  <a:solidFill>
                    <a:schemeClr val="lt1"/>
                  </a:solidFill>
                  <a:latin typeface="Arial"/>
                  <a:ea typeface="Arial"/>
                  <a:cs typeface="Arial"/>
                  <a:sym typeface="Arial"/>
                </a:rPr>
                <a:t>It’s critical to have another source of  guaranteed income beyond Social Security benefits</a:t>
              </a:r>
              <a:endParaRPr b="0" i="0" sz="2400" u="none" cap="none" strike="noStrike">
                <a:solidFill>
                  <a:schemeClr val="lt1"/>
                </a:solidFill>
                <a:latin typeface="Arial"/>
                <a:ea typeface="Arial"/>
                <a:cs typeface="Arial"/>
                <a:sym typeface="Arial"/>
              </a:endParaRPr>
            </a:p>
          </p:txBody>
        </p:sp>
        <p:grpSp>
          <p:nvGrpSpPr>
            <p:cNvPr id="534" name="Google Shape;534;p16"/>
            <p:cNvGrpSpPr/>
            <p:nvPr/>
          </p:nvGrpSpPr>
          <p:grpSpPr>
            <a:xfrm>
              <a:off x="6155926" y="818733"/>
              <a:ext cx="1906588" cy="1906587"/>
              <a:chOff x="4252175" y="1239895"/>
              <a:chExt cx="1906174" cy="1906587"/>
            </a:xfrm>
          </p:grpSpPr>
          <p:grpSp>
            <p:nvGrpSpPr>
              <p:cNvPr id="535" name="Google Shape;535;p16"/>
              <p:cNvGrpSpPr/>
              <p:nvPr/>
            </p:nvGrpSpPr>
            <p:grpSpPr>
              <a:xfrm>
                <a:off x="4252175" y="1239895"/>
                <a:ext cx="1906174" cy="1906587"/>
                <a:chOff x="4252176" y="1239895"/>
                <a:chExt cx="1906175" cy="1906587"/>
              </a:xfrm>
            </p:grpSpPr>
            <p:sp>
              <p:nvSpPr>
                <p:cNvPr id="536" name="Google Shape;536;p16"/>
                <p:cNvSpPr/>
                <p:nvPr/>
              </p:nvSpPr>
              <p:spPr>
                <a:xfrm>
                  <a:off x="4252176" y="1239895"/>
                  <a:ext cx="1906175" cy="1906587"/>
                </a:xfrm>
                <a:prstGeom prst="ellipse">
                  <a:avLst/>
                </a:prstGeom>
                <a:solidFill>
                  <a:schemeClr val="dk1"/>
                </a:solidFill>
                <a:ln cap="flat" cmpd="sng" w="762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Noto Sans Symbols"/>
                    <a:buNone/>
                  </a:pPr>
                  <a:r>
                    <a:t/>
                  </a:r>
                  <a:endParaRPr b="0" i="0" sz="1800" u="none" cap="none" strike="noStrike">
                    <a:solidFill>
                      <a:srgbClr val="113388"/>
                    </a:solidFill>
                    <a:latin typeface="Calibri"/>
                    <a:ea typeface="Calibri"/>
                    <a:cs typeface="Calibri"/>
                    <a:sym typeface="Calibri"/>
                  </a:endParaRPr>
                </a:p>
              </p:txBody>
            </p:sp>
            <p:sp>
              <p:nvSpPr>
                <p:cNvPr id="537" name="Google Shape;537;p16"/>
                <p:cNvSpPr/>
                <p:nvPr/>
              </p:nvSpPr>
              <p:spPr>
                <a:xfrm>
                  <a:off x="4322351" y="1593671"/>
                  <a:ext cx="1780871" cy="10895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FFFFFF"/>
                    </a:buClr>
                    <a:buSzPts val="7200"/>
                    <a:buFont typeface="Noto Sans Symbols"/>
                    <a:buNone/>
                  </a:pPr>
                  <a:r>
                    <a:rPr b="0" lang="en-US" sz="7200">
                      <a:solidFill>
                        <a:srgbClr val="FFFFFF"/>
                      </a:solidFill>
                      <a:latin typeface="Calibri"/>
                      <a:ea typeface="Calibri"/>
                      <a:cs typeface="Calibri"/>
                      <a:sym typeface="Calibri"/>
                    </a:rPr>
                    <a:t>88</a:t>
                  </a:r>
                  <a:r>
                    <a:rPr b="0" i="0" lang="en-US" sz="7200" u="none" cap="none" strike="noStrike">
                      <a:solidFill>
                        <a:srgbClr val="FFFFFF"/>
                      </a:solidFill>
                      <a:latin typeface="Calibri"/>
                      <a:ea typeface="Calibri"/>
                      <a:cs typeface="Calibri"/>
                      <a:sym typeface="Calibri"/>
                    </a:rPr>
                    <a:t>%</a:t>
                  </a:r>
                  <a:endParaRPr/>
                </a:p>
              </p:txBody>
            </p:sp>
          </p:grpSp>
          <p:sp>
            <p:nvSpPr>
              <p:cNvPr id="538" name="Google Shape;538;p16"/>
              <p:cNvSpPr/>
              <p:nvPr/>
            </p:nvSpPr>
            <p:spPr>
              <a:xfrm>
                <a:off x="4759564" y="2400690"/>
                <a:ext cx="89139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agree</a:t>
                </a:r>
                <a:endParaRPr/>
              </a:p>
            </p:txBody>
          </p:sp>
        </p:grpSp>
      </p:grpSp>
      <p:sp>
        <p:nvSpPr>
          <p:cNvPr id="539" name="Google Shape;539;p16"/>
          <p:cNvSpPr txBox="1"/>
          <p:nvPr/>
        </p:nvSpPr>
        <p:spPr>
          <a:xfrm>
            <a:off x="555754" y="6139946"/>
            <a:ext cx="8132224" cy="2429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46464"/>
              </a:buClr>
              <a:buSzPts val="1200"/>
              <a:buFont typeface="Arial"/>
              <a:buNone/>
            </a:pPr>
            <a:r>
              <a:rPr b="0" i="0" lang="en-US" sz="1200" u="none" cap="none" strike="noStrike">
                <a:solidFill>
                  <a:srgbClr val="646464"/>
                </a:solidFill>
                <a:latin typeface="Arial"/>
                <a:ea typeface="Arial"/>
                <a:cs typeface="Arial"/>
                <a:sym typeface="Arial"/>
              </a:rPr>
              <a:t>The</a:t>
            </a:r>
            <a:r>
              <a:rPr b="0" i="1" lang="en-US" sz="1200" u="none" cap="none" strike="noStrike">
                <a:solidFill>
                  <a:srgbClr val="646464"/>
                </a:solidFill>
                <a:latin typeface="Arial"/>
                <a:ea typeface="Arial"/>
                <a:cs typeface="Arial"/>
                <a:sym typeface="Arial"/>
              </a:rPr>
              <a:t> </a:t>
            </a:r>
            <a:r>
              <a:rPr b="0" i="0" lang="en-US" sz="1200" u="none" cap="none" strike="noStrike">
                <a:solidFill>
                  <a:srgbClr val="646464"/>
                </a:solidFill>
                <a:latin typeface="Arial"/>
                <a:ea typeface="Arial"/>
                <a:cs typeface="Arial"/>
                <a:sym typeface="Arial"/>
              </a:rPr>
              <a:t>Allianz Market Perceptions Study, March 2023.</a:t>
            </a:r>
            <a:endParaRPr b="0" i="0" sz="1200" u="none" cap="none" strike="noStrike">
              <a:solidFill>
                <a:srgbClr val="646464"/>
              </a:solidFill>
              <a:latin typeface="Arial"/>
              <a:ea typeface="Arial"/>
              <a:cs typeface="Arial"/>
              <a:sym typeface="Arial"/>
            </a:endParaRPr>
          </a:p>
          <a:p>
            <a:pPr indent="0" lvl="0" marL="0" marR="0" rtl="0" algn="l">
              <a:lnSpc>
                <a:spcPct val="100000"/>
              </a:lnSpc>
              <a:spcBef>
                <a:spcPts val="0"/>
              </a:spcBef>
              <a:spcAft>
                <a:spcPts val="0"/>
              </a:spcAft>
              <a:buClr>
                <a:srgbClr val="646464"/>
              </a:buClr>
              <a:buSzPts val="1200"/>
              <a:buFont typeface="Calibri"/>
              <a:buNone/>
            </a:pPr>
            <a:r>
              <a:rPr b="0" i="0" lang="en-US" sz="1200" u="none" cap="none" strike="noStrike">
                <a:solidFill>
                  <a:srgbClr val="646464"/>
                </a:solidFill>
                <a:latin typeface="Calibri"/>
                <a:ea typeface="Calibri"/>
                <a:cs typeface="Calibri"/>
                <a:sym typeface="Calibri"/>
              </a:rPr>
              <a:t>.</a:t>
            </a:r>
            <a:endParaRPr b="0" i="0" sz="1200" u="none" cap="none" strike="noStrike">
              <a:solidFill>
                <a:srgbClr val="646464"/>
              </a:solidFill>
              <a:latin typeface="Calibri"/>
              <a:ea typeface="Calibri"/>
              <a:cs typeface="Calibri"/>
              <a:sym typeface="Calibri"/>
            </a:endParaRPr>
          </a:p>
        </p:txBody>
      </p:sp>
      <p:sp>
        <p:nvSpPr>
          <p:cNvPr id="540" name="Google Shape;540;p16"/>
          <p:cNvSpPr/>
          <p:nvPr/>
        </p:nvSpPr>
        <p:spPr>
          <a:xfrm>
            <a:off x="-14489" y="1009650"/>
            <a:ext cx="5475224" cy="353619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41" name="Google Shape;541;p16"/>
          <p:cNvSpPr txBox="1"/>
          <p:nvPr/>
        </p:nvSpPr>
        <p:spPr>
          <a:xfrm>
            <a:off x="380042" y="1633833"/>
            <a:ext cx="4792659" cy="222694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426BB3"/>
              </a:buClr>
              <a:buSzPts val="1200"/>
              <a:buFont typeface="Arial"/>
              <a:buNone/>
            </a:pPr>
            <a:r>
              <a:rPr lang="en-US" sz="4800">
                <a:solidFill>
                  <a:schemeClr val="dk2"/>
                </a:solidFill>
                <a:latin typeface="Arial"/>
                <a:ea typeface="Arial"/>
                <a:cs typeface="Arial"/>
                <a:sym typeface="Arial"/>
              </a:rPr>
              <a:t>When thinking about retirement</a:t>
            </a:r>
            <a:endParaRPr sz="3200">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548" name="Google Shape;548;p17"/>
          <p:cNvPicPr preferRelativeResize="0"/>
          <p:nvPr/>
        </p:nvPicPr>
        <p:blipFill rotWithShape="1">
          <a:blip r:embed="rId3">
            <a:alphaModFix/>
          </a:blip>
          <a:srcRect b="0" l="0" r="0" t="0"/>
          <a:stretch/>
        </p:blipFill>
        <p:spPr>
          <a:xfrm>
            <a:off x="5633556" y="0"/>
            <a:ext cx="6555269" cy="4408319"/>
          </a:xfrm>
          <a:prstGeom prst="rect">
            <a:avLst/>
          </a:prstGeom>
          <a:noFill/>
          <a:ln>
            <a:noFill/>
          </a:ln>
        </p:spPr>
      </p:pic>
      <p:sp>
        <p:nvSpPr>
          <p:cNvPr id="549" name="Google Shape;549;p17"/>
          <p:cNvSpPr/>
          <p:nvPr/>
        </p:nvSpPr>
        <p:spPr>
          <a:xfrm>
            <a:off x="0" y="-1"/>
            <a:ext cx="5633556" cy="61365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50" name="Google Shape;550;p17"/>
          <p:cNvSpPr txBox="1"/>
          <p:nvPr/>
        </p:nvSpPr>
        <p:spPr>
          <a:xfrm>
            <a:off x="390524" y="993014"/>
            <a:ext cx="4714488" cy="204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D7BA6"/>
              </a:buClr>
              <a:buSzPts val="5400"/>
              <a:buFont typeface="Arial"/>
              <a:buNone/>
            </a:pPr>
            <a:r>
              <a:rPr b="0" i="0" lang="en-US" sz="5400" u="none" cap="none" strike="noStrike">
                <a:solidFill>
                  <a:srgbClr val="CD7BA6"/>
                </a:solidFill>
                <a:latin typeface="Arial"/>
                <a:ea typeface="Arial"/>
                <a:cs typeface="Arial"/>
                <a:sym typeface="Arial"/>
              </a:rPr>
              <a:t>Things change and evolve</a:t>
            </a:r>
            <a:endParaRPr b="0" i="0" sz="5400" u="none" cap="none" strike="noStrike">
              <a:solidFill>
                <a:srgbClr val="CD7BA6"/>
              </a:solidFill>
              <a:latin typeface="Arial"/>
              <a:ea typeface="Arial"/>
              <a:cs typeface="Arial"/>
              <a:sym typeface="Arial"/>
            </a:endParaRPr>
          </a:p>
        </p:txBody>
      </p:sp>
      <p:sp>
        <p:nvSpPr>
          <p:cNvPr id="551" name="Google Shape;551;p17"/>
          <p:cNvSpPr txBox="1"/>
          <p:nvPr/>
        </p:nvSpPr>
        <p:spPr>
          <a:xfrm>
            <a:off x="393314" y="3381151"/>
            <a:ext cx="4711698" cy="80486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426BB3"/>
              </a:buClr>
              <a:buSzPts val="1000"/>
              <a:buFont typeface="Arial"/>
              <a:buNone/>
            </a:pPr>
            <a:r>
              <a:rPr b="0" i="0" lang="en-US" sz="4000" u="none" cap="none" strike="noStrike">
                <a:solidFill>
                  <a:schemeClr val="dk2"/>
                </a:solidFill>
                <a:latin typeface="Arial"/>
                <a:ea typeface="Arial"/>
                <a:cs typeface="Arial"/>
                <a:sym typeface="Arial"/>
              </a:rPr>
              <a:t>What are some misconceptions about fixed index annuities?</a:t>
            </a:r>
            <a:endParaRPr b="0" i="0" sz="4000" u="none" cap="none" strike="noStrik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1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558" name="Google Shape;558;p18"/>
          <p:cNvSpPr/>
          <p:nvPr/>
        </p:nvSpPr>
        <p:spPr>
          <a:xfrm>
            <a:off x="879817" y="2105656"/>
            <a:ext cx="3976005" cy="3976005"/>
          </a:xfrm>
          <a:prstGeom prst="noSmoking">
            <a:avLst>
              <a:gd fmla="val 12161" name="adj"/>
            </a:avLst>
          </a:prstGeom>
          <a:solidFill>
            <a:srgbClr val="CBD9E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559" name="Google Shape;559;p18"/>
          <p:cNvSpPr txBox="1"/>
          <p:nvPr/>
        </p:nvSpPr>
        <p:spPr>
          <a:xfrm>
            <a:off x="385574" y="1009650"/>
            <a:ext cx="5358245" cy="863601"/>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rgbClr val="790B4D"/>
              </a:buClr>
              <a:buSzPts val="4400"/>
              <a:buFont typeface="Arial"/>
              <a:buNone/>
            </a:pPr>
            <a:r>
              <a:rPr b="0" i="0" lang="en-US" sz="4400" u="none" cap="none" strike="noStrike">
                <a:solidFill>
                  <a:srgbClr val="790B4D"/>
                </a:solidFill>
                <a:latin typeface="Arial"/>
                <a:ea typeface="Arial"/>
                <a:cs typeface="Arial"/>
                <a:sym typeface="Arial"/>
              </a:rPr>
              <a:t>The </a:t>
            </a:r>
            <a:r>
              <a:rPr b="1" i="0" lang="en-US" sz="4400" u="none" cap="none" strike="noStrike">
                <a:solidFill>
                  <a:srgbClr val="790B4D"/>
                </a:solidFill>
                <a:latin typeface="Arial"/>
                <a:ea typeface="Arial"/>
                <a:cs typeface="Arial"/>
                <a:sym typeface="Arial"/>
              </a:rPr>
              <a:t>truth</a:t>
            </a:r>
            <a:r>
              <a:rPr b="1" i="0" lang="en-US" sz="4400" u="none" cap="none" strike="noStrike">
                <a:solidFill>
                  <a:srgbClr val="790B4D"/>
                </a:solidFill>
                <a:latin typeface="Arial"/>
                <a:ea typeface="Arial"/>
                <a:cs typeface="Arial"/>
                <a:sym typeface="Arial"/>
              </a:rPr>
              <a:t> </a:t>
            </a:r>
            <a:r>
              <a:rPr b="0" i="0" lang="en-US" sz="4400" u="none" cap="none" strike="noStrike">
                <a:solidFill>
                  <a:srgbClr val="790B4D"/>
                </a:solidFill>
                <a:latin typeface="Arial"/>
                <a:ea typeface="Arial"/>
                <a:cs typeface="Arial"/>
                <a:sym typeface="Arial"/>
              </a:rPr>
              <a:t>about FIAs</a:t>
            </a:r>
            <a:endParaRPr b="0" i="0" sz="4400" u="none" cap="none" strike="noStrike">
              <a:solidFill>
                <a:srgbClr val="790B4D"/>
              </a:solidFill>
              <a:latin typeface="Arial"/>
              <a:ea typeface="Arial"/>
              <a:cs typeface="Arial"/>
              <a:sym typeface="Arial"/>
            </a:endParaRPr>
          </a:p>
        </p:txBody>
      </p:sp>
      <p:sp>
        <p:nvSpPr>
          <p:cNvPr id="560" name="Google Shape;560;p18"/>
          <p:cNvSpPr txBox="1"/>
          <p:nvPr/>
        </p:nvSpPr>
        <p:spPr>
          <a:xfrm>
            <a:off x="573433" y="3026215"/>
            <a:ext cx="4619837" cy="2203192"/>
          </a:xfrm>
          <a:prstGeom prst="rect">
            <a:avLst/>
          </a:prstGeom>
          <a:noFill/>
          <a:ln>
            <a:noFill/>
          </a:ln>
        </p:spPr>
        <p:txBody>
          <a:bodyPr anchorCtr="0" anchor="t" bIns="91425" lIns="182875" spcFirstLastPara="1" rIns="91425" wrap="square" tIns="182875">
            <a:noAutofit/>
          </a:bodyPr>
          <a:lstStyle/>
          <a:p>
            <a:pPr indent="0" lvl="0" marL="0" marR="0" rtl="0" algn="ctr">
              <a:lnSpc>
                <a:spcPct val="90000"/>
              </a:lnSpc>
              <a:spcBef>
                <a:spcPts val="0"/>
              </a:spcBef>
              <a:spcAft>
                <a:spcPts val="0"/>
              </a:spcAft>
              <a:buClr>
                <a:srgbClr val="426BB3"/>
              </a:buClr>
              <a:buSzPts val="1000"/>
              <a:buFont typeface="Arial"/>
              <a:buNone/>
            </a:pPr>
            <a:r>
              <a:rPr b="0" i="0" lang="en-US" sz="4000" u="none" cap="none" strike="noStrike">
                <a:solidFill>
                  <a:schemeClr val="accent1"/>
                </a:solidFill>
                <a:latin typeface="Arial"/>
                <a:ea typeface="Arial"/>
                <a:cs typeface="Arial"/>
                <a:sym typeface="Arial"/>
              </a:rPr>
              <a:t>MISCONCEPTION</a:t>
            </a:r>
            <a:endParaRPr/>
          </a:p>
          <a:p>
            <a:pPr indent="0" lvl="2" marL="7938" marR="0" rtl="0" algn="ctr">
              <a:lnSpc>
                <a:spcPct val="90000"/>
              </a:lnSpc>
              <a:spcBef>
                <a:spcPts val="438"/>
              </a:spcBef>
              <a:spcAft>
                <a:spcPts val="0"/>
              </a:spcAft>
              <a:buClr>
                <a:schemeClr val="accent1"/>
              </a:buClr>
              <a:buSzPts val="3600"/>
              <a:buFont typeface="Noto Sans Symbols"/>
              <a:buNone/>
            </a:pPr>
            <a:r>
              <a:rPr b="1" i="0" lang="en-US" sz="3600" u="none" cap="none" strike="noStrike">
                <a:solidFill>
                  <a:schemeClr val="accent1"/>
                </a:solidFill>
                <a:latin typeface="Arial"/>
                <a:ea typeface="Arial"/>
                <a:cs typeface="Arial"/>
                <a:sym typeface="Arial"/>
              </a:rPr>
              <a:t>FIAs are too complex</a:t>
            </a:r>
            <a:endParaRPr b="1" i="0" sz="3600" u="none" cap="none" strike="noStrike">
              <a:solidFill>
                <a:schemeClr val="accent1"/>
              </a:solidFill>
              <a:latin typeface="Arial"/>
              <a:ea typeface="Arial"/>
              <a:cs typeface="Arial"/>
              <a:sym typeface="Arial"/>
            </a:endParaRPr>
          </a:p>
        </p:txBody>
      </p:sp>
      <p:sp>
        <p:nvSpPr>
          <p:cNvPr id="561" name="Google Shape;561;p18"/>
          <p:cNvSpPr/>
          <p:nvPr/>
        </p:nvSpPr>
        <p:spPr>
          <a:xfrm>
            <a:off x="6094413" y="1009650"/>
            <a:ext cx="6094412" cy="5299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62" name="Google Shape;562;p18"/>
          <p:cNvSpPr/>
          <p:nvPr/>
        </p:nvSpPr>
        <p:spPr>
          <a:xfrm>
            <a:off x="6403174" y="1182327"/>
            <a:ext cx="230063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7BA6"/>
              </a:buClr>
              <a:buSzPts val="5400"/>
              <a:buFont typeface="Arial"/>
              <a:buNone/>
            </a:pPr>
            <a:r>
              <a:rPr lang="en-US" sz="5400">
                <a:solidFill>
                  <a:srgbClr val="CD7BA6"/>
                </a:solidFill>
                <a:latin typeface="Arial"/>
                <a:ea typeface="Arial"/>
                <a:cs typeface="Arial"/>
                <a:sym typeface="Arial"/>
              </a:rPr>
              <a:t>Reality</a:t>
            </a:r>
            <a:endParaRPr b="0" i="0" sz="5400" u="none" cap="none" strike="noStrike">
              <a:solidFill>
                <a:srgbClr val="CD7BA6"/>
              </a:solidFill>
              <a:latin typeface="Arial"/>
              <a:ea typeface="Arial"/>
              <a:cs typeface="Arial"/>
              <a:sym typeface="Arial"/>
            </a:endParaRPr>
          </a:p>
        </p:txBody>
      </p:sp>
      <p:sp>
        <p:nvSpPr>
          <p:cNvPr id="563" name="Google Shape;563;p18"/>
          <p:cNvSpPr txBox="1"/>
          <p:nvPr/>
        </p:nvSpPr>
        <p:spPr>
          <a:xfrm>
            <a:off x="6403174" y="2379056"/>
            <a:ext cx="5509954" cy="3059272"/>
          </a:xfrm>
          <a:prstGeom prst="rect">
            <a:avLst/>
          </a:prstGeom>
          <a:noFill/>
          <a:ln>
            <a:noFill/>
          </a:ln>
        </p:spPr>
        <p:txBody>
          <a:bodyPr anchorCtr="0" anchor="t" bIns="0" lIns="0" spcFirstLastPara="1" rIns="0" wrap="square" tIns="0">
            <a:noAutofit/>
          </a:bodyPr>
          <a:lstStyle/>
          <a:p>
            <a:pPr indent="0" lvl="2" marL="7938" marR="0" rtl="0" algn="l">
              <a:lnSpc>
                <a:spcPct val="90000"/>
              </a:lnSpc>
              <a:spcBef>
                <a:spcPts val="0"/>
              </a:spcBef>
              <a:spcAft>
                <a:spcPts val="0"/>
              </a:spcAft>
              <a:buClr>
                <a:srgbClr val="FFFFFF"/>
              </a:buClr>
              <a:buSzPts val="4000"/>
              <a:buFont typeface="Noto Sans Symbols"/>
              <a:buNone/>
            </a:pPr>
            <a:r>
              <a:rPr b="0" i="0" lang="en-US" sz="4000" u="none" cap="none" strike="noStrike">
                <a:solidFill>
                  <a:srgbClr val="FFFFFF"/>
                </a:solidFill>
                <a:latin typeface="Arial"/>
                <a:ea typeface="Arial"/>
                <a:cs typeface="Arial"/>
                <a:sym typeface="Arial"/>
              </a:rPr>
              <a:t>After learning a </a:t>
            </a:r>
            <a:br>
              <a:rPr b="0" i="0" lang="en-US" sz="4000" u="none" cap="none" strike="noStrike">
                <a:solidFill>
                  <a:srgbClr val="FFFFFF"/>
                </a:solidFill>
                <a:latin typeface="Arial"/>
                <a:ea typeface="Arial"/>
                <a:cs typeface="Arial"/>
                <a:sym typeface="Arial"/>
              </a:rPr>
            </a:br>
            <a:r>
              <a:rPr b="0" i="0" lang="en-US" sz="4000" u="none" cap="none" strike="noStrike">
                <a:solidFill>
                  <a:schemeClr val="dk2"/>
                </a:solidFill>
                <a:latin typeface="Arial"/>
                <a:ea typeface="Arial"/>
                <a:cs typeface="Arial"/>
                <a:sym typeface="Arial"/>
              </a:rPr>
              <a:t>few basic terms,</a:t>
            </a:r>
            <a:br>
              <a:rPr b="0" i="0" lang="en-US" sz="4400" u="none" cap="none" strike="noStrike">
                <a:solidFill>
                  <a:srgbClr val="FFFFFF"/>
                </a:solidFill>
                <a:latin typeface="Arial"/>
                <a:ea typeface="Arial"/>
                <a:cs typeface="Arial"/>
                <a:sym typeface="Arial"/>
              </a:rPr>
            </a:br>
            <a:r>
              <a:rPr b="1" i="0" lang="en-US" sz="4400" u="none" cap="none" strike="noStrike">
                <a:solidFill>
                  <a:srgbClr val="CD7BA6"/>
                </a:solidFill>
                <a:latin typeface="Arial"/>
                <a:ea typeface="Arial"/>
                <a:cs typeface="Arial"/>
                <a:sym typeface="Arial"/>
              </a:rPr>
              <a:t>FIAs are understandable</a:t>
            </a:r>
            <a:endParaRPr b="0" i="0" sz="4400" u="none" cap="none" strike="noStrike">
              <a:solidFill>
                <a:srgbClr val="CD7BA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1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570" name="Google Shape;570;p19"/>
          <p:cNvSpPr/>
          <p:nvPr/>
        </p:nvSpPr>
        <p:spPr>
          <a:xfrm>
            <a:off x="879817" y="2105656"/>
            <a:ext cx="3976005" cy="3976005"/>
          </a:xfrm>
          <a:prstGeom prst="noSmoking">
            <a:avLst>
              <a:gd fmla="val 12161" name="adj"/>
            </a:avLst>
          </a:prstGeom>
          <a:solidFill>
            <a:srgbClr val="CBD9E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571" name="Google Shape;571;p19"/>
          <p:cNvSpPr txBox="1"/>
          <p:nvPr/>
        </p:nvSpPr>
        <p:spPr>
          <a:xfrm>
            <a:off x="390524" y="1009649"/>
            <a:ext cx="5358245" cy="863601"/>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rgbClr val="790B4D"/>
              </a:buClr>
              <a:buSzPts val="4400"/>
              <a:buFont typeface="Arial"/>
              <a:buNone/>
            </a:pPr>
            <a:r>
              <a:rPr b="0" i="0" lang="en-US" sz="4400" u="none" cap="none" strike="noStrike">
                <a:solidFill>
                  <a:srgbClr val="790B4D"/>
                </a:solidFill>
                <a:latin typeface="Arial"/>
                <a:ea typeface="Arial"/>
                <a:cs typeface="Arial"/>
                <a:sym typeface="Arial"/>
              </a:rPr>
              <a:t>The </a:t>
            </a:r>
            <a:r>
              <a:rPr b="1" i="0" lang="en-US" sz="4400" u="none" cap="none" strike="noStrike">
                <a:solidFill>
                  <a:srgbClr val="790B4D"/>
                </a:solidFill>
                <a:latin typeface="Arial"/>
                <a:ea typeface="Arial"/>
                <a:cs typeface="Arial"/>
                <a:sym typeface="Arial"/>
              </a:rPr>
              <a:t>truth</a:t>
            </a:r>
            <a:r>
              <a:rPr b="0" i="0" lang="en-US" sz="4400" u="none" cap="none" strike="noStrike">
                <a:solidFill>
                  <a:srgbClr val="790B4D"/>
                </a:solidFill>
                <a:latin typeface="Arial"/>
                <a:ea typeface="Arial"/>
                <a:cs typeface="Arial"/>
                <a:sym typeface="Arial"/>
              </a:rPr>
              <a:t> about FIAs</a:t>
            </a:r>
            <a:endParaRPr b="0" i="0" sz="4400" u="none" cap="none" strike="noStrike">
              <a:solidFill>
                <a:srgbClr val="790B4D"/>
              </a:solidFill>
              <a:latin typeface="Arial"/>
              <a:ea typeface="Arial"/>
              <a:cs typeface="Arial"/>
              <a:sym typeface="Arial"/>
            </a:endParaRPr>
          </a:p>
        </p:txBody>
      </p:sp>
      <p:sp>
        <p:nvSpPr>
          <p:cNvPr id="572" name="Google Shape;572;p19"/>
          <p:cNvSpPr txBox="1"/>
          <p:nvPr/>
        </p:nvSpPr>
        <p:spPr>
          <a:xfrm>
            <a:off x="547624" y="3140965"/>
            <a:ext cx="4583531" cy="2203192"/>
          </a:xfrm>
          <a:prstGeom prst="rect">
            <a:avLst/>
          </a:prstGeom>
          <a:noFill/>
          <a:ln>
            <a:noFill/>
          </a:ln>
        </p:spPr>
        <p:txBody>
          <a:bodyPr anchorCtr="0" anchor="t" bIns="91425" lIns="182875" spcFirstLastPara="1" rIns="91425" wrap="square" tIns="182875">
            <a:noAutofit/>
          </a:bodyPr>
          <a:lstStyle/>
          <a:p>
            <a:pPr indent="0" lvl="0" marL="0" marR="0" rtl="0" algn="ctr">
              <a:lnSpc>
                <a:spcPct val="90000"/>
              </a:lnSpc>
              <a:spcBef>
                <a:spcPts val="0"/>
              </a:spcBef>
              <a:spcAft>
                <a:spcPts val="0"/>
              </a:spcAft>
              <a:buClr>
                <a:srgbClr val="426BB3"/>
              </a:buClr>
              <a:buSzPts val="1000"/>
              <a:buFont typeface="Arial"/>
              <a:buNone/>
            </a:pPr>
            <a:r>
              <a:rPr b="0" i="0" lang="en-US" sz="4000" u="none" cap="none" strike="noStrike">
                <a:solidFill>
                  <a:schemeClr val="accent1"/>
                </a:solidFill>
                <a:latin typeface="Arial"/>
                <a:ea typeface="Arial"/>
                <a:cs typeface="Arial"/>
                <a:sym typeface="Arial"/>
              </a:rPr>
              <a:t>MISCONCEPTION</a:t>
            </a:r>
            <a:endParaRPr/>
          </a:p>
          <a:p>
            <a:pPr indent="0" lvl="2" marL="7938" marR="0" rtl="0" algn="ctr">
              <a:lnSpc>
                <a:spcPct val="90000"/>
              </a:lnSpc>
              <a:spcBef>
                <a:spcPts val="438"/>
              </a:spcBef>
              <a:spcAft>
                <a:spcPts val="0"/>
              </a:spcAft>
              <a:buClr>
                <a:schemeClr val="accent1"/>
              </a:buClr>
              <a:buSzPts val="3600"/>
              <a:buFont typeface="Noto Sans Symbols"/>
              <a:buNone/>
            </a:pPr>
            <a:r>
              <a:rPr b="1" i="0" lang="en-US" sz="3600" u="none" cap="none" strike="noStrike">
                <a:solidFill>
                  <a:schemeClr val="accent1"/>
                </a:solidFill>
                <a:latin typeface="Arial"/>
                <a:ea typeface="Arial"/>
                <a:cs typeface="Arial"/>
                <a:sym typeface="Arial"/>
              </a:rPr>
              <a:t>FIAs have</a:t>
            </a:r>
            <a:br>
              <a:rPr b="1" i="0" lang="en-US" sz="3600" u="none" cap="none" strike="noStrike">
                <a:solidFill>
                  <a:schemeClr val="accent1"/>
                </a:solidFill>
                <a:latin typeface="Arial"/>
                <a:ea typeface="Arial"/>
                <a:cs typeface="Arial"/>
                <a:sym typeface="Arial"/>
              </a:rPr>
            </a:br>
            <a:r>
              <a:rPr b="1" i="0" lang="en-US" sz="3600" u="none" cap="none" strike="noStrike">
                <a:solidFill>
                  <a:schemeClr val="accent1"/>
                </a:solidFill>
                <a:latin typeface="Arial"/>
                <a:ea typeface="Arial"/>
                <a:cs typeface="Arial"/>
                <a:sym typeface="Arial"/>
              </a:rPr>
              <a:t>high fees</a:t>
            </a:r>
            <a:endParaRPr b="1" i="0" sz="3600" u="none" cap="none" strike="noStrike">
              <a:solidFill>
                <a:schemeClr val="accent1"/>
              </a:solidFill>
              <a:latin typeface="Arial"/>
              <a:ea typeface="Arial"/>
              <a:cs typeface="Arial"/>
              <a:sym typeface="Arial"/>
            </a:endParaRPr>
          </a:p>
        </p:txBody>
      </p:sp>
      <p:sp>
        <p:nvSpPr>
          <p:cNvPr id="573" name="Google Shape;573;p19"/>
          <p:cNvSpPr/>
          <p:nvPr/>
        </p:nvSpPr>
        <p:spPr>
          <a:xfrm>
            <a:off x="6094413" y="1009650"/>
            <a:ext cx="6094412" cy="5299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74" name="Google Shape;574;p19"/>
          <p:cNvSpPr/>
          <p:nvPr/>
        </p:nvSpPr>
        <p:spPr>
          <a:xfrm>
            <a:off x="6403174" y="1182327"/>
            <a:ext cx="230063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7BA6"/>
              </a:buClr>
              <a:buSzPts val="5400"/>
              <a:buFont typeface="Arial"/>
              <a:buNone/>
            </a:pPr>
            <a:r>
              <a:rPr b="0" i="0" lang="en-US" sz="5400" u="none" cap="none" strike="noStrike">
                <a:solidFill>
                  <a:srgbClr val="CD7BA6"/>
                </a:solidFill>
                <a:latin typeface="Arial"/>
                <a:ea typeface="Arial"/>
                <a:cs typeface="Arial"/>
                <a:sym typeface="Arial"/>
              </a:rPr>
              <a:t>Reality</a:t>
            </a:r>
            <a:endParaRPr/>
          </a:p>
        </p:txBody>
      </p:sp>
      <p:sp>
        <p:nvSpPr>
          <p:cNvPr id="575" name="Google Shape;575;p19"/>
          <p:cNvSpPr txBox="1"/>
          <p:nvPr/>
        </p:nvSpPr>
        <p:spPr>
          <a:xfrm>
            <a:off x="6403174" y="2379056"/>
            <a:ext cx="5509954" cy="3059272"/>
          </a:xfrm>
          <a:prstGeom prst="rect">
            <a:avLst/>
          </a:prstGeom>
          <a:noFill/>
          <a:ln>
            <a:noFill/>
          </a:ln>
        </p:spPr>
        <p:txBody>
          <a:bodyPr anchorCtr="0" anchor="t" bIns="0" lIns="0" spcFirstLastPara="1" rIns="0" wrap="square" tIns="0">
            <a:noAutofit/>
          </a:bodyPr>
          <a:lstStyle/>
          <a:p>
            <a:pPr indent="0" lvl="2" marL="7938" marR="0" rtl="0" algn="l">
              <a:lnSpc>
                <a:spcPct val="90000"/>
              </a:lnSpc>
              <a:spcBef>
                <a:spcPts val="0"/>
              </a:spcBef>
              <a:spcAft>
                <a:spcPts val="0"/>
              </a:spcAft>
              <a:buClr>
                <a:srgbClr val="FFFFFF"/>
              </a:buClr>
              <a:buSzPts val="4000"/>
              <a:buFont typeface="Noto Sans Symbols"/>
              <a:buNone/>
            </a:pPr>
            <a:r>
              <a:rPr b="0" i="0" lang="en-US" sz="4000" u="none" cap="none" strike="noStrike">
                <a:solidFill>
                  <a:srgbClr val="FFFFFF"/>
                </a:solidFill>
                <a:latin typeface="Arial"/>
                <a:ea typeface="Arial"/>
                <a:cs typeface="Arial"/>
                <a:sym typeface="Arial"/>
              </a:rPr>
              <a:t>Like many financial products, FIAs carry some fees to help </a:t>
            </a:r>
            <a:r>
              <a:rPr b="0" i="0" lang="en-US" sz="4000" u="none" cap="none" strike="noStrike">
                <a:solidFill>
                  <a:srgbClr val="CD7BA6"/>
                </a:solidFill>
                <a:latin typeface="Arial"/>
                <a:ea typeface="Arial"/>
                <a:cs typeface="Arial"/>
                <a:sym typeface="Arial"/>
              </a:rPr>
              <a:t>support guarantees and provide valuable benefits.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282" name="Google Shape;282;p2"/>
          <p:cNvSpPr txBox="1"/>
          <p:nvPr>
            <p:ph idx="1" type="body"/>
          </p:nvPr>
        </p:nvSpPr>
        <p:spPr>
          <a:xfrm>
            <a:off x="506533" y="0"/>
            <a:ext cx="2995564" cy="4868863"/>
          </a:xfrm>
          <a:prstGeom prst="rect">
            <a:avLst/>
          </a:prstGeom>
          <a:solidFill>
            <a:schemeClr val="accent1"/>
          </a:solidFill>
          <a:ln>
            <a:noFill/>
          </a:ln>
        </p:spPr>
        <p:txBody>
          <a:bodyPr anchorCtr="0" anchor="t" bIns="45700" lIns="182875" spcFirstLastPara="1" rIns="274300" wrap="square" tIns="1005825">
            <a:normAutofit/>
          </a:bodyPr>
          <a:lstStyle/>
          <a:p>
            <a:pPr indent="0" lvl="0" marL="0" rtl="0" algn="l">
              <a:lnSpc>
                <a:spcPct val="100000"/>
              </a:lnSpc>
              <a:spcBef>
                <a:spcPts val="0"/>
              </a:spcBef>
              <a:spcAft>
                <a:spcPts val="0"/>
              </a:spcAft>
              <a:buSzPts val="4800"/>
              <a:buNone/>
            </a:pPr>
            <a:r>
              <a:rPr lang="en-US"/>
              <a:t>Agenda</a:t>
            </a:r>
            <a:endParaRPr/>
          </a:p>
        </p:txBody>
      </p:sp>
      <p:grpSp>
        <p:nvGrpSpPr>
          <p:cNvPr id="283" name="Google Shape;283;p2"/>
          <p:cNvGrpSpPr/>
          <p:nvPr/>
        </p:nvGrpSpPr>
        <p:grpSpPr>
          <a:xfrm>
            <a:off x="4135773" y="1818124"/>
            <a:ext cx="4258907" cy="864105"/>
            <a:chOff x="3934388" y="1816004"/>
            <a:chExt cx="3895917" cy="864105"/>
          </a:xfrm>
        </p:grpSpPr>
        <p:sp>
          <p:nvSpPr>
            <p:cNvPr id="284" name="Google Shape;284;p2"/>
            <p:cNvSpPr txBox="1"/>
            <p:nvPr/>
          </p:nvSpPr>
          <p:spPr>
            <a:xfrm>
              <a:off x="3934388" y="1816004"/>
              <a:ext cx="1097280" cy="86410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0" i="0" lang="en-US" sz="6600" u="none" cap="none" strike="noStrike">
                  <a:solidFill>
                    <a:schemeClr val="accent4"/>
                  </a:solidFill>
                  <a:latin typeface="Arial"/>
                  <a:ea typeface="Arial"/>
                  <a:cs typeface="Arial"/>
                  <a:sym typeface="Arial"/>
                </a:rPr>
                <a:t>01</a:t>
              </a:r>
              <a:endParaRPr b="0" i="0" sz="2300" u="none" cap="none" strike="noStrike">
                <a:solidFill>
                  <a:schemeClr val="accent4"/>
                </a:solidFill>
                <a:latin typeface="Arial"/>
                <a:ea typeface="Arial"/>
                <a:cs typeface="Arial"/>
                <a:sym typeface="Arial"/>
              </a:endParaRPr>
            </a:p>
          </p:txBody>
        </p:sp>
        <p:sp>
          <p:nvSpPr>
            <p:cNvPr id="285" name="Google Shape;285;p2"/>
            <p:cNvSpPr/>
            <p:nvPr/>
          </p:nvSpPr>
          <p:spPr>
            <a:xfrm>
              <a:off x="5172700" y="2024918"/>
              <a:ext cx="2657605" cy="4462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300" u="none" cap="none" strike="noStrike">
                  <a:solidFill>
                    <a:schemeClr val="dk1"/>
                  </a:solidFill>
                  <a:latin typeface="Arial"/>
                  <a:ea typeface="Arial"/>
                  <a:cs typeface="Arial"/>
                  <a:sym typeface="Arial"/>
                </a:rPr>
                <a:t>Times have changed</a:t>
              </a:r>
              <a:endParaRPr/>
            </a:p>
          </p:txBody>
        </p:sp>
      </p:grpSp>
      <p:grpSp>
        <p:nvGrpSpPr>
          <p:cNvPr id="286" name="Google Shape;286;p2"/>
          <p:cNvGrpSpPr/>
          <p:nvPr/>
        </p:nvGrpSpPr>
        <p:grpSpPr>
          <a:xfrm>
            <a:off x="4135774" y="2910537"/>
            <a:ext cx="6073250" cy="864105"/>
            <a:chOff x="3934388" y="2908417"/>
            <a:chExt cx="5555622" cy="864105"/>
          </a:xfrm>
        </p:grpSpPr>
        <p:sp>
          <p:nvSpPr>
            <p:cNvPr id="287" name="Google Shape;287;p2"/>
            <p:cNvSpPr txBox="1"/>
            <p:nvPr/>
          </p:nvSpPr>
          <p:spPr>
            <a:xfrm>
              <a:off x="3934388" y="2908417"/>
              <a:ext cx="1097280" cy="86410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6600">
                  <a:solidFill>
                    <a:schemeClr val="accent4"/>
                  </a:solidFill>
                  <a:latin typeface="Arial"/>
                  <a:ea typeface="Arial"/>
                  <a:cs typeface="Arial"/>
                  <a:sym typeface="Arial"/>
                </a:rPr>
                <a:t>02</a:t>
              </a:r>
              <a:endParaRPr/>
            </a:p>
          </p:txBody>
        </p:sp>
        <p:sp>
          <p:nvSpPr>
            <p:cNvPr id="288" name="Google Shape;288;p2"/>
            <p:cNvSpPr/>
            <p:nvPr/>
          </p:nvSpPr>
          <p:spPr>
            <a:xfrm>
              <a:off x="5172700" y="3109637"/>
              <a:ext cx="43173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Understanding the basics of FIAs</a:t>
              </a:r>
              <a:endParaRPr/>
            </a:p>
          </p:txBody>
        </p:sp>
      </p:grpSp>
      <p:grpSp>
        <p:nvGrpSpPr>
          <p:cNvPr id="289" name="Google Shape;289;p2"/>
          <p:cNvGrpSpPr/>
          <p:nvPr/>
        </p:nvGrpSpPr>
        <p:grpSpPr>
          <a:xfrm>
            <a:off x="4135773" y="4002950"/>
            <a:ext cx="4632791" cy="864105"/>
            <a:chOff x="3934388" y="4000830"/>
            <a:chExt cx="4237934" cy="864105"/>
          </a:xfrm>
        </p:grpSpPr>
        <p:sp>
          <p:nvSpPr>
            <p:cNvPr id="290" name="Google Shape;290;p2"/>
            <p:cNvSpPr txBox="1"/>
            <p:nvPr/>
          </p:nvSpPr>
          <p:spPr>
            <a:xfrm>
              <a:off x="3934388" y="4000830"/>
              <a:ext cx="1097280" cy="86410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6600">
                  <a:solidFill>
                    <a:schemeClr val="accent4"/>
                  </a:solidFill>
                  <a:latin typeface="Arial"/>
                  <a:ea typeface="Arial"/>
                  <a:cs typeface="Arial"/>
                  <a:sym typeface="Arial"/>
                </a:rPr>
                <a:t>03</a:t>
              </a:r>
              <a:endParaRPr sz="2300">
                <a:solidFill>
                  <a:schemeClr val="accent4"/>
                </a:solidFill>
                <a:latin typeface="Arial"/>
                <a:ea typeface="Arial"/>
                <a:cs typeface="Arial"/>
                <a:sym typeface="Arial"/>
              </a:endParaRPr>
            </a:p>
          </p:txBody>
        </p:sp>
        <p:sp>
          <p:nvSpPr>
            <p:cNvPr id="291" name="Google Shape;291;p2"/>
            <p:cNvSpPr/>
            <p:nvPr/>
          </p:nvSpPr>
          <p:spPr>
            <a:xfrm>
              <a:off x="5172700" y="4202050"/>
              <a:ext cx="29996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Is an FIA right for you?</a:t>
              </a:r>
              <a:endParaRPr/>
            </a:p>
          </p:txBody>
        </p:sp>
      </p:grpSp>
      <p:grpSp>
        <p:nvGrpSpPr>
          <p:cNvPr id="292" name="Google Shape;292;p2"/>
          <p:cNvGrpSpPr/>
          <p:nvPr/>
        </p:nvGrpSpPr>
        <p:grpSpPr>
          <a:xfrm>
            <a:off x="4135774" y="5095362"/>
            <a:ext cx="3402647" cy="864105"/>
            <a:chOff x="3934388" y="5093242"/>
            <a:chExt cx="3112637" cy="864105"/>
          </a:xfrm>
        </p:grpSpPr>
        <p:sp>
          <p:nvSpPr>
            <p:cNvPr id="293" name="Google Shape;293;p2"/>
            <p:cNvSpPr txBox="1"/>
            <p:nvPr/>
          </p:nvSpPr>
          <p:spPr>
            <a:xfrm>
              <a:off x="3934388" y="5093242"/>
              <a:ext cx="1097280" cy="86410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6600">
                  <a:solidFill>
                    <a:schemeClr val="accent4"/>
                  </a:solidFill>
                  <a:latin typeface="Arial"/>
                  <a:ea typeface="Arial"/>
                  <a:cs typeface="Arial"/>
                  <a:sym typeface="Arial"/>
                </a:rPr>
                <a:t>04</a:t>
              </a:r>
              <a:endParaRPr sz="2300">
                <a:solidFill>
                  <a:schemeClr val="accent4"/>
                </a:solidFill>
                <a:latin typeface="Arial"/>
                <a:ea typeface="Arial"/>
                <a:cs typeface="Arial"/>
                <a:sym typeface="Arial"/>
              </a:endParaRPr>
            </a:p>
          </p:txBody>
        </p:sp>
        <p:sp>
          <p:nvSpPr>
            <p:cNvPr id="294" name="Google Shape;294;p2"/>
            <p:cNvSpPr/>
            <p:nvPr/>
          </p:nvSpPr>
          <p:spPr>
            <a:xfrm>
              <a:off x="5172700" y="5294462"/>
              <a:ext cx="187432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The next step</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582" name="Google Shape;582;p20"/>
          <p:cNvSpPr/>
          <p:nvPr/>
        </p:nvSpPr>
        <p:spPr>
          <a:xfrm>
            <a:off x="879817" y="2105656"/>
            <a:ext cx="3976005" cy="3976005"/>
          </a:xfrm>
          <a:prstGeom prst="noSmoking">
            <a:avLst>
              <a:gd fmla="val 12161" name="adj"/>
            </a:avLst>
          </a:prstGeom>
          <a:solidFill>
            <a:srgbClr val="CBD9E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583" name="Google Shape;583;p20"/>
          <p:cNvSpPr txBox="1"/>
          <p:nvPr/>
        </p:nvSpPr>
        <p:spPr>
          <a:xfrm>
            <a:off x="390525" y="1009649"/>
            <a:ext cx="5300638" cy="863601"/>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rgbClr val="790B4D"/>
              </a:buClr>
              <a:buSzPts val="4400"/>
              <a:buFont typeface="Arial"/>
              <a:buNone/>
            </a:pPr>
            <a:r>
              <a:rPr b="0" i="0" lang="en-US" sz="4400" u="none" cap="none" strike="noStrike">
                <a:solidFill>
                  <a:srgbClr val="790B4D"/>
                </a:solidFill>
                <a:latin typeface="Arial"/>
                <a:ea typeface="Arial"/>
                <a:cs typeface="Arial"/>
                <a:sym typeface="Arial"/>
              </a:rPr>
              <a:t>The </a:t>
            </a:r>
            <a:r>
              <a:rPr b="1" i="0" lang="en-US" sz="4400" u="none" cap="none" strike="noStrike">
                <a:solidFill>
                  <a:srgbClr val="790B4D"/>
                </a:solidFill>
                <a:latin typeface="Arial"/>
                <a:ea typeface="Arial"/>
                <a:cs typeface="Arial"/>
                <a:sym typeface="Arial"/>
              </a:rPr>
              <a:t>truth</a:t>
            </a:r>
            <a:r>
              <a:rPr b="0" i="0" lang="en-US" sz="4400" u="none" cap="none" strike="noStrike">
                <a:solidFill>
                  <a:srgbClr val="790B4D"/>
                </a:solidFill>
                <a:latin typeface="Arial"/>
                <a:ea typeface="Arial"/>
                <a:cs typeface="Arial"/>
                <a:sym typeface="Arial"/>
              </a:rPr>
              <a:t> about FIAs</a:t>
            </a:r>
            <a:endParaRPr b="0" i="0" sz="4400" u="none" cap="none" strike="noStrike">
              <a:solidFill>
                <a:srgbClr val="790B4D"/>
              </a:solidFill>
              <a:latin typeface="Arial"/>
              <a:ea typeface="Arial"/>
              <a:cs typeface="Arial"/>
              <a:sym typeface="Arial"/>
            </a:endParaRPr>
          </a:p>
        </p:txBody>
      </p:sp>
      <p:sp>
        <p:nvSpPr>
          <p:cNvPr id="584" name="Google Shape;584;p20"/>
          <p:cNvSpPr txBox="1"/>
          <p:nvPr/>
        </p:nvSpPr>
        <p:spPr>
          <a:xfrm>
            <a:off x="460664" y="2997664"/>
            <a:ext cx="4638525" cy="2203192"/>
          </a:xfrm>
          <a:prstGeom prst="rect">
            <a:avLst/>
          </a:prstGeom>
          <a:noFill/>
          <a:ln>
            <a:noFill/>
          </a:ln>
        </p:spPr>
        <p:txBody>
          <a:bodyPr anchorCtr="0" anchor="t" bIns="91425" lIns="182875" spcFirstLastPara="1" rIns="91425" wrap="square" tIns="182875">
            <a:noAutofit/>
          </a:bodyPr>
          <a:lstStyle/>
          <a:p>
            <a:pPr indent="0" lvl="0" marL="0" marR="0" rtl="0" algn="ctr">
              <a:lnSpc>
                <a:spcPct val="90000"/>
              </a:lnSpc>
              <a:spcBef>
                <a:spcPts val="0"/>
              </a:spcBef>
              <a:spcAft>
                <a:spcPts val="0"/>
              </a:spcAft>
              <a:buClr>
                <a:srgbClr val="426BB3"/>
              </a:buClr>
              <a:buSzPts val="1000"/>
              <a:buFont typeface="Arial"/>
              <a:buNone/>
            </a:pPr>
            <a:r>
              <a:rPr b="0" i="0" lang="en-US" sz="4000" u="none" cap="none" strike="noStrike">
                <a:solidFill>
                  <a:schemeClr val="accent1"/>
                </a:solidFill>
                <a:latin typeface="Arial"/>
                <a:ea typeface="Arial"/>
                <a:cs typeface="Arial"/>
                <a:sym typeface="Arial"/>
              </a:rPr>
              <a:t>MISCONCEPTION</a:t>
            </a:r>
            <a:endParaRPr/>
          </a:p>
          <a:p>
            <a:pPr indent="0" lvl="2" marL="7938" marR="0" rtl="0" algn="ctr">
              <a:lnSpc>
                <a:spcPct val="90000"/>
              </a:lnSpc>
              <a:spcBef>
                <a:spcPts val="438"/>
              </a:spcBef>
              <a:spcAft>
                <a:spcPts val="0"/>
              </a:spcAft>
              <a:buClr>
                <a:schemeClr val="accent1"/>
              </a:buClr>
              <a:buSzPts val="3600"/>
              <a:buFont typeface="Noto Sans Symbols"/>
              <a:buNone/>
            </a:pPr>
            <a:r>
              <a:rPr b="1" i="0" lang="en-US" sz="3600" u="none" cap="none" strike="noStrike">
                <a:solidFill>
                  <a:schemeClr val="accent1"/>
                </a:solidFill>
                <a:latin typeface="Arial"/>
                <a:ea typeface="Arial"/>
                <a:cs typeface="Arial"/>
                <a:sym typeface="Arial"/>
              </a:rPr>
              <a:t>FIAs tie up your money for years</a:t>
            </a:r>
            <a:endParaRPr b="1" i="0" sz="3600" u="none" cap="none" strike="noStrike">
              <a:solidFill>
                <a:schemeClr val="accent1"/>
              </a:solidFill>
              <a:latin typeface="Arial"/>
              <a:ea typeface="Arial"/>
              <a:cs typeface="Arial"/>
              <a:sym typeface="Arial"/>
            </a:endParaRPr>
          </a:p>
        </p:txBody>
      </p:sp>
      <p:sp>
        <p:nvSpPr>
          <p:cNvPr id="585" name="Google Shape;585;p20"/>
          <p:cNvSpPr/>
          <p:nvPr/>
        </p:nvSpPr>
        <p:spPr>
          <a:xfrm>
            <a:off x="6094413" y="1009650"/>
            <a:ext cx="6094412" cy="5299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86" name="Google Shape;586;p20"/>
          <p:cNvSpPr/>
          <p:nvPr/>
        </p:nvSpPr>
        <p:spPr>
          <a:xfrm>
            <a:off x="6403174" y="1182327"/>
            <a:ext cx="230063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7BA6"/>
              </a:buClr>
              <a:buSzPts val="5400"/>
              <a:buFont typeface="Arial"/>
              <a:buNone/>
            </a:pPr>
            <a:r>
              <a:rPr lang="en-US" sz="5400">
                <a:solidFill>
                  <a:srgbClr val="CD7BA6"/>
                </a:solidFill>
                <a:latin typeface="Arial"/>
                <a:ea typeface="Arial"/>
                <a:cs typeface="Arial"/>
                <a:sym typeface="Arial"/>
              </a:rPr>
              <a:t>Reality</a:t>
            </a:r>
            <a:endParaRPr b="0" i="0" sz="5400" u="none" cap="none" strike="noStrike">
              <a:solidFill>
                <a:srgbClr val="CD7BA6"/>
              </a:solidFill>
              <a:latin typeface="Arial"/>
              <a:ea typeface="Arial"/>
              <a:cs typeface="Arial"/>
              <a:sym typeface="Arial"/>
            </a:endParaRPr>
          </a:p>
        </p:txBody>
      </p:sp>
      <p:sp>
        <p:nvSpPr>
          <p:cNvPr id="587" name="Google Shape;587;p20"/>
          <p:cNvSpPr txBox="1"/>
          <p:nvPr/>
        </p:nvSpPr>
        <p:spPr>
          <a:xfrm>
            <a:off x="6403174" y="3230529"/>
            <a:ext cx="5509954" cy="3059272"/>
          </a:xfrm>
          <a:prstGeom prst="rect">
            <a:avLst/>
          </a:prstGeom>
          <a:noFill/>
          <a:ln>
            <a:noFill/>
          </a:ln>
        </p:spPr>
        <p:txBody>
          <a:bodyPr anchorCtr="0" anchor="t" bIns="0" lIns="0" spcFirstLastPara="1" rIns="0" wrap="square" tIns="0">
            <a:noAutofit/>
          </a:bodyPr>
          <a:lstStyle/>
          <a:p>
            <a:pPr indent="0" lvl="2" marL="7938" marR="0" rtl="0" algn="l">
              <a:lnSpc>
                <a:spcPct val="90000"/>
              </a:lnSpc>
              <a:spcBef>
                <a:spcPts val="0"/>
              </a:spcBef>
              <a:spcAft>
                <a:spcPts val="0"/>
              </a:spcAft>
              <a:buClr>
                <a:srgbClr val="CD7BA6"/>
              </a:buClr>
              <a:buSzPts val="2800"/>
              <a:buFont typeface="Noto Sans Symbols"/>
              <a:buNone/>
            </a:pPr>
            <a:r>
              <a:rPr b="1" i="0" lang="en-US" sz="2800" u="none" cap="none" strike="noStrike">
                <a:solidFill>
                  <a:srgbClr val="CD7BA6"/>
                </a:solidFill>
                <a:latin typeface="Arial"/>
                <a:ea typeface="Arial"/>
                <a:cs typeface="Arial"/>
                <a:sym typeface="Arial"/>
              </a:rPr>
              <a:t>Some have surrender periods</a:t>
            </a:r>
            <a:br>
              <a:rPr b="1" i="0" lang="en-US" sz="2800" u="none" cap="none" strike="noStrike">
                <a:solidFill>
                  <a:srgbClr val="CD7BA6"/>
                </a:solidFill>
                <a:latin typeface="Arial"/>
                <a:ea typeface="Arial"/>
                <a:cs typeface="Arial"/>
                <a:sym typeface="Arial"/>
              </a:rPr>
            </a:br>
            <a:r>
              <a:rPr b="1" i="0" lang="en-US" sz="2800" u="none" cap="none" strike="noStrike">
                <a:solidFill>
                  <a:srgbClr val="CD7BA6"/>
                </a:solidFill>
                <a:latin typeface="Arial"/>
                <a:ea typeface="Arial"/>
                <a:cs typeface="Arial"/>
                <a:sym typeface="Arial"/>
              </a:rPr>
              <a:t>of seven years or less.</a:t>
            </a:r>
            <a:endParaRPr/>
          </a:p>
          <a:p>
            <a:pPr indent="0" lvl="2" marL="7938" marR="0" rtl="0" algn="l">
              <a:lnSpc>
                <a:spcPct val="90000"/>
              </a:lnSpc>
              <a:spcBef>
                <a:spcPts val="600"/>
              </a:spcBef>
              <a:spcAft>
                <a:spcPts val="0"/>
              </a:spcAft>
              <a:buClr>
                <a:srgbClr val="FFFFFF"/>
              </a:buClr>
              <a:buSzPts val="2800"/>
              <a:buFont typeface="Noto Sans Symbols"/>
              <a:buNone/>
            </a:pPr>
            <a:r>
              <a:rPr b="0" i="0" lang="en-US" sz="2800" u="none" cap="none" strike="noStrike">
                <a:solidFill>
                  <a:srgbClr val="FFFFFF"/>
                </a:solidFill>
                <a:latin typeface="Arial"/>
                <a:ea typeface="Arial"/>
                <a:cs typeface="Arial"/>
                <a:sym typeface="Arial"/>
              </a:rPr>
              <a:t>Now Common: Features such as penalty-free withdrawals, nursing home provisions, and full accumulation value paid to beneficiaries at death</a:t>
            </a:r>
            <a:endParaRPr/>
          </a:p>
        </p:txBody>
      </p:sp>
      <p:sp>
        <p:nvSpPr>
          <p:cNvPr id="588" name="Google Shape;588;p20"/>
          <p:cNvSpPr/>
          <p:nvPr/>
        </p:nvSpPr>
        <p:spPr>
          <a:xfrm>
            <a:off x="6403174" y="2105656"/>
            <a:ext cx="4762530" cy="1089529"/>
          </a:xfrm>
          <a:prstGeom prst="rect">
            <a:avLst/>
          </a:prstGeom>
          <a:noFill/>
          <a:ln>
            <a:noFill/>
          </a:ln>
        </p:spPr>
        <p:txBody>
          <a:bodyPr anchorCtr="0" anchor="t" bIns="45700" lIns="91425" spcFirstLastPara="1" rIns="91425" wrap="square" tIns="45700">
            <a:spAutoFit/>
          </a:bodyPr>
          <a:lstStyle/>
          <a:p>
            <a:pPr indent="0" lvl="2" marL="7938" marR="0" rtl="0" algn="l">
              <a:lnSpc>
                <a:spcPct val="90000"/>
              </a:lnSpc>
              <a:spcBef>
                <a:spcPts val="0"/>
              </a:spcBef>
              <a:spcAft>
                <a:spcPts val="0"/>
              </a:spcAft>
              <a:buClr>
                <a:schemeClr val="dk2"/>
              </a:buClr>
              <a:buSzPts val="2400"/>
              <a:buFont typeface="Arial"/>
              <a:buNone/>
            </a:pPr>
            <a:r>
              <a:rPr b="0" i="1" lang="en-US" sz="2400" u="none" cap="none" strike="noStrike">
                <a:solidFill>
                  <a:schemeClr val="dk2"/>
                </a:solidFill>
                <a:latin typeface="Arial"/>
                <a:ea typeface="Arial"/>
                <a:cs typeface="Arial"/>
                <a:sym typeface="Arial"/>
              </a:rPr>
              <a:t>Many of today’s FIAs have surrender periods of less than 10 years.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595" name="Google Shape;595;p21"/>
          <p:cNvSpPr/>
          <p:nvPr/>
        </p:nvSpPr>
        <p:spPr>
          <a:xfrm>
            <a:off x="879817" y="2105656"/>
            <a:ext cx="3976005" cy="3976005"/>
          </a:xfrm>
          <a:prstGeom prst="noSmoking">
            <a:avLst>
              <a:gd fmla="val 12161" name="adj"/>
            </a:avLst>
          </a:prstGeom>
          <a:solidFill>
            <a:srgbClr val="CBD9E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596" name="Google Shape;596;p21"/>
          <p:cNvSpPr txBox="1"/>
          <p:nvPr/>
        </p:nvSpPr>
        <p:spPr>
          <a:xfrm>
            <a:off x="276987" y="1009650"/>
            <a:ext cx="5300638" cy="863601"/>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rgbClr val="790B4D"/>
              </a:buClr>
              <a:buSzPts val="4400"/>
              <a:buFont typeface="Arial"/>
              <a:buNone/>
            </a:pPr>
            <a:r>
              <a:rPr b="0" i="0" lang="en-US" sz="4400" u="none" cap="none" strike="noStrike">
                <a:solidFill>
                  <a:srgbClr val="790B4D"/>
                </a:solidFill>
                <a:latin typeface="Arial"/>
                <a:ea typeface="Arial"/>
                <a:cs typeface="Arial"/>
                <a:sym typeface="Arial"/>
              </a:rPr>
              <a:t>The </a:t>
            </a:r>
            <a:r>
              <a:rPr b="1" i="0" lang="en-US" sz="4400" u="none" cap="none" strike="noStrike">
                <a:solidFill>
                  <a:srgbClr val="790B4D"/>
                </a:solidFill>
                <a:latin typeface="Arial"/>
                <a:ea typeface="Arial"/>
                <a:cs typeface="Arial"/>
                <a:sym typeface="Arial"/>
              </a:rPr>
              <a:t>truth</a:t>
            </a:r>
            <a:r>
              <a:rPr b="0" i="0" lang="en-US" sz="4400" u="none" cap="none" strike="noStrike">
                <a:solidFill>
                  <a:srgbClr val="790B4D"/>
                </a:solidFill>
                <a:latin typeface="Arial"/>
                <a:ea typeface="Arial"/>
                <a:cs typeface="Arial"/>
                <a:sym typeface="Arial"/>
              </a:rPr>
              <a:t> about FIAs</a:t>
            </a:r>
            <a:endParaRPr b="0" i="0" sz="4400" u="none" cap="none" strike="noStrike">
              <a:solidFill>
                <a:srgbClr val="790B4D"/>
              </a:solidFill>
              <a:latin typeface="Arial"/>
              <a:ea typeface="Arial"/>
              <a:cs typeface="Arial"/>
              <a:sym typeface="Arial"/>
            </a:endParaRPr>
          </a:p>
        </p:txBody>
      </p:sp>
      <p:sp>
        <p:nvSpPr>
          <p:cNvPr id="597" name="Google Shape;597;p21"/>
          <p:cNvSpPr txBox="1"/>
          <p:nvPr/>
        </p:nvSpPr>
        <p:spPr>
          <a:xfrm>
            <a:off x="390525" y="3026215"/>
            <a:ext cx="4670311" cy="2203192"/>
          </a:xfrm>
          <a:prstGeom prst="rect">
            <a:avLst/>
          </a:prstGeom>
          <a:noFill/>
          <a:ln>
            <a:noFill/>
          </a:ln>
        </p:spPr>
        <p:txBody>
          <a:bodyPr anchorCtr="0" anchor="t" bIns="91425" lIns="182875" spcFirstLastPara="1" rIns="91425" wrap="square" tIns="182875">
            <a:noAutofit/>
          </a:bodyPr>
          <a:lstStyle/>
          <a:p>
            <a:pPr indent="0" lvl="0" marL="0" marR="0" rtl="0" algn="ctr">
              <a:lnSpc>
                <a:spcPct val="90000"/>
              </a:lnSpc>
              <a:spcBef>
                <a:spcPts val="0"/>
              </a:spcBef>
              <a:spcAft>
                <a:spcPts val="0"/>
              </a:spcAft>
              <a:buClr>
                <a:srgbClr val="426BB3"/>
              </a:buClr>
              <a:buSzPts val="1000"/>
              <a:buFont typeface="Arial"/>
              <a:buNone/>
            </a:pPr>
            <a:r>
              <a:rPr b="0" i="0" lang="en-US" sz="4000" u="none" cap="none" strike="noStrike">
                <a:solidFill>
                  <a:schemeClr val="accent1"/>
                </a:solidFill>
                <a:latin typeface="Arial"/>
                <a:ea typeface="Arial"/>
                <a:cs typeface="Arial"/>
                <a:sym typeface="Arial"/>
              </a:rPr>
              <a:t>MISCONCEPTION</a:t>
            </a:r>
            <a:endParaRPr/>
          </a:p>
          <a:p>
            <a:pPr indent="0" lvl="2" marL="7938" marR="0" rtl="0" algn="ctr">
              <a:lnSpc>
                <a:spcPct val="90000"/>
              </a:lnSpc>
              <a:spcBef>
                <a:spcPts val="438"/>
              </a:spcBef>
              <a:spcAft>
                <a:spcPts val="0"/>
              </a:spcAft>
              <a:buClr>
                <a:schemeClr val="accent1"/>
              </a:buClr>
              <a:buSzPts val="3600"/>
              <a:buFont typeface="Noto Sans Symbols"/>
              <a:buNone/>
            </a:pPr>
            <a:r>
              <a:rPr b="1" i="0" lang="en-US" sz="3600" u="none" cap="none" strike="noStrike">
                <a:solidFill>
                  <a:schemeClr val="accent1"/>
                </a:solidFill>
                <a:latin typeface="Arial"/>
                <a:ea typeface="Arial"/>
                <a:cs typeface="Arial"/>
                <a:sym typeface="Arial"/>
              </a:rPr>
              <a:t>FIA values must</a:t>
            </a:r>
            <a:br>
              <a:rPr b="1" i="0" lang="en-US" sz="3600" u="none" cap="none" strike="noStrike">
                <a:solidFill>
                  <a:schemeClr val="accent1"/>
                </a:solidFill>
                <a:latin typeface="Arial"/>
                <a:ea typeface="Arial"/>
                <a:cs typeface="Arial"/>
                <a:sym typeface="Arial"/>
              </a:rPr>
            </a:br>
            <a:r>
              <a:rPr b="1" i="0" lang="en-US" sz="3600" u="none" cap="none" strike="noStrike">
                <a:solidFill>
                  <a:schemeClr val="accent1"/>
                </a:solidFill>
                <a:latin typeface="Arial"/>
                <a:ea typeface="Arial"/>
                <a:cs typeface="Arial"/>
                <a:sym typeface="Arial"/>
              </a:rPr>
              <a:t>be annuitized</a:t>
            </a:r>
            <a:endParaRPr b="1" i="0" sz="3600" u="none" cap="none" strike="noStrike">
              <a:solidFill>
                <a:schemeClr val="accent1"/>
              </a:solidFill>
              <a:latin typeface="Arial"/>
              <a:ea typeface="Arial"/>
              <a:cs typeface="Arial"/>
              <a:sym typeface="Arial"/>
            </a:endParaRPr>
          </a:p>
        </p:txBody>
      </p:sp>
      <p:sp>
        <p:nvSpPr>
          <p:cNvPr id="598" name="Google Shape;598;p21"/>
          <p:cNvSpPr/>
          <p:nvPr/>
        </p:nvSpPr>
        <p:spPr>
          <a:xfrm>
            <a:off x="6094413" y="1009650"/>
            <a:ext cx="6094412" cy="5299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599" name="Google Shape;599;p21"/>
          <p:cNvSpPr/>
          <p:nvPr/>
        </p:nvSpPr>
        <p:spPr>
          <a:xfrm>
            <a:off x="6403174" y="1182327"/>
            <a:ext cx="230063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7BA6"/>
              </a:buClr>
              <a:buSzPts val="5400"/>
              <a:buFont typeface="Arial"/>
              <a:buNone/>
            </a:pPr>
            <a:r>
              <a:rPr b="0" i="0" lang="en-US" sz="5400" u="none" cap="none" strike="noStrike">
                <a:solidFill>
                  <a:srgbClr val="CD7BA6"/>
                </a:solidFill>
                <a:latin typeface="Arial"/>
                <a:ea typeface="Arial"/>
                <a:cs typeface="Arial"/>
                <a:sym typeface="Arial"/>
              </a:rPr>
              <a:t>Reality</a:t>
            </a:r>
            <a:endParaRPr/>
          </a:p>
        </p:txBody>
      </p:sp>
      <p:sp>
        <p:nvSpPr>
          <p:cNvPr id="600" name="Google Shape;600;p21"/>
          <p:cNvSpPr txBox="1"/>
          <p:nvPr/>
        </p:nvSpPr>
        <p:spPr>
          <a:xfrm>
            <a:off x="6555268" y="2215243"/>
            <a:ext cx="5300182" cy="3756830"/>
          </a:xfrm>
          <a:prstGeom prst="rect">
            <a:avLst/>
          </a:prstGeom>
          <a:noFill/>
          <a:ln>
            <a:noFill/>
          </a:ln>
        </p:spPr>
        <p:txBody>
          <a:bodyPr anchorCtr="0" anchor="t" bIns="0" lIns="0" spcFirstLastPara="1" rIns="0" wrap="square" tIns="0">
            <a:noAutofit/>
          </a:bodyPr>
          <a:lstStyle/>
          <a:p>
            <a:pPr indent="0" lvl="2" marL="7938" marR="0" rtl="0" algn="l">
              <a:lnSpc>
                <a:spcPct val="90000"/>
              </a:lnSpc>
              <a:spcBef>
                <a:spcPts val="0"/>
              </a:spcBef>
              <a:spcAft>
                <a:spcPts val="0"/>
              </a:spcAft>
              <a:buClr>
                <a:schemeClr val="dk2"/>
              </a:buClr>
              <a:buSzPts val="2800"/>
              <a:buFont typeface="Noto Sans Symbols"/>
              <a:buNone/>
            </a:pPr>
            <a:r>
              <a:rPr b="0" i="1" lang="en-US" sz="2800" u="none" cap="none" strike="noStrike">
                <a:solidFill>
                  <a:schemeClr val="dk2"/>
                </a:solidFill>
                <a:latin typeface="Arial"/>
                <a:ea typeface="Arial"/>
                <a:cs typeface="Arial"/>
                <a:sym typeface="Arial"/>
              </a:rPr>
              <a:t>FIAs offer </a:t>
            </a:r>
            <a:r>
              <a:rPr b="1" i="1" lang="en-US" sz="2800" u="none" cap="none" strike="noStrike">
                <a:solidFill>
                  <a:srgbClr val="CD7BA6"/>
                </a:solidFill>
                <a:latin typeface="Arial"/>
                <a:ea typeface="Arial"/>
                <a:cs typeface="Arial"/>
                <a:sym typeface="Arial"/>
              </a:rPr>
              <a:t>multiple ways to access accumulated values </a:t>
            </a:r>
            <a:r>
              <a:rPr b="0" i="1" lang="en-US" sz="2800" u="none" cap="none" strike="noStrike">
                <a:solidFill>
                  <a:schemeClr val="dk2"/>
                </a:solidFill>
                <a:latin typeface="Arial"/>
                <a:ea typeface="Arial"/>
                <a:cs typeface="Arial"/>
                <a:sym typeface="Arial"/>
              </a:rPr>
              <a:t>without taking annuitization.</a:t>
            </a:r>
            <a:endParaRPr/>
          </a:p>
          <a:p>
            <a:pPr indent="0" lvl="2" marL="7938" marR="0" rtl="0" algn="l">
              <a:lnSpc>
                <a:spcPct val="90000"/>
              </a:lnSpc>
              <a:spcBef>
                <a:spcPts val="1800"/>
              </a:spcBef>
              <a:spcAft>
                <a:spcPts val="0"/>
              </a:spcAft>
              <a:buClr>
                <a:schemeClr val="dk2"/>
              </a:buClr>
              <a:buSzPts val="2400"/>
              <a:buFont typeface="Noto Sans Symbols"/>
              <a:buNone/>
            </a:pPr>
            <a:r>
              <a:rPr b="0" i="0" lang="en-US" sz="2400" u="none" cap="none" strike="noStrike">
                <a:solidFill>
                  <a:schemeClr val="dk2"/>
                </a:solidFill>
                <a:latin typeface="Arial"/>
                <a:ea typeface="Arial"/>
                <a:cs typeface="Arial"/>
                <a:sym typeface="Arial"/>
              </a:rPr>
              <a:t>Some values may be available only through annuitization, but </a:t>
            </a:r>
            <a:r>
              <a:rPr b="1" i="0" lang="en-US" sz="2400" u="none" cap="none" strike="noStrike">
                <a:solidFill>
                  <a:srgbClr val="CD7BA6"/>
                </a:solidFill>
                <a:latin typeface="Arial"/>
                <a:ea typeface="Arial"/>
                <a:cs typeface="Arial"/>
                <a:sym typeface="Arial"/>
              </a:rPr>
              <a:t>most</a:t>
            </a:r>
            <a:br>
              <a:rPr b="1" i="0" lang="en-US" sz="2400" u="none" cap="none" strike="noStrike">
                <a:solidFill>
                  <a:srgbClr val="CD7BA6"/>
                </a:solidFill>
                <a:latin typeface="Arial"/>
                <a:ea typeface="Arial"/>
                <a:cs typeface="Arial"/>
                <a:sym typeface="Arial"/>
              </a:rPr>
            </a:br>
            <a:r>
              <a:rPr b="1" i="0" lang="en-US" sz="2400" u="none" cap="none" strike="noStrike">
                <a:solidFill>
                  <a:srgbClr val="CD7BA6"/>
                </a:solidFill>
                <a:latin typeface="Arial"/>
                <a:ea typeface="Arial"/>
                <a:cs typeface="Arial"/>
                <a:sym typeface="Arial"/>
              </a:rPr>
              <a:t>current products allow for:</a:t>
            </a:r>
            <a:r>
              <a:rPr b="0" i="0" lang="en-US" sz="2400" u="none" cap="none" strike="noStrike">
                <a:solidFill>
                  <a:srgbClr val="CD7BA6"/>
                </a:solidFill>
                <a:latin typeface="Arial"/>
                <a:ea typeface="Arial"/>
                <a:cs typeface="Arial"/>
                <a:sym typeface="Arial"/>
              </a:rPr>
              <a:t> </a:t>
            </a:r>
            <a:endParaRPr/>
          </a:p>
          <a:p>
            <a:pPr indent="-285750" lvl="2" marL="463550" marR="0" rtl="0" algn="l">
              <a:lnSpc>
                <a:spcPct val="90000"/>
              </a:lnSpc>
              <a:spcBef>
                <a:spcPts val="600"/>
              </a:spcBef>
              <a:spcAft>
                <a:spcPts val="0"/>
              </a:spcAft>
              <a:buClr>
                <a:schemeClr val="dk2"/>
              </a:buClr>
              <a:buSzPts val="2000"/>
              <a:buFont typeface="Arial"/>
              <a:buChar char="•"/>
            </a:pPr>
            <a:r>
              <a:rPr b="0" i="0" lang="en-US" sz="2000" u="none" cap="none" strike="noStrike">
                <a:solidFill>
                  <a:schemeClr val="dk2"/>
                </a:solidFill>
                <a:latin typeface="Arial"/>
                <a:ea typeface="Arial"/>
                <a:cs typeface="Arial"/>
                <a:sym typeface="Arial"/>
              </a:rPr>
              <a:t>Lump-sum access </a:t>
            </a:r>
            <a:endParaRPr/>
          </a:p>
          <a:p>
            <a:pPr indent="-285750" lvl="2" marL="463550" marR="0" rtl="0" algn="l">
              <a:lnSpc>
                <a:spcPct val="90000"/>
              </a:lnSpc>
              <a:spcBef>
                <a:spcPts val="600"/>
              </a:spcBef>
              <a:spcAft>
                <a:spcPts val="0"/>
              </a:spcAft>
              <a:buClr>
                <a:schemeClr val="dk2"/>
              </a:buClr>
              <a:buSzPts val="2000"/>
              <a:buFont typeface="Arial"/>
              <a:buChar char="•"/>
            </a:pPr>
            <a:r>
              <a:rPr b="0" i="0" lang="en-US" sz="2000" u="none" cap="none" strike="noStrike">
                <a:solidFill>
                  <a:schemeClr val="dk2"/>
                </a:solidFill>
                <a:latin typeface="Arial"/>
                <a:ea typeface="Arial"/>
                <a:cs typeface="Arial"/>
                <a:sym typeface="Arial"/>
              </a:rPr>
              <a:t>Guaranteed lifetime withdrawal stream</a:t>
            </a:r>
            <a:endParaRPr/>
          </a:p>
          <a:p>
            <a:pPr indent="-285750" lvl="2" marL="463550" marR="0" rtl="0" algn="l">
              <a:lnSpc>
                <a:spcPct val="90000"/>
              </a:lnSpc>
              <a:spcBef>
                <a:spcPts val="600"/>
              </a:spcBef>
              <a:spcAft>
                <a:spcPts val="0"/>
              </a:spcAft>
              <a:buClr>
                <a:schemeClr val="dk2"/>
              </a:buClr>
              <a:buSzPts val="2000"/>
              <a:buFont typeface="Arial"/>
              <a:buChar char="•"/>
            </a:pPr>
            <a:r>
              <a:rPr b="0" i="0" lang="en-US" sz="2000" u="none" cap="none" strike="noStrike">
                <a:solidFill>
                  <a:schemeClr val="dk2"/>
                </a:solidFill>
                <a:latin typeface="Arial"/>
                <a:ea typeface="Arial"/>
                <a:cs typeface="Arial"/>
                <a:sym typeface="Arial"/>
              </a:rPr>
              <a:t>Penalty-free withdrawals</a:t>
            </a:r>
            <a:endParaRPr/>
          </a:p>
          <a:p>
            <a:pPr indent="-88900" lvl="2" marL="236538" marR="0" rtl="0" algn="l">
              <a:lnSpc>
                <a:spcPct val="90000"/>
              </a:lnSpc>
              <a:spcBef>
                <a:spcPts val="600"/>
              </a:spcBef>
              <a:spcAft>
                <a:spcPts val="0"/>
              </a:spcAft>
              <a:buClr>
                <a:schemeClr val="lt1"/>
              </a:buClr>
              <a:buSzPts val="2200"/>
              <a:buFont typeface="Noto Sans Symbols"/>
              <a:buNone/>
            </a:pPr>
            <a:r>
              <a:t/>
            </a:r>
            <a:endParaRPr b="0" i="0" sz="22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607" name="Google Shape;607;p22"/>
          <p:cNvSpPr/>
          <p:nvPr/>
        </p:nvSpPr>
        <p:spPr>
          <a:xfrm>
            <a:off x="879817" y="2105656"/>
            <a:ext cx="3976005" cy="3976005"/>
          </a:xfrm>
          <a:prstGeom prst="noSmoking">
            <a:avLst>
              <a:gd fmla="val 12161" name="adj"/>
            </a:avLst>
          </a:prstGeom>
          <a:solidFill>
            <a:srgbClr val="CBD9E0">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608" name="Google Shape;608;p22"/>
          <p:cNvSpPr txBox="1"/>
          <p:nvPr/>
        </p:nvSpPr>
        <p:spPr>
          <a:xfrm>
            <a:off x="390525" y="1009649"/>
            <a:ext cx="5300638" cy="863601"/>
          </a:xfrm>
          <a:prstGeom prst="rect">
            <a:avLst/>
          </a:prstGeom>
          <a:noFill/>
          <a:ln>
            <a:noFill/>
          </a:ln>
        </p:spPr>
        <p:txBody>
          <a:bodyPr anchorCtr="0" anchor="b" bIns="0" lIns="0" spcFirstLastPara="1" rIns="0" wrap="square" tIns="0">
            <a:noAutofit/>
          </a:bodyPr>
          <a:lstStyle/>
          <a:p>
            <a:pPr indent="0" lvl="0" marL="0" marR="0" rtl="0" algn="ctr">
              <a:lnSpc>
                <a:spcPct val="90000"/>
              </a:lnSpc>
              <a:spcBef>
                <a:spcPts val="0"/>
              </a:spcBef>
              <a:spcAft>
                <a:spcPts val="0"/>
              </a:spcAft>
              <a:buClr>
                <a:srgbClr val="790B4D"/>
              </a:buClr>
              <a:buSzPts val="4400"/>
              <a:buFont typeface="Arial"/>
              <a:buNone/>
            </a:pPr>
            <a:r>
              <a:rPr b="0" i="0" lang="en-US" sz="4400" u="none" cap="none" strike="noStrike">
                <a:solidFill>
                  <a:srgbClr val="790B4D"/>
                </a:solidFill>
                <a:latin typeface="Arial"/>
                <a:ea typeface="Arial"/>
                <a:cs typeface="Arial"/>
                <a:sym typeface="Arial"/>
              </a:rPr>
              <a:t>The </a:t>
            </a:r>
            <a:r>
              <a:rPr b="1" i="0" lang="en-US" sz="4400" u="none" cap="none" strike="noStrike">
                <a:solidFill>
                  <a:srgbClr val="790B4D"/>
                </a:solidFill>
                <a:latin typeface="Arial"/>
                <a:ea typeface="Arial"/>
                <a:cs typeface="Arial"/>
                <a:sym typeface="Arial"/>
              </a:rPr>
              <a:t>truth</a:t>
            </a:r>
            <a:r>
              <a:rPr b="0" i="0" lang="en-US" sz="4400" u="none" cap="none" strike="noStrike">
                <a:solidFill>
                  <a:srgbClr val="790B4D"/>
                </a:solidFill>
                <a:latin typeface="Arial"/>
                <a:ea typeface="Arial"/>
                <a:cs typeface="Arial"/>
                <a:sym typeface="Arial"/>
              </a:rPr>
              <a:t> about FIAs</a:t>
            </a:r>
            <a:endParaRPr b="0" i="0" sz="4400" u="none" cap="none" strike="noStrike">
              <a:solidFill>
                <a:srgbClr val="790B4D"/>
              </a:solidFill>
              <a:latin typeface="Arial"/>
              <a:ea typeface="Arial"/>
              <a:cs typeface="Arial"/>
              <a:sym typeface="Arial"/>
            </a:endParaRPr>
          </a:p>
        </p:txBody>
      </p:sp>
      <p:sp>
        <p:nvSpPr>
          <p:cNvPr id="609" name="Google Shape;609;p22"/>
          <p:cNvSpPr txBox="1"/>
          <p:nvPr/>
        </p:nvSpPr>
        <p:spPr>
          <a:xfrm>
            <a:off x="390525" y="2992062"/>
            <a:ext cx="4756352" cy="2203192"/>
          </a:xfrm>
          <a:prstGeom prst="rect">
            <a:avLst/>
          </a:prstGeom>
          <a:noFill/>
          <a:ln>
            <a:noFill/>
          </a:ln>
        </p:spPr>
        <p:txBody>
          <a:bodyPr anchorCtr="0" anchor="t" bIns="91425" lIns="182875" spcFirstLastPara="1" rIns="91425" wrap="square" tIns="182875">
            <a:noAutofit/>
          </a:bodyPr>
          <a:lstStyle/>
          <a:p>
            <a:pPr indent="0" lvl="0" marL="0" marR="0" rtl="0" algn="ctr">
              <a:lnSpc>
                <a:spcPct val="90000"/>
              </a:lnSpc>
              <a:spcBef>
                <a:spcPts val="0"/>
              </a:spcBef>
              <a:spcAft>
                <a:spcPts val="0"/>
              </a:spcAft>
              <a:buClr>
                <a:srgbClr val="426BB3"/>
              </a:buClr>
              <a:buSzPts val="1000"/>
              <a:buFont typeface="Arial"/>
              <a:buNone/>
            </a:pPr>
            <a:r>
              <a:rPr b="0" i="0" lang="en-US" sz="4000" u="none" cap="none" strike="noStrike">
                <a:solidFill>
                  <a:schemeClr val="accent1"/>
                </a:solidFill>
                <a:latin typeface="Arial"/>
                <a:ea typeface="Arial"/>
                <a:cs typeface="Arial"/>
                <a:sym typeface="Arial"/>
              </a:rPr>
              <a:t>MISCONCEPTION</a:t>
            </a:r>
            <a:endParaRPr/>
          </a:p>
          <a:p>
            <a:pPr indent="0" lvl="2" marL="7938" marR="0" rtl="0" algn="ctr">
              <a:lnSpc>
                <a:spcPct val="90000"/>
              </a:lnSpc>
              <a:spcBef>
                <a:spcPts val="438"/>
              </a:spcBef>
              <a:spcAft>
                <a:spcPts val="0"/>
              </a:spcAft>
              <a:buClr>
                <a:schemeClr val="accent1"/>
              </a:buClr>
              <a:buSzPts val="3200"/>
              <a:buFont typeface="Noto Sans Symbols"/>
              <a:buNone/>
            </a:pPr>
            <a:r>
              <a:rPr b="1" i="0" lang="en-US" sz="3200" u="none" cap="none" strike="noStrike">
                <a:solidFill>
                  <a:schemeClr val="accent1"/>
                </a:solidFill>
                <a:latin typeface="Arial"/>
                <a:ea typeface="Arial"/>
                <a:cs typeface="Arial"/>
                <a:sym typeface="Arial"/>
              </a:rPr>
              <a:t>If you die, the insurance company keeps your money</a:t>
            </a:r>
            <a:endParaRPr b="1" i="0" sz="3200" u="none" cap="none" strike="noStrike">
              <a:solidFill>
                <a:schemeClr val="accent1"/>
              </a:solidFill>
              <a:latin typeface="Arial"/>
              <a:ea typeface="Arial"/>
              <a:cs typeface="Arial"/>
              <a:sym typeface="Arial"/>
            </a:endParaRPr>
          </a:p>
        </p:txBody>
      </p:sp>
      <p:sp>
        <p:nvSpPr>
          <p:cNvPr id="610" name="Google Shape;610;p22"/>
          <p:cNvSpPr/>
          <p:nvPr/>
        </p:nvSpPr>
        <p:spPr>
          <a:xfrm>
            <a:off x="6094413" y="1009650"/>
            <a:ext cx="6094412" cy="529907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11" name="Google Shape;611;p22"/>
          <p:cNvSpPr/>
          <p:nvPr/>
        </p:nvSpPr>
        <p:spPr>
          <a:xfrm>
            <a:off x="6403174" y="1182327"/>
            <a:ext cx="230063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D7BA6"/>
              </a:buClr>
              <a:buSzPts val="5400"/>
              <a:buFont typeface="Arial"/>
              <a:buNone/>
            </a:pPr>
            <a:r>
              <a:rPr b="0" i="0" lang="en-US" sz="5400" u="none" cap="none" strike="noStrike">
                <a:solidFill>
                  <a:srgbClr val="CD7BA6"/>
                </a:solidFill>
                <a:latin typeface="Arial"/>
                <a:ea typeface="Arial"/>
                <a:cs typeface="Arial"/>
                <a:sym typeface="Arial"/>
              </a:rPr>
              <a:t>Reality</a:t>
            </a:r>
            <a:endParaRPr/>
          </a:p>
        </p:txBody>
      </p:sp>
      <p:sp>
        <p:nvSpPr>
          <p:cNvPr id="612" name="Google Shape;612;p22"/>
          <p:cNvSpPr txBox="1"/>
          <p:nvPr/>
        </p:nvSpPr>
        <p:spPr>
          <a:xfrm>
            <a:off x="6555268" y="2215243"/>
            <a:ext cx="5300182" cy="3756830"/>
          </a:xfrm>
          <a:prstGeom prst="rect">
            <a:avLst/>
          </a:prstGeom>
          <a:noFill/>
          <a:ln>
            <a:noFill/>
          </a:ln>
        </p:spPr>
        <p:txBody>
          <a:bodyPr anchorCtr="0" anchor="t" bIns="0" lIns="0" spcFirstLastPara="1" rIns="0" wrap="square" tIns="0">
            <a:noAutofit/>
          </a:bodyPr>
          <a:lstStyle/>
          <a:p>
            <a:pPr indent="0" lvl="2" marL="7938" marR="0" rtl="0" algn="l">
              <a:lnSpc>
                <a:spcPct val="90000"/>
              </a:lnSpc>
              <a:spcBef>
                <a:spcPts val="0"/>
              </a:spcBef>
              <a:spcAft>
                <a:spcPts val="0"/>
              </a:spcAft>
              <a:buClr>
                <a:schemeClr val="dk2"/>
              </a:buClr>
              <a:buSzPts val="2800"/>
              <a:buFont typeface="Noto Sans Symbols"/>
              <a:buNone/>
            </a:pPr>
            <a:r>
              <a:rPr b="0" i="1" lang="en-US" sz="2800" u="none" cap="none" strike="noStrike">
                <a:solidFill>
                  <a:schemeClr val="dk2"/>
                </a:solidFill>
                <a:latin typeface="Arial"/>
                <a:ea typeface="Arial"/>
                <a:cs typeface="Arial"/>
                <a:sym typeface="Arial"/>
              </a:rPr>
              <a:t>FIAs let you choose a beneficiary</a:t>
            </a:r>
            <a:endParaRPr/>
          </a:p>
          <a:p>
            <a:pPr indent="0" lvl="2" marL="7938" marR="0" rtl="0" algn="l">
              <a:lnSpc>
                <a:spcPct val="90000"/>
              </a:lnSpc>
              <a:spcBef>
                <a:spcPts val="1800"/>
              </a:spcBef>
              <a:spcAft>
                <a:spcPts val="0"/>
              </a:spcAft>
              <a:buClr>
                <a:srgbClr val="CD7BA6"/>
              </a:buClr>
              <a:buSzPts val="2400"/>
              <a:buFont typeface="Noto Sans Symbols"/>
              <a:buNone/>
            </a:pPr>
            <a:r>
              <a:rPr b="0" i="0" lang="en-US" sz="2400" u="none" cap="none" strike="noStrike">
                <a:solidFill>
                  <a:srgbClr val="CD7BA6"/>
                </a:solidFill>
                <a:latin typeface="Arial"/>
                <a:ea typeface="Arial"/>
                <a:cs typeface="Arial"/>
                <a:sym typeface="Arial"/>
              </a:rPr>
              <a:t>Your Beneficiary </a:t>
            </a:r>
            <a:r>
              <a:rPr b="0" i="0" lang="en-US" sz="2400" u="none" cap="none" strike="noStrike">
                <a:solidFill>
                  <a:schemeClr val="dk2"/>
                </a:solidFill>
                <a:latin typeface="Arial"/>
                <a:ea typeface="Arial"/>
                <a:cs typeface="Arial"/>
                <a:sym typeface="Arial"/>
              </a:rPr>
              <a:t>is entitled to:</a:t>
            </a:r>
            <a:endParaRPr/>
          </a:p>
          <a:p>
            <a:pPr indent="-285750" lvl="2" marL="463550" marR="0" rtl="0" algn="l">
              <a:lnSpc>
                <a:spcPct val="90000"/>
              </a:lnSpc>
              <a:spcBef>
                <a:spcPts val="600"/>
              </a:spcBef>
              <a:spcAft>
                <a:spcPts val="0"/>
              </a:spcAft>
              <a:buClr>
                <a:schemeClr val="dk2"/>
              </a:buClr>
              <a:buSzPts val="2000"/>
              <a:buFont typeface="Arial"/>
              <a:buChar char="•"/>
            </a:pPr>
            <a:r>
              <a:rPr b="0" i="0" lang="en-US" sz="2000" u="none" cap="none" strike="noStrike">
                <a:solidFill>
                  <a:schemeClr val="dk2"/>
                </a:solidFill>
                <a:latin typeface="Arial"/>
                <a:ea typeface="Arial"/>
                <a:cs typeface="Arial"/>
                <a:sym typeface="Arial"/>
              </a:rPr>
              <a:t>Your contract’s death benefit, or remaining guaranteed payments</a:t>
            </a:r>
            <a:endParaRPr/>
          </a:p>
          <a:p>
            <a:pPr indent="-285750" lvl="2" marL="463550" marR="0" rtl="0" algn="l">
              <a:lnSpc>
                <a:spcPct val="90000"/>
              </a:lnSpc>
              <a:spcBef>
                <a:spcPts val="600"/>
              </a:spcBef>
              <a:spcAft>
                <a:spcPts val="0"/>
              </a:spcAft>
              <a:buClr>
                <a:schemeClr val="dk2"/>
              </a:buClr>
              <a:buSzPts val="2000"/>
              <a:buFont typeface="Arial"/>
              <a:buChar char="•"/>
            </a:pPr>
            <a:r>
              <a:rPr b="0" i="0" lang="en-US" sz="2000" u="none" cap="none" strike="noStrike">
                <a:solidFill>
                  <a:schemeClr val="dk2"/>
                </a:solidFill>
                <a:latin typeface="Arial"/>
                <a:ea typeface="Arial"/>
                <a:cs typeface="Arial"/>
                <a:sym typeface="Arial"/>
              </a:rPr>
              <a:t>Most often death benefit is equal to accumulation value (reflecting interest credited, minus any previous withdrawal from the annuity)</a:t>
            </a:r>
            <a:endParaRPr b="0" i="0" sz="2000" u="none" cap="none" strike="noStrike">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619" name="Google Shape;619;p23"/>
          <p:cNvSpPr txBox="1"/>
          <p:nvPr>
            <p:ph idx="1" type="body"/>
          </p:nvPr>
        </p:nvSpPr>
        <p:spPr>
          <a:xfrm>
            <a:off x="-1" y="1931218"/>
            <a:ext cx="4884666" cy="2937645"/>
          </a:xfrm>
          <a:prstGeom prst="rect">
            <a:avLst/>
          </a:prstGeom>
          <a:solidFill>
            <a:schemeClr val="accent1"/>
          </a:solidFill>
          <a:ln>
            <a:noFill/>
          </a:ln>
        </p:spPr>
        <p:txBody>
          <a:bodyPr anchorCtr="0" anchor="b" bIns="274300" lIns="365750" spcFirstLastPara="1" rIns="365750" wrap="square" tIns="274300">
            <a:normAutofit fontScale="92500"/>
          </a:bodyPr>
          <a:lstStyle/>
          <a:p>
            <a:pPr indent="0" lvl="0" marL="0" rtl="0" algn="l">
              <a:lnSpc>
                <a:spcPct val="100000"/>
              </a:lnSpc>
              <a:spcBef>
                <a:spcPts val="0"/>
              </a:spcBef>
              <a:spcAft>
                <a:spcPts val="0"/>
              </a:spcAft>
              <a:buSzPct val="100000"/>
              <a:buNone/>
            </a:pPr>
            <a:r>
              <a:t/>
            </a:r>
            <a:endParaRPr>
              <a:solidFill>
                <a:srgbClr val="CD7BA6"/>
              </a:solidFill>
              <a:latin typeface="Arial"/>
              <a:ea typeface="Arial"/>
              <a:cs typeface="Arial"/>
              <a:sym typeface="Arial"/>
            </a:endParaRPr>
          </a:p>
          <a:p>
            <a:pPr indent="0" lvl="0" marL="0" rtl="0" algn="l">
              <a:lnSpc>
                <a:spcPct val="100000"/>
              </a:lnSpc>
              <a:spcBef>
                <a:spcPts val="600"/>
              </a:spcBef>
              <a:spcAft>
                <a:spcPts val="0"/>
              </a:spcAft>
              <a:buSzPct val="100000"/>
              <a:buNone/>
            </a:pPr>
            <a:r>
              <a:rPr lang="en-US">
                <a:solidFill>
                  <a:schemeClr val="accent4"/>
                </a:solidFill>
                <a:latin typeface="Arial"/>
                <a:ea typeface="Arial"/>
                <a:cs typeface="Arial"/>
                <a:sym typeface="Arial"/>
              </a:rPr>
              <a:t>Understanding</a:t>
            </a:r>
            <a:r>
              <a:rPr lang="en-US">
                <a:solidFill>
                  <a:srgbClr val="CD7BA6"/>
                </a:solidFill>
                <a:latin typeface="Arial"/>
                <a:ea typeface="Arial"/>
                <a:cs typeface="Arial"/>
                <a:sym typeface="Arial"/>
              </a:rPr>
              <a:t> </a:t>
            </a:r>
            <a:r>
              <a:rPr lang="en-US">
                <a:latin typeface="Arial"/>
                <a:ea typeface="Arial"/>
                <a:cs typeface="Arial"/>
                <a:sym typeface="Arial"/>
              </a:rPr>
              <a:t>the basics of FIAs</a:t>
            </a:r>
            <a:endParaRPr/>
          </a:p>
          <a:p>
            <a:pPr indent="0" lvl="0" marL="0" rtl="0" algn="l">
              <a:lnSpc>
                <a:spcPct val="100000"/>
              </a:lnSpc>
              <a:spcBef>
                <a:spcPts val="600"/>
              </a:spcBef>
              <a:spcAft>
                <a:spcPts val="0"/>
              </a:spcAft>
              <a:buSzPct val="100000"/>
              <a:buNone/>
            </a:pPr>
            <a:r>
              <a:t/>
            </a:r>
            <a:endParaRPr/>
          </a:p>
        </p:txBody>
      </p:sp>
      <p:sp>
        <p:nvSpPr>
          <p:cNvPr id="620" name="Google Shape;620;p23"/>
          <p:cNvSpPr txBox="1"/>
          <p:nvPr>
            <p:ph idx="2" type="body"/>
          </p:nvPr>
        </p:nvSpPr>
        <p:spPr>
          <a:xfrm>
            <a:off x="2637992" y="383141"/>
            <a:ext cx="2246673" cy="1828800"/>
          </a:xfrm>
          <a:prstGeom prst="rect">
            <a:avLst/>
          </a:prstGeom>
          <a:noFill/>
          <a:ln>
            <a:noFill/>
          </a:ln>
        </p:spPr>
        <p:txBody>
          <a:bodyPr anchorCtr="0" anchor="b" bIns="0" lIns="91425" spcFirstLastPara="1" rIns="91425" wrap="square" tIns="0">
            <a:normAutofit fontScale="92500" lnSpcReduction="10000"/>
          </a:bodyPr>
          <a:lstStyle/>
          <a:p>
            <a:pPr indent="0" lvl="0" marL="0" rtl="0" algn="ctr">
              <a:lnSpc>
                <a:spcPct val="100000"/>
              </a:lnSpc>
              <a:spcBef>
                <a:spcPts val="0"/>
              </a:spcBef>
              <a:spcAft>
                <a:spcPts val="0"/>
              </a:spcAft>
              <a:buSzPct val="100000"/>
              <a:buNone/>
            </a:pPr>
            <a:r>
              <a:rPr lang="en-US">
                <a:solidFill>
                  <a:schemeClr val="accent4"/>
                </a:solidFill>
              </a:rPr>
              <a:t>02</a:t>
            </a:r>
            <a:endParaRPr>
              <a:solidFill>
                <a:schemeClr val="accent4"/>
              </a:solidFill>
            </a:endParaRPr>
          </a:p>
        </p:txBody>
      </p:sp>
      <p:pic>
        <p:nvPicPr>
          <p:cNvPr id="621" name="Google Shape;621;p23"/>
          <p:cNvPicPr preferRelativeResize="0"/>
          <p:nvPr>
            <p:ph idx="3" type="pic"/>
          </p:nvPr>
        </p:nvPicPr>
        <p:blipFill rotWithShape="1">
          <a:blip r:embed="rId3">
            <a:alphaModFix/>
          </a:blip>
          <a:srcRect b="353" l="0" r="0" t="354"/>
          <a:stretch/>
        </p:blipFill>
        <p:spPr>
          <a:xfrm>
            <a:off x="4873625" y="663864"/>
            <a:ext cx="7315200" cy="5943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24"/>
          <p:cNvPicPr preferRelativeResize="0"/>
          <p:nvPr/>
        </p:nvPicPr>
        <p:blipFill rotWithShape="1">
          <a:blip r:embed="rId3">
            <a:alphaModFix/>
          </a:blip>
          <a:srcRect b="0" l="0" r="0" t="0"/>
          <a:stretch/>
        </p:blipFill>
        <p:spPr>
          <a:xfrm>
            <a:off x="4580108" y="949911"/>
            <a:ext cx="7608717" cy="5072478"/>
          </a:xfrm>
          <a:prstGeom prst="rect">
            <a:avLst/>
          </a:prstGeom>
          <a:noFill/>
          <a:ln>
            <a:noFill/>
          </a:ln>
        </p:spPr>
      </p:pic>
      <p:sp>
        <p:nvSpPr>
          <p:cNvPr id="628" name="Google Shape;628;p24"/>
          <p:cNvSpPr txBox="1"/>
          <p:nvPr>
            <p:ph idx="11" type="ftr"/>
          </p:nvPr>
        </p:nvSpPr>
        <p:spPr>
          <a:xfrm>
            <a:off x="730408" y="6095795"/>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Fixed index annuities may help meet retirement and other long-range goals. You shouldn’t consider a fixed index annuity to meet short-tem goals.</a:t>
            </a:r>
            <a:endParaRPr/>
          </a:p>
          <a:p>
            <a:pPr indent="0" lvl="0" marL="0" rtl="0" algn="l">
              <a:lnSpc>
                <a:spcPct val="90000"/>
              </a:lnSpc>
              <a:spcBef>
                <a:spcPts val="0"/>
              </a:spcBef>
              <a:spcAft>
                <a:spcPts val="0"/>
              </a:spcAft>
              <a:buNone/>
            </a:pPr>
            <a:r>
              <a:rPr lang="en-US" sz="1000"/>
              <a:t>Although an external index may affect contract values, the contract does not directly participate in any stock, bond, or investments.</a:t>
            </a:r>
            <a:endParaRPr sz="1000"/>
          </a:p>
        </p:txBody>
      </p:sp>
      <p:sp>
        <p:nvSpPr>
          <p:cNvPr id="629" name="Google Shape;629;p2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630" name="Google Shape;630;p24"/>
          <p:cNvSpPr/>
          <p:nvPr/>
        </p:nvSpPr>
        <p:spPr>
          <a:xfrm>
            <a:off x="816840" y="1873250"/>
            <a:ext cx="5012304" cy="3495000"/>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31" name="Google Shape;631;p24"/>
          <p:cNvSpPr/>
          <p:nvPr/>
        </p:nvSpPr>
        <p:spPr>
          <a:xfrm>
            <a:off x="378352" y="1534575"/>
            <a:ext cx="912677" cy="912677"/>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1</a:t>
            </a:r>
            <a:endParaRPr sz="4800">
              <a:solidFill>
                <a:schemeClr val="dk2"/>
              </a:solidFill>
              <a:latin typeface="Arial"/>
              <a:ea typeface="Arial"/>
              <a:cs typeface="Arial"/>
              <a:sym typeface="Arial"/>
            </a:endParaRPr>
          </a:p>
        </p:txBody>
      </p:sp>
      <p:sp>
        <p:nvSpPr>
          <p:cNvPr id="632" name="Google Shape;632;p24"/>
          <p:cNvSpPr/>
          <p:nvPr/>
        </p:nvSpPr>
        <p:spPr>
          <a:xfrm>
            <a:off x="1003075" y="2507288"/>
            <a:ext cx="4824520" cy="2462213"/>
          </a:xfrm>
          <a:prstGeom prst="rect">
            <a:avLst/>
          </a:prstGeom>
          <a:noFill/>
          <a:ln>
            <a:noFill/>
          </a:ln>
        </p:spPr>
        <p:txBody>
          <a:bodyPr anchorCtr="0" anchor="t" bIns="45700" lIns="91425" spcFirstLastPara="1" rIns="91425" wrap="square" tIns="45700">
            <a:spAutoFit/>
          </a:bodyPr>
          <a:lstStyle/>
          <a:p>
            <a:pPr indent="0" lvl="1" marL="0" marR="0" rtl="0" algn="l">
              <a:lnSpc>
                <a:spcPct val="90000"/>
              </a:lnSpc>
              <a:spcBef>
                <a:spcPts val="0"/>
              </a:spcBef>
              <a:spcAft>
                <a:spcPts val="0"/>
              </a:spcAft>
              <a:buNone/>
            </a:pPr>
            <a:r>
              <a:rPr b="0" i="0" lang="en-US" sz="3200" u="none" cap="none" strike="noStrike">
                <a:solidFill>
                  <a:schemeClr val="dk1"/>
                </a:solidFill>
                <a:latin typeface="Arial"/>
                <a:ea typeface="Arial"/>
                <a:cs typeface="Arial"/>
                <a:sym typeface="Arial"/>
              </a:rPr>
              <a:t>Begins as soon as</a:t>
            </a: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an FIA is purchased</a:t>
            </a:r>
            <a:endParaRPr/>
          </a:p>
          <a:p>
            <a:pPr indent="-231775" lvl="2" marL="231775" marR="0" rtl="0" algn="l">
              <a:lnSpc>
                <a:spcPct val="9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Choice of a fixed rate of interest</a:t>
            </a:r>
            <a:endParaRPr/>
          </a:p>
          <a:p>
            <a:pPr indent="-231775" lvl="2" marL="231775" marR="0" rtl="0" algn="l">
              <a:lnSpc>
                <a:spcPct val="9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Or interest rate based on the growth of an external market index</a:t>
            </a:r>
            <a:endParaRPr/>
          </a:p>
        </p:txBody>
      </p:sp>
      <p:sp>
        <p:nvSpPr>
          <p:cNvPr id="633" name="Google Shape;633;p24"/>
          <p:cNvSpPr/>
          <p:nvPr/>
        </p:nvSpPr>
        <p:spPr>
          <a:xfrm>
            <a:off x="1493793" y="1909507"/>
            <a:ext cx="4333802" cy="6463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4000">
                <a:solidFill>
                  <a:schemeClr val="dk1"/>
                </a:solidFill>
                <a:latin typeface="Arial"/>
                <a:ea typeface="Arial"/>
                <a:cs typeface="Arial"/>
                <a:sym typeface="Arial"/>
              </a:rPr>
              <a:t>ACCUMULATION</a:t>
            </a:r>
            <a:endParaRPr sz="4000">
              <a:solidFill>
                <a:schemeClr val="dk1"/>
              </a:solidFill>
              <a:latin typeface="Arial"/>
              <a:ea typeface="Arial"/>
              <a:cs typeface="Arial"/>
              <a:sym typeface="Arial"/>
            </a:endParaRPr>
          </a:p>
        </p:txBody>
      </p:sp>
      <p:sp>
        <p:nvSpPr>
          <p:cNvPr id="634" name="Google Shape;634;p24"/>
          <p:cNvSpPr txBox="1"/>
          <p:nvPr/>
        </p:nvSpPr>
        <p:spPr>
          <a:xfrm>
            <a:off x="391787" y="260615"/>
            <a:ext cx="6451516" cy="12288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90B4D"/>
              </a:buClr>
              <a:buSzPts val="4000"/>
              <a:buFont typeface="Arial"/>
              <a:buNone/>
            </a:pPr>
            <a:r>
              <a:rPr b="0" i="0" lang="en-US" sz="4000" u="none" cap="none" strike="noStrike">
                <a:solidFill>
                  <a:srgbClr val="790B4D"/>
                </a:solidFill>
                <a:latin typeface="Arial"/>
                <a:ea typeface="Arial"/>
                <a:cs typeface="Arial"/>
                <a:sym typeface="Arial"/>
              </a:rPr>
              <a:t>Most fixed index annuities have </a:t>
            </a:r>
            <a:r>
              <a:rPr b="1" i="0" lang="en-US" sz="4000" u="none" cap="none" strike="noStrike">
                <a:solidFill>
                  <a:srgbClr val="790B4D"/>
                </a:solidFill>
                <a:latin typeface="Arial"/>
                <a:ea typeface="Arial"/>
                <a:cs typeface="Arial"/>
                <a:sym typeface="Arial"/>
              </a:rPr>
              <a:t>two phases</a:t>
            </a:r>
            <a:endParaRPr b="1" i="0" sz="4400" u="none" cap="none" strike="noStrike">
              <a:solidFill>
                <a:srgbClr val="790B4D"/>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25"/>
          <p:cNvPicPr preferRelativeResize="0"/>
          <p:nvPr/>
        </p:nvPicPr>
        <p:blipFill rotWithShape="1">
          <a:blip r:embed="rId3">
            <a:alphaModFix/>
          </a:blip>
          <a:srcRect b="0" l="0" r="0" t="0"/>
          <a:stretch/>
        </p:blipFill>
        <p:spPr>
          <a:xfrm>
            <a:off x="5172700" y="1419131"/>
            <a:ext cx="7016125" cy="4677416"/>
          </a:xfrm>
          <a:prstGeom prst="rect">
            <a:avLst/>
          </a:prstGeom>
          <a:noFill/>
          <a:ln>
            <a:noFill/>
          </a:ln>
        </p:spPr>
      </p:pic>
      <p:sp>
        <p:nvSpPr>
          <p:cNvPr id="641" name="Google Shape;641;p25"/>
          <p:cNvSpPr/>
          <p:nvPr/>
        </p:nvSpPr>
        <p:spPr>
          <a:xfrm>
            <a:off x="816840" y="1873250"/>
            <a:ext cx="5012304" cy="3495000"/>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42" name="Google Shape;642;p25"/>
          <p:cNvSpPr/>
          <p:nvPr/>
        </p:nvSpPr>
        <p:spPr>
          <a:xfrm>
            <a:off x="378352" y="1534575"/>
            <a:ext cx="912677" cy="912677"/>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2</a:t>
            </a:r>
            <a:endParaRPr sz="4800">
              <a:solidFill>
                <a:schemeClr val="dk2"/>
              </a:solidFill>
              <a:latin typeface="Arial"/>
              <a:ea typeface="Arial"/>
              <a:cs typeface="Arial"/>
              <a:sym typeface="Arial"/>
            </a:endParaRPr>
          </a:p>
        </p:txBody>
      </p:sp>
      <p:sp>
        <p:nvSpPr>
          <p:cNvPr id="643" name="Google Shape;643;p25"/>
          <p:cNvSpPr/>
          <p:nvPr/>
        </p:nvSpPr>
        <p:spPr>
          <a:xfrm>
            <a:off x="1003075" y="2507288"/>
            <a:ext cx="4824520" cy="2871555"/>
          </a:xfrm>
          <a:prstGeom prst="rect">
            <a:avLst/>
          </a:prstGeom>
          <a:noFill/>
          <a:ln>
            <a:noFill/>
          </a:ln>
        </p:spPr>
        <p:txBody>
          <a:bodyPr anchorCtr="0" anchor="t" bIns="45700" lIns="91425" spcFirstLastPara="1" rIns="91425" wrap="square" tIns="45700">
            <a:spAutoFit/>
          </a:bodyPr>
          <a:lstStyle/>
          <a:p>
            <a:pPr indent="0" lvl="1" marL="0" marR="0" rtl="0" algn="l">
              <a:lnSpc>
                <a:spcPct val="90000"/>
              </a:lnSpc>
              <a:spcBef>
                <a:spcPts val="0"/>
              </a:spcBef>
              <a:spcAft>
                <a:spcPts val="0"/>
              </a:spcAft>
              <a:buNone/>
            </a:pPr>
            <a:r>
              <a:rPr b="0" i="0" lang="en-US" sz="3200" u="none" cap="none" strike="noStrike">
                <a:solidFill>
                  <a:schemeClr val="dk1"/>
                </a:solidFill>
                <a:latin typeface="Arial"/>
                <a:ea typeface="Arial"/>
                <a:cs typeface="Arial"/>
                <a:sym typeface="Arial"/>
              </a:rPr>
              <a:t>Begins when you start receiving payments</a:t>
            </a:r>
            <a:endParaRPr b="0" i="0" sz="3200" u="none" cap="none" strike="noStrike">
              <a:solidFill>
                <a:schemeClr val="dk1"/>
              </a:solidFill>
              <a:latin typeface="Arial"/>
              <a:ea typeface="Arial"/>
              <a:cs typeface="Arial"/>
              <a:sym typeface="Arial"/>
            </a:endParaRPr>
          </a:p>
          <a:p>
            <a:pPr indent="0" lvl="2" marL="0" marR="0" rtl="0" algn="l">
              <a:lnSpc>
                <a:spcPct val="90000"/>
              </a:lnSpc>
              <a:spcBef>
                <a:spcPts val="600"/>
              </a:spcBef>
              <a:spcAft>
                <a:spcPts val="0"/>
              </a:spcAft>
              <a:buNone/>
            </a:pPr>
            <a:r>
              <a:rPr b="0" i="0" lang="en-US" sz="2400" u="none" cap="none" strike="noStrike">
                <a:solidFill>
                  <a:schemeClr val="dk1"/>
                </a:solidFill>
                <a:latin typeface="Arial"/>
                <a:ea typeface="Arial"/>
                <a:cs typeface="Arial"/>
                <a:sym typeface="Arial"/>
              </a:rPr>
              <a:t>Variety of distribution options offered, including:</a:t>
            </a:r>
            <a:endParaRPr/>
          </a:p>
          <a:p>
            <a:pPr indent="-231775" lvl="3" marL="231775" marR="0" rtl="0" algn="l">
              <a:lnSpc>
                <a:spcPct val="9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Scheduled lifetime payments</a:t>
            </a:r>
            <a:endParaRPr/>
          </a:p>
          <a:p>
            <a:pPr indent="-231775" lvl="3" marL="231775" marR="0" rtl="0" algn="l">
              <a:lnSpc>
                <a:spcPct val="90000"/>
              </a:lnSpc>
              <a:spcBef>
                <a:spcPts val="6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Withdrawals, including options</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for guaranteed lifetime income</a:t>
            </a:r>
            <a:endParaRPr b="0" i="0" sz="2400" u="none" cap="none" strike="noStrike">
              <a:solidFill>
                <a:schemeClr val="dk1"/>
              </a:solidFill>
              <a:latin typeface="Arial"/>
              <a:ea typeface="Arial"/>
              <a:cs typeface="Arial"/>
              <a:sym typeface="Arial"/>
            </a:endParaRPr>
          </a:p>
        </p:txBody>
      </p:sp>
      <p:sp>
        <p:nvSpPr>
          <p:cNvPr id="644" name="Google Shape;644;p25"/>
          <p:cNvSpPr/>
          <p:nvPr/>
        </p:nvSpPr>
        <p:spPr>
          <a:xfrm>
            <a:off x="1493793" y="1909507"/>
            <a:ext cx="4333802" cy="6463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4000">
                <a:solidFill>
                  <a:schemeClr val="dk1"/>
                </a:solidFill>
                <a:latin typeface="Arial"/>
                <a:ea typeface="Arial"/>
                <a:cs typeface="Arial"/>
                <a:sym typeface="Arial"/>
              </a:rPr>
              <a:t>DISTRIBUTION</a:t>
            </a:r>
            <a:endParaRPr sz="4000">
              <a:solidFill>
                <a:schemeClr val="dk1"/>
              </a:solidFill>
              <a:latin typeface="Arial"/>
              <a:ea typeface="Arial"/>
              <a:cs typeface="Arial"/>
              <a:sym typeface="Arial"/>
            </a:endParaRPr>
          </a:p>
        </p:txBody>
      </p:sp>
      <p:sp>
        <p:nvSpPr>
          <p:cNvPr id="645" name="Google Shape;645;p25"/>
          <p:cNvSpPr txBox="1"/>
          <p:nvPr/>
        </p:nvSpPr>
        <p:spPr>
          <a:xfrm>
            <a:off x="391786" y="260615"/>
            <a:ext cx="6278695" cy="12288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90B4D"/>
              </a:buClr>
              <a:buSzPts val="4000"/>
              <a:buFont typeface="Arial"/>
              <a:buNone/>
            </a:pPr>
            <a:r>
              <a:rPr b="0" i="0" lang="en-US" sz="4000" u="none" cap="none" strike="noStrike">
                <a:solidFill>
                  <a:srgbClr val="790B4D"/>
                </a:solidFill>
                <a:latin typeface="Arial"/>
                <a:ea typeface="Arial"/>
                <a:cs typeface="Arial"/>
                <a:sym typeface="Arial"/>
              </a:rPr>
              <a:t>Most fixed index annuities have </a:t>
            </a:r>
            <a:r>
              <a:rPr b="1" i="0" lang="en-US" sz="4000" u="none" cap="none" strike="noStrike">
                <a:solidFill>
                  <a:srgbClr val="790B4D"/>
                </a:solidFill>
                <a:latin typeface="Arial"/>
                <a:ea typeface="Arial"/>
                <a:cs typeface="Arial"/>
                <a:sym typeface="Arial"/>
              </a:rPr>
              <a:t>two phases</a:t>
            </a:r>
            <a:endParaRPr b="1" i="0" sz="4400" u="none" cap="none" strike="noStrike">
              <a:solidFill>
                <a:srgbClr val="790B4D"/>
              </a:solidFill>
              <a:latin typeface="Arial"/>
              <a:ea typeface="Arial"/>
              <a:cs typeface="Arial"/>
              <a:sym typeface="Arial"/>
            </a:endParaRPr>
          </a:p>
        </p:txBody>
      </p:sp>
      <p:sp>
        <p:nvSpPr>
          <p:cNvPr id="646" name="Google Shape;646;p25"/>
          <p:cNvSpPr txBox="1"/>
          <p:nvPr>
            <p:ph idx="11" type="ftr"/>
          </p:nvPr>
        </p:nvSpPr>
        <p:spPr>
          <a:xfrm>
            <a:off x="692078" y="6122028"/>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Fixed index annuities may help meet retirement and other long-range goals. You shouldn’t consider a fixed index annuity to meet short-tem goals.</a:t>
            </a:r>
            <a:endParaRPr/>
          </a:p>
          <a:p>
            <a:pPr indent="0" lvl="0" marL="0" rtl="0" algn="l">
              <a:lnSpc>
                <a:spcPct val="90000"/>
              </a:lnSpc>
              <a:spcBef>
                <a:spcPts val="0"/>
              </a:spcBef>
              <a:spcAft>
                <a:spcPts val="0"/>
              </a:spcAft>
              <a:buNone/>
            </a:pPr>
            <a:r>
              <a:rPr lang="en-US" sz="1000"/>
              <a:t>Withdrawals and annuitization are treated differently for income tax purposes.</a:t>
            </a:r>
            <a:endParaRPr/>
          </a:p>
          <a:p>
            <a:pPr indent="0" lvl="0" marL="0" rtl="0" algn="l">
              <a:lnSpc>
                <a:spcPct val="90000"/>
              </a:lnSpc>
              <a:spcBef>
                <a:spcPts val="0"/>
              </a:spcBef>
              <a:spcAft>
                <a:spcPts val="0"/>
              </a:spcAft>
              <a:buNone/>
            </a:pPr>
            <a:r>
              <a:rPr lang="en-US" sz="1000"/>
              <a:t>Distributions are subject to ordinary income tax and, if taken prior to age 59½, a 10% federal additional tax.</a:t>
            </a:r>
            <a:endParaRPr/>
          </a:p>
        </p:txBody>
      </p:sp>
      <p:sp>
        <p:nvSpPr>
          <p:cNvPr id="647" name="Google Shape;647;p2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grpSp>
        <p:nvGrpSpPr>
          <p:cNvPr id="653" name="Google Shape;653;p26"/>
          <p:cNvGrpSpPr/>
          <p:nvPr/>
        </p:nvGrpSpPr>
        <p:grpSpPr>
          <a:xfrm>
            <a:off x="11929" y="3291927"/>
            <a:ext cx="12188825" cy="1650450"/>
            <a:chOff x="11929" y="3291927"/>
            <a:chExt cx="12188825" cy="1650450"/>
          </a:xfrm>
        </p:grpSpPr>
        <p:sp>
          <p:nvSpPr>
            <p:cNvPr id="654" name="Google Shape;654;p26"/>
            <p:cNvSpPr/>
            <p:nvPr/>
          </p:nvSpPr>
          <p:spPr>
            <a:xfrm>
              <a:off x="11929" y="3291927"/>
              <a:ext cx="12188825" cy="1249448"/>
            </a:xfrm>
            <a:prstGeom prst="rect">
              <a:avLst/>
            </a:prstGeom>
            <a:solidFill>
              <a:schemeClr val="accent5">
                <a:alpha val="6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55" name="Google Shape;655;p26"/>
            <p:cNvSpPr txBox="1"/>
            <p:nvPr/>
          </p:nvSpPr>
          <p:spPr>
            <a:xfrm>
              <a:off x="8100964" y="3659428"/>
              <a:ext cx="11375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1"/>
                  </a:solidFill>
                  <a:latin typeface="Arial"/>
                  <a:ea typeface="Arial"/>
                  <a:cs typeface="Arial"/>
                  <a:sym typeface="Arial"/>
                </a:rPr>
                <a:t>OWNER</a:t>
              </a:r>
              <a:endParaRPr sz="1400">
                <a:solidFill>
                  <a:schemeClr val="accent1"/>
                </a:solidFill>
                <a:latin typeface="Arial"/>
                <a:ea typeface="Arial"/>
                <a:cs typeface="Arial"/>
                <a:sym typeface="Arial"/>
              </a:endParaRPr>
            </a:p>
          </p:txBody>
        </p:sp>
        <p:sp>
          <p:nvSpPr>
            <p:cNvPr id="656" name="Google Shape;656;p26"/>
            <p:cNvSpPr txBox="1"/>
            <p:nvPr/>
          </p:nvSpPr>
          <p:spPr>
            <a:xfrm>
              <a:off x="9130796" y="4024236"/>
              <a:ext cx="822325" cy="2778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accent1"/>
                  </a:solidFill>
                  <a:latin typeface="Arial"/>
                  <a:ea typeface="Arial"/>
                  <a:cs typeface="Arial"/>
                  <a:sym typeface="Arial"/>
                </a:rPr>
                <a:t>AND/OR</a:t>
              </a:r>
              <a:endParaRPr/>
            </a:p>
          </p:txBody>
        </p:sp>
        <p:sp>
          <p:nvSpPr>
            <p:cNvPr id="657" name="Google Shape;657;p26"/>
            <p:cNvSpPr txBox="1"/>
            <p:nvPr/>
          </p:nvSpPr>
          <p:spPr>
            <a:xfrm>
              <a:off x="9645763" y="3659428"/>
              <a:ext cx="176492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accent1"/>
                  </a:solidFill>
                  <a:latin typeface="Arial"/>
                  <a:ea typeface="Arial"/>
                  <a:cs typeface="Arial"/>
                  <a:sym typeface="Arial"/>
                </a:rPr>
                <a:t>ANNUITANT</a:t>
              </a:r>
              <a:endParaRPr/>
            </a:p>
          </p:txBody>
        </p:sp>
        <p:sp>
          <p:nvSpPr>
            <p:cNvPr id="658" name="Google Shape;658;p26"/>
            <p:cNvSpPr txBox="1"/>
            <p:nvPr/>
          </p:nvSpPr>
          <p:spPr>
            <a:xfrm>
              <a:off x="649811" y="3478080"/>
              <a:ext cx="5041352" cy="47704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13388"/>
                </a:buClr>
                <a:buSzPts val="3200"/>
                <a:buFont typeface="Arial"/>
                <a:buNone/>
              </a:pPr>
              <a:r>
                <a:rPr b="0" lang="en-US" sz="3200">
                  <a:solidFill>
                    <a:schemeClr val="accent1"/>
                  </a:solidFill>
                  <a:latin typeface="Arial"/>
                  <a:ea typeface="Arial"/>
                  <a:cs typeface="Arial"/>
                  <a:sym typeface="Arial"/>
                </a:rPr>
                <a:t>CONTRACT OWNER/ANNUITANT</a:t>
              </a:r>
              <a:endParaRPr b="0" sz="3200">
                <a:solidFill>
                  <a:schemeClr val="accent1"/>
                </a:solidFill>
                <a:latin typeface="Arial"/>
                <a:ea typeface="Arial"/>
                <a:cs typeface="Arial"/>
                <a:sym typeface="Arial"/>
              </a:endParaRPr>
            </a:p>
          </p:txBody>
        </p:sp>
        <p:sp>
          <p:nvSpPr>
            <p:cNvPr id="659" name="Google Shape;659;p26"/>
            <p:cNvSpPr/>
            <p:nvPr/>
          </p:nvSpPr>
          <p:spPr>
            <a:xfrm>
              <a:off x="7765015" y="3474563"/>
              <a:ext cx="316043" cy="822960"/>
            </a:xfrm>
            <a:custGeom>
              <a:rect b="b" l="l" r="r" t="t"/>
              <a:pathLst>
                <a:path extrusionOk="0" h="274" w="105">
                  <a:moveTo>
                    <a:pt x="13" y="166"/>
                  </a:moveTo>
                  <a:cubicBezTo>
                    <a:pt x="17" y="166"/>
                    <a:pt x="21" y="165"/>
                    <a:pt x="23" y="162"/>
                  </a:cubicBezTo>
                  <a:cubicBezTo>
                    <a:pt x="23" y="169"/>
                    <a:pt x="23" y="169"/>
                    <a:pt x="23" y="169"/>
                  </a:cubicBezTo>
                  <a:cubicBezTo>
                    <a:pt x="23" y="169"/>
                    <a:pt x="23" y="169"/>
                    <a:pt x="23" y="169"/>
                  </a:cubicBezTo>
                  <a:cubicBezTo>
                    <a:pt x="23" y="214"/>
                    <a:pt x="23" y="214"/>
                    <a:pt x="23" y="214"/>
                  </a:cubicBezTo>
                  <a:cubicBezTo>
                    <a:pt x="23" y="214"/>
                    <a:pt x="23" y="214"/>
                    <a:pt x="23" y="214"/>
                  </a:cubicBezTo>
                  <a:cubicBezTo>
                    <a:pt x="23" y="215"/>
                    <a:pt x="23" y="215"/>
                    <a:pt x="23" y="215"/>
                  </a:cubicBezTo>
                  <a:cubicBezTo>
                    <a:pt x="23" y="259"/>
                    <a:pt x="23" y="259"/>
                    <a:pt x="23" y="259"/>
                  </a:cubicBezTo>
                  <a:cubicBezTo>
                    <a:pt x="23" y="267"/>
                    <a:pt x="30" y="274"/>
                    <a:pt x="38" y="274"/>
                  </a:cubicBezTo>
                  <a:cubicBezTo>
                    <a:pt x="46" y="274"/>
                    <a:pt x="52" y="267"/>
                    <a:pt x="52" y="259"/>
                  </a:cubicBezTo>
                  <a:cubicBezTo>
                    <a:pt x="52" y="215"/>
                    <a:pt x="52" y="215"/>
                    <a:pt x="52" y="215"/>
                  </a:cubicBezTo>
                  <a:cubicBezTo>
                    <a:pt x="52" y="215"/>
                    <a:pt x="52" y="215"/>
                    <a:pt x="52" y="214"/>
                  </a:cubicBezTo>
                  <a:cubicBezTo>
                    <a:pt x="52" y="214"/>
                    <a:pt x="52" y="214"/>
                    <a:pt x="52" y="214"/>
                  </a:cubicBezTo>
                  <a:cubicBezTo>
                    <a:pt x="52" y="184"/>
                    <a:pt x="52" y="184"/>
                    <a:pt x="52" y="184"/>
                  </a:cubicBezTo>
                  <a:cubicBezTo>
                    <a:pt x="53" y="184"/>
                    <a:pt x="53" y="184"/>
                    <a:pt x="53" y="184"/>
                  </a:cubicBezTo>
                  <a:cubicBezTo>
                    <a:pt x="53" y="214"/>
                    <a:pt x="53" y="214"/>
                    <a:pt x="53" y="214"/>
                  </a:cubicBezTo>
                  <a:cubicBezTo>
                    <a:pt x="53" y="214"/>
                    <a:pt x="53" y="214"/>
                    <a:pt x="53" y="214"/>
                  </a:cubicBezTo>
                  <a:cubicBezTo>
                    <a:pt x="53" y="215"/>
                    <a:pt x="53" y="215"/>
                    <a:pt x="53" y="215"/>
                  </a:cubicBezTo>
                  <a:cubicBezTo>
                    <a:pt x="53" y="259"/>
                    <a:pt x="53" y="259"/>
                    <a:pt x="53" y="259"/>
                  </a:cubicBezTo>
                  <a:cubicBezTo>
                    <a:pt x="53" y="267"/>
                    <a:pt x="59" y="274"/>
                    <a:pt x="68" y="274"/>
                  </a:cubicBezTo>
                  <a:cubicBezTo>
                    <a:pt x="76" y="274"/>
                    <a:pt x="82" y="267"/>
                    <a:pt x="82" y="259"/>
                  </a:cubicBezTo>
                  <a:cubicBezTo>
                    <a:pt x="82" y="215"/>
                    <a:pt x="82" y="215"/>
                    <a:pt x="82" y="215"/>
                  </a:cubicBezTo>
                  <a:cubicBezTo>
                    <a:pt x="82" y="215"/>
                    <a:pt x="82" y="215"/>
                    <a:pt x="82" y="214"/>
                  </a:cubicBezTo>
                  <a:cubicBezTo>
                    <a:pt x="82" y="214"/>
                    <a:pt x="82" y="214"/>
                    <a:pt x="82" y="214"/>
                  </a:cubicBezTo>
                  <a:cubicBezTo>
                    <a:pt x="82" y="169"/>
                    <a:pt x="82" y="169"/>
                    <a:pt x="82" y="169"/>
                  </a:cubicBezTo>
                  <a:cubicBezTo>
                    <a:pt x="82" y="169"/>
                    <a:pt x="82" y="169"/>
                    <a:pt x="82" y="169"/>
                  </a:cubicBezTo>
                  <a:cubicBezTo>
                    <a:pt x="82" y="169"/>
                    <a:pt x="82" y="162"/>
                    <a:pt x="82" y="162"/>
                  </a:cubicBezTo>
                  <a:cubicBezTo>
                    <a:pt x="85" y="165"/>
                    <a:pt x="88" y="166"/>
                    <a:pt x="92" y="166"/>
                  </a:cubicBezTo>
                  <a:cubicBezTo>
                    <a:pt x="99" y="166"/>
                    <a:pt x="105" y="160"/>
                    <a:pt x="105" y="153"/>
                  </a:cubicBezTo>
                  <a:cubicBezTo>
                    <a:pt x="105" y="76"/>
                    <a:pt x="105" y="76"/>
                    <a:pt x="105" y="76"/>
                  </a:cubicBezTo>
                  <a:cubicBezTo>
                    <a:pt x="105" y="75"/>
                    <a:pt x="105" y="75"/>
                    <a:pt x="105" y="75"/>
                  </a:cubicBezTo>
                  <a:cubicBezTo>
                    <a:pt x="105" y="67"/>
                    <a:pt x="99" y="61"/>
                    <a:pt x="91" y="59"/>
                  </a:cubicBezTo>
                  <a:cubicBezTo>
                    <a:pt x="82" y="58"/>
                    <a:pt x="74" y="57"/>
                    <a:pt x="65" y="56"/>
                  </a:cubicBezTo>
                  <a:cubicBezTo>
                    <a:pt x="75" y="51"/>
                    <a:pt x="82" y="41"/>
                    <a:pt x="82" y="29"/>
                  </a:cubicBezTo>
                  <a:cubicBezTo>
                    <a:pt x="82" y="13"/>
                    <a:pt x="69" y="0"/>
                    <a:pt x="53" y="0"/>
                  </a:cubicBezTo>
                  <a:cubicBezTo>
                    <a:pt x="36" y="0"/>
                    <a:pt x="23" y="13"/>
                    <a:pt x="23" y="29"/>
                  </a:cubicBezTo>
                  <a:cubicBezTo>
                    <a:pt x="23" y="41"/>
                    <a:pt x="30" y="51"/>
                    <a:pt x="40" y="56"/>
                  </a:cubicBezTo>
                  <a:cubicBezTo>
                    <a:pt x="32" y="57"/>
                    <a:pt x="23" y="58"/>
                    <a:pt x="15" y="59"/>
                  </a:cubicBezTo>
                  <a:cubicBezTo>
                    <a:pt x="6" y="61"/>
                    <a:pt x="0" y="68"/>
                    <a:pt x="0" y="75"/>
                  </a:cubicBezTo>
                  <a:cubicBezTo>
                    <a:pt x="0" y="75"/>
                    <a:pt x="0" y="75"/>
                    <a:pt x="0" y="76"/>
                  </a:cubicBezTo>
                  <a:cubicBezTo>
                    <a:pt x="0" y="153"/>
                    <a:pt x="0" y="153"/>
                    <a:pt x="0" y="153"/>
                  </a:cubicBezTo>
                  <a:cubicBezTo>
                    <a:pt x="0" y="160"/>
                    <a:pt x="6" y="166"/>
                    <a:pt x="13" y="166"/>
                  </a:cubicBezTo>
                  <a:close/>
                  <a:moveTo>
                    <a:pt x="27" y="29"/>
                  </a:moveTo>
                  <a:cubicBezTo>
                    <a:pt x="27" y="15"/>
                    <a:pt x="39" y="4"/>
                    <a:pt x="53" y="4"/>
                  </a:cubicBezTo>
                  <a:cubicBezTo>
                    <a:pt x="67" y="4"/>
                    <a:pt x="78" y="15"/>
                    <a:pt x="78" y="29"/>
                  </a:cubicBezTo>
                  <a:cubicBezTo>
                    <a:pt x="78" y="43"/>
                    <a:pt x="67" y="55"/>
                    <a:pt x="53" y="55"/>
                  </a:cubicBezTo>
                  <a:cubicBezTo>
                    <a:pt x="39" y="55"/>
                    <a:pt x="27" y="43"/>
                    <a:pt x="27" y="29"/>
                  </a:cubicBezTo>
                  <a:close/>
                  <a:moveTo>
                    <a:pt x="4" y="114"/>
                  </a:moveTo>
                  <a:cubicBezTo>
                    <a:pt x="4" y="114"/>
                    <a:pt x="4" y="114"/>
                    <a:pt x="4" y="114"/>
                  </a:cubicBezTo>
                  <a:cubicBezTo>
                    <a:pt x="4" y="114"/>
                    <a:pt x="4" y="114"/>
                    <a:pt x="4" y="114"/>
                  </a:cubicBezTo>
                  <a:cubicBezTo>
                    <a:pt x="4" y="76"/>
                    <a:pt x="4" y="76"/>
                    <a:pt x="4" y="76"/>
                  </a:cubicBezTo>
                  <a:cubicBezTo>
                    <a:pt x="4" y="75"/>
                    <a:pt x="4" y="75"/>
                    <a:pt x="4" y="75"/>
                  </a:cubicBezTo>
                  <a:cubicBezTo>
                    <a:pt x="4" y="70"/>
                    <a:pt x="8" y="65"/>
                    <a:pt x="15" y="63"/>
                  </a:cubicBezTo>
                  <a:cubicBezTo>
                    <a:pt x="40" y="58"/>
                    <a:pt x="65" y="58"/>
                    <a:pt x="90" y="63"/>
                  </a:cubicBezTo>
                  <a:cubicBezTo>
                    <a:pt x="97" y="65"/>
                    <a:pt x="101" y="70"/>
                    <a:pt x="101" y="75"/>
                  </a:cubicBezTo>
                  <a:cubicBezTo>
                    <a:pt x="101" y="75"/>
                    <a:pt x="101" y="75"/>
                    <a:pt x="101" y="76"/>
                  </a:cubicBezTo>
                  <a:cubicBezTo>
                    <a:pt x="101" y="114"/>
                    <a:pt x="101" y="114"/>
                    <a:pt x="101" y="114"/>
                  </a:cubicBezTo>
                  <a:cubicBezTo>
                    <a:pt x="101" y="114"/>
                    <a:pt x="101" y="114"/>
                    <a:pt x="101" y="114"/>
                  </a:cubicBezTo>
                  <a:cubicBezTo>
                    <a:pt x="101" y="114"/>
                    <a:pt x="101" y="114"/>
                    <a:pt x="101" y="114"/>
                  </a:cubicBezTo>
                  <a:cubicBezTo>
                    <a:pt x="101" y="153"/>
                    <a:pt x="101" y="153"/>
                    <a:pt x="101" y="153"/>
                  </a:cubicBezTo>
                  <a:cubicBezTo>
                    <a:pt x="101" y="158"/>
                    <a:pt x="97" y="162"/>
                    <a:pt x="92" y="162"/>
                  </a:cubicBezTo>
                  <a:cubicBezTo>
                    <a:pt x="87" y="162"/>
                    <a:pt x="83" y="158"/>
                    <a:pt x="83" y="153"/>
                  </a:cubicBezTo>
                  <a:cubicBezTo>
                    <a:pt x="83" y="114"/>
                    <a:pt x="83" y="114"/>
                    <a:pt x="83" y="114"/>
                  </a:cubicBezTo>
                  <a:cubicBezTo>
                    <a:pt x="83" y="114"/>
                    <a:pt x="83" y="114"/>
                    <a:pt x="83" y="114"/>
                  </a:cubicBezTo>
                  <a:cubicBezTo>
                    <a:pt x="83" y="114"/>
                    <a:pt x="83" y="114"/>
                    <a:pt x="83" y="114"/>
                  </a:cubicBezTo>
                  <a:cubicBezTo>
                    <a:pt x="83" y="84"/>
                    <a:pt x="83" y="84"/>
                    <a:pt x="83" y="84"/>
                  </a:cubicBezTo>
                  <a:cubicBezTo>
                    <a:pt x="82" y="84"/>
                    <a:pt x="80" y="83"/>
                    <a:pt x="79" y="83"/>
                  </a:cubicBezTo>
                  <a:cubicBezTo>
                    <a:pt x="78" y="169"/>
                    <a:pt x="78" y="169"/>
                    <a:pt x="78" y="169"/>
                  </a:cubicBezTo>
                  <a:cubicBezTo>
                    <a:pt x="78" y="169"/>
                    <a:pt x="78" y="169"/>
                    <a:pt x="78" y="169"/>
                  </a:cubicBezTo>
                  <a:cubicBezTo>
                    <a:pt x="78" y="169"/>
                    <a:pt x="78" y="169"/>
                    <a:pt x="78" y="169"/>
                  </a:cubicBezTo>
                  <a:cubicBezTo>
                    <a:pt x="78" y="214"/>
                    <a:pt x="78" y="214"/>
                    <a:pt x="78" y="214"/>
                  </a:cubicBezTo>
                  <a:cubicBezTo>
                    <a:pt x="78" y="214"/>
                    <a:pt x="78" y="214"/>
                    <a:pt x="78" y="214"/>
                  </a:cubicBezTo>
                  <a:cubicBezTo>
                    <a:pt x="78" y="215"/>
                    <a:pt x="78" y="215"/>
                    <a:pt x="78" y="215"/>
                  </a:cubicBezTo>
                  <a:cubicBezTo>
                    <a:pt x="78" y="259"/>
                    <a:pt x="78" y="259"/>
                    <a:pt x="78" y="259"/>
                  </a:cubicBezTo>
                  <a:cubicBezTo>
                    <a:pt x="78" y="265"/>
                    <a:pt x="73" y="270"/>
                    <a:pt x="68" y="270"/>
                  </a:cubicBezTo>
                  <a:cubicBezTo>
                    <a:pt x="62" y="270"/>
                    <a:pt x="57" y="265"/>
                    <a:pt x="57" y="259"/>
                  </a:cubicBezTo>
                  <a:cubicBezTo>
                    <a:pt x="57" y="215"/>
                    <a:pt x="57" y="215"/>
                    <a:pt x="57" y="215"/>
                  </a:cubicBezTo>
                  <a:cubicBezTo>
                    <a:pt x="57" y="215"/>
                    <a:pt x="57" y="215"/>
                    <a:pt x="57" y="214"/>
                  </a:cubicBezTo>
                  <a:cubicBezTo>
                    <a:pt x="57" y="214"/>
                    <a:pt x="57" y="214"/>
                    <a:pt x="57" y="214"/>
                  </a:cubicBezTo>
                  <a:cubicBezTo>
                    <a:pt x="57" y="180"/>
                    <a:pt x="57" y="180"/>
                    <a:pt x="57" y="180"/>
                  </a:cubicBezTo>
                  <a:cubicBezTo>
                    <a:pt x="48" y="180"/>
                    <a:pt x="48" y="180"/>
                    <a:pt x="48" y="180"/>
                  </a:cubicBezTo>
                  <a:cubicBezTo>
                    <a:pt x="48" y="214"/>
                    <a:pt x="48" y="214"/>
                    <a:pt x="48" y="214"/>
                  </a:cubicBezTo>
                  <a:cubicBezTo>
                    <a:pt x="48" y="214"/>
                    <a:pt x="48" y="214"/>
                    <a:pt x="48" y="214"/>
                  </a:cubicBezTo>
                  <a:cubicBezTo>
                    <a:pt x="48" y="215"/>
                    <a:pt x="48" y="215"/>
                    <a:pt x="48" y="215"/>
                  </a:cubicBezTo>
                  <a:cubicBezTo>
                    <a:pt x="48" y="259"/>
                    <a:pt x="48" y="259"/>
                    <a:pt x="48" y="259"/>
                  </a:cubicBezTo>
                  <a:cubicBezTo>
                    <a:pt x="48" y="265"/>
                    <a:pt x="43" y="270"/>
                    <a:pt x="38" y="270"/>
                  </a:cubicBezTo>
                  <a:cubicBezTo>
                    <a:pt x="32" y="270"/>
                    <a:pt x="27" y="265"/>
                    <a:pt x="27" y="259"/>
                  </a:cubicBezTo>
                  <a:cubicBezTo>
                    <a:pt x="27" y="215"/>
                    <a:pt x="27" y="215"/>
                    <a:pt x="27" y="215"/>
                  </a:cubicBezTo>
                  <a:cubicBezTo>
                    <a:pt x="27" y="215"/>
                    <a:pt x="27" y="215"/>
                    <a:pt x="27" y="214"/>
                  </a:cubicBezTo>
                  <a:cubicBezTo>
                    <a:pt x="27" y="214"/>
                    <a:pt x="27" y="214"/>
                    <a:pt x="27" y="214"/>
                  </a:cubicBezTo>
                  <a:cubicBezTo>
                    <a:pt x="27" y="169"/>
                    <a:pt x="27" y="169"/>
                    <a:pt x="27" y="169"/>
                  </a:cubicBezTo>
                  <a:cubicBezTo>
                    <a:pt x="27" y="169"/>
                    <a:pt x="27" y="169"/>
                    <a:pt x="27" y="169"/>
                  </a:cubicBezTo>
                  <a:cubicBezTo>
                    <a:pt x="27" y="169"/>
                    <a:pt x="27" y="169"/>
                    <a:pt x="27" y="169"/>
                  </a:cubicBezTo>
                  <a:cubicBezTo>
                    <a:pt x="26" y="83"/>
                    <a:pt x="26" y="83"/>
                    <a:pt x="26" y="83"/>
                  </a:cubicBezTo>
                  <a:cubicBezTo>
                    <a:pt x="25" y="83"/>
                    <a:pt x="24" y="84"/>
                    <a:pt x="22" y="84"/>
                  </a:cubicBezTo>
                  <a:cubicBezTo>
                    <a:pt x="22" y="114"/>
                    <a:pt x="22" y="114"/>
                    <a:pt x="22" y="114"/>
                  </a:cubicBezTo>
                  <a:cubicBezTo>
                    <a:pt x="22" y="114"/>
                    <a:pt x="22" y="114"/>
                    <a:pt x="22" y="114"/>
                  </a:cubicBezTo>
                  <a:cubicBezTo>
                    <a:pt x="22" y="114"/>
                    <a:pt x="22" y="114"/>
                    <a:pt x="22" y="114"/>
                  </a:cubicBezTo>
                  <a:cubicBezTo>
                    <a:pt x="22" y="153"/>
                    <a:pt x="22" y="153"/>
                    <a:pt x="22" y="153"/>
                  </a:cubicBezTo>
                  <a:cubicBezTo>
                    <a:pt x="22" y="158"/>
                    <a:pt x="18" y="162"/>
                    <a:pt x="13" y="162"/>
                  </a:cubicBezTo>
                  <a:cubicBezTo>
                    <a:pt x="8" y="162"/>
                    <a:pt x="4" y="158"/>
                    <a:pt x="4" y="153"/>
                  </a:cubicBezTo>
                  <a:lnTo>
                    <a:pt x="4" y="114"/>
                  </a:lnTo>
                  <a:close/>
                </a:path>
              </a:pathLst>
            </a:custGeom>
            <a:solidFill>
              <a:schemeClr val="accent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accent1"/>
                </a:solidFill>
                <a:latin typeface="Arial"/>
                <a:ea typeface="Arial"/>
                <a:cs typeface="Arial"/>
                <a:sym typeface="Arial"/>
              </a:endParaRPr>
            </a:p>
          </p:txBody>
        </p:sp>
        <p:sp>
          <p:nvSpPr>
            <p:cNvPr id="660" name="Google Shape;660;p26"/>
            <p:cNvSpPr/>
            <p:nvPr/>
          </p:nvSpPr>
          <p:spPr>
            <a:xfrm>
              <a:off x="11297383" y="3467347"/>
              <a:ext cx="316043" cy="822960"/>
            </a:xfrm>
            <a:custGeom>
              <a:rect b="b" l="l" r="r" t="t"/>
              <a:pathLst>
                <a:path extrusionOk="0" h="274" w="105">
                  <a:moveTo>
                    <a:pt x="13" y="166"/>
                  </a:moveTo>
                  <a:cubicBezTo>
                    <a:pt x="17" y="166"/>
                    <a:pt x="21" y="165"/>
                    <a:pt x="23" y="162"/>
                  </a:cubicBezTo>
                  <a:cubicBezTo>
                    <a:pt x="23" y="169"/>
                    <a:pt x="23" y="169"/>
                    <a:pt x="23" y="169"/>
                  </a:cubicBezTo>
                  <a:cubicBezTo>
                    <a:pt x="23" y="169"/>
                    <a:pt x="23" y="169"/>
                    <a:pt x="23" y="169"/>
                  </a:cubicBezTo>
                  <a:cubicBezTo>
                    <a:pt x="23" y="214"/>
                    <a:pt x="23" y="214"/>
                    <a:pt x="23" y="214"/>
                  </a:cubicBezTo>
                  <a:cubicBezTo>
                    <a:pt x="23" y="214"/>
                    <a:pt x="23" y="214"/>
                    <a:pt x="23" y="214"/>
                  </a:cubicBezTo>
                  <a:cubicBezTo>
                    <a:pt x="23" y="215"/>
                    <a:pt x="23" y="215"/>
                    <a:pt x="23" y="215"/>
                  </a:cubicBezTo>
                  <a:cubicBezTo>
                    <a:pt x="23" y="259"/>
                    <a:pt x="23" y="259"/>
                    <a:pt x="23" y="259"/>
                  </a:cubicBezTo>
                  <a:cubicBezTo>
                    <a:pt x="23" y="267"/>
                    <a:pt x="30" y="274"/>
                    <a:pt x="38" y="274"/>
                  </a:cubicBezTo>
                  <a:cubicBezTo>
                    <a:pt x="46" y="274"/>
                    <a:pt x="52" y="267"/>
                    <a:pt x="52" y="259"/>
                  </a:cubicBezTo>
                  <a:cubicBezTo>
                    <a:pt x="52" y="215"/>
                    <a:pt x="52" y="215"/>
                    <a:pt x="52" y="215"/>
                  </a:cubicBezTo>
                  <a:cubicBezTo>
                    <a:pt x="52" y="215"/>
                    <a:pt x="52" y="215"/>
                    <a:pt x="52" y="214"/>
                  </a:cubicBezTo>
                  <a:cubicBezTo>
                    <a:pt x="52" y="214"/>
                    <a:pt x="52" y="214"/>
                    <a:pt x="52" y="214"/>
                  </a:cubicBezTo>
                  <a:cubicBezTo>
                    <a:pt x="52" y="184"/>
                    <a:pt x="52" y="184"/>
                    <a:pt x="52" y="184"/>
                  </a:cubicBezTo>
                  <a:cubicBezTo>
                    <a:pt x="53" y="184"/>
                    <a:pt x="53" y="184"/>
                    <a:pt x="53" y="184"/>
                  </a:cubicBezTo>
                  <a:cubicBezTo>
                    <a:pt x="53" y="214"/>
                    <a:pt x="53" y="214"/>
                    <a:pt x="53" y="214"/>
                  </a:cubicBezTo>
                  <a:cubicBezTo>
                    <a:pt x="53" y="214"/>
                    <a:pt x="53" y="214"/>
                    <a:pt x="53" y="214"/>
                  </a:cubicBezTo>
                  <a:cubicBezTo>
                    <a:pt x="53" y="215"/>
                    <a:pt x="53" y="215"/>
                    <a:pt x="53" y="215"/>
                  </a:cubicBezTo>
                  <a:cubicBezTo>
                    <a:pt x="53" y="259"/>
                    <a:pt x="53" y="259"/>
                    <a:pt x="53" y="259"/>
                  </a:cubicBezTo>
                  <a:cubicBezTo>
                    <a:pt x="53" y="267"/>
                    <a:pt x="59" y="274"/>
                    <a:pt x="68" y="274"/>
                  </a:cubicBezTo>
                  <a:cubicBezTo>
                    <a:pt x="76" y="274"/>
                    <a:pt x="82" y="267"/>
                    <a:pt x="82" y="259"/>
                  </a:cubicBezTo>
                  <a:cubicBezTo>
                    <a:pt x="82" y="215"/>
                    <a:pt x="82" y="215"/>
                    <a:pt x="82" y="215"/>
                  </a:cubicBezTo>
                  <a:cubicBezTo>
                    <a:pt x="82" y="215"/>
                    <a:pt x="82" y="215"/>
                    <a:pt x="82" y="214"/>
                  </a:cubicBezTo>
                  <a:cubicBezTo>
                    <a:pt x="82" y="214"/>
                    <a:pt x="82" y="214"/>
                    <a:pt x="82" y="214"/>
                  </a:cubicBezTo>
                  <a:cubicBezTo>
                    <a:pt x="82" y="169"/>
                    <a:pt x="82" y="169"/>
                    <a:pt x="82" y="169"/>
                  </a:cubicBezTo>
                  <a:cubicBezTo>
                    <a:pt x="82" y="169"/>
                    <a:pt x="82" y="169"/>
                    <a:pt x="82" y="169"/>
                  </a:cubicBezTo>
                  <a:cubicBezTo>
                    <a:pt x="82" y="169"/>
                    <a:pt x="82" y="162"/>
                    <a:pt x="82" y="162"/>
                  </a:cubicBezTo>
                  <a:cubicBezTo>
                    <a:pt x="85" y="165"/>
                    <a:pt x="88" y="166"/>
                    <a:pt x="92" y="166"/>
                  </a:cubicBezTo>
                  <a:cubicBezTo>
                    <a:pt x="99" y="166"/>
                    <a:pt x="105" y="160"/>
                    <a:pt x="105" y="153"/>
                  </a:cubicBezTo>
                  <a:cubicBezTo>
                    <a:pt x="105" y="76"/>
                    <a:pt x="105" y="76"/>
                    <a:pt x="105" y="76"/>
                  </a:cubicBezTo>
                  <a:cubicBezTo>
                    <a:pt x="105" y="75"/>
                    <a:pt x="105" y="75"/>
                    <a:pt x="105" y="75"/>
                  </a:cubicBezTo>
                  <a:cubicBezTo>
                    <a:pt x="105" y="67"/>
                    <a:pt x="99" y="61"/>
                    <a:pt x="91" y="59"/>
                  </a:cubicBezTo>
                  <a:cubicBezTo>
                    <a:pt x="82" y="58"/>
                    <a:pt x="74" y="57"/>
                    <a:pt x="65" y="56"/>
                  </a:cubicBezTo>
                  <a:cubicBezTo>
                    <a:pt x="75" y="51"/>
                    <a:pt x="82" y="41"/>
                    <a:pt x="82" y="29"/>
                  </a:cubicBezTo>
                  <a:cubicBezTo>
                    <a:pt x="82" y="13"/>
                    <a:pt x="69" y="0"/>
                    <a:pt x="53" y="0"/>
                  </a:cubicBezTo>
                  <a:cubicBezTo>
                    <a:pt x="36" y="0"/>
                    <a:pt x="23" y="13"/>
                    <a:pt x="23" y="29"/>
                  </a:cubicBezTo>
                  <a:cubicBezTo>
                    <a:pt x="23" y="41"/>
                    <a:pt x="30" y="51"/>
                    <a:pt x="40" y="56"/>
                  </a:cubicBezTo>
                  <a:cubicBezTo>
                    <a:pt x="32" y="57"/>
                    <a:pt x="23" y="58"/>
                    <a:pt x="15" y="59"/>
                  </a:cubicBezTo>
                  <a:cubicBezTo>
                    <a:pt x="6" y="61"/>
                    <a:pt x="0" y="68"/>
                    <a:pt x="0" y="75"/>
                  </a:cubicBezTo>
                  <a:cubicBezTo>
                    <a:pt x="0" y="75"/>
                    <a:pt x="0" y="75"/>
                    <a:pt x="0" y="76"/>
                  </a:cubicBezTo>
                  <a:cubicBezTo>
                    <a:pt x="0" y="153"/>
                    <a:pt x="0" y="153"/>
                    <a:pt x="0" y="153"/>
                  </a:cubicBezTo>
                  <a:cubicBezTo>
                    <a:pt x="0" y="160"/>
                    <a:pt x="6" y="166"/>
                    <a:pt x="13" y="166"/>
                  </a:cubicBezTo>
                  <a:close/>
                  <a:moveTo>
                    <a:pt x="27" y="29"/>
                  </a:moveTo>
                  <a:cubicBezTo>
                    <a:pt x="27" y="15"/>
                    <a:pt x="39" y="4"/>
                    <a:pt x="53" y="4"/>
                  </a:cubicBezTo>
                  <a:cubicBezTo>
                    <a:pt x="67" y="4"/>
                    <a:pt x="78" y="15"/>
                    <a:pt x="78" y="29"/>
                  </a:cubicBezTo>
                  <a:cubicBezTo>
                    <a:pt x="78" y="43"/>
                    <a:pt x="67" y="55"/>
                    <a:pt x="53" y="55"/>
                  </a:cubicBezTo>
                  <a:cubicBezTo>
                    <a:pt x="39" y="55"/>
                    <a:pt x="27" y="43"/>
                    <a:pt x="27" y="29"/>
                  </a:cubicBezTo>
                  <a:close/>
                  <a:moveTo>
                    <a:pt x="4" y="114"/>
                  </a:moveTo>
                  <a:cubicBezTo>
                    <a:pt x="4" y="114"/>
                    <a:pt x="4" y="114"/>
                    <a:pt x="4" y="114"/>
                  </a:cubicBezTo>
                  <a:cubicBezTo>
                    <a:pt x="4" y="114"/>
                    <a:pt x="4" y="114"/>
                    <a:pt x="4" y="114"/>
                  </a:cubicBezTo>
                  <a:cubicBezTo>
                    <a:pt x="4" y="76"/>
                    <a:pt x="4" y="76"/>
                    <a:pt x="4" y="76"/>
                  </a:cubicBezTo>
                  <a:cubicBezTo>
                    <a:pt x="4" y="75"/>
                    <a:pt x="4" y="75"/>
                    <a:pt x="4" y="75"/>
                  </a:cubicBezTo>
                  <a:cubicBezTo>
                    <a:pt x="4" y="70"/>
                    <a:pt x="8" y="65"/>
                    <a:pt x="15" y="63"/>
                  </a:cubicBezTo>
                  <a:cubicBezTo>
                    <a:pt x="40" y="58"/>
                    <a:pt x="65" y="58"/>
                    <a:pt x="90" y="63"/>
                  </a:cubicBezTo>
                  <a:cubicBezTo>
                    <a:pt x="97" y="65"/>
                    <a:pt x="101" y="70"/>
                    <a:pt x="101" y="75"/>
                  </a:cubicBezTo>
                  <a:cubicBezTo>
                    <a:pt x="101" y="75"/>
                    <a:pt x="101" y="75"/>
                    <a:pt x="101" y="76"/>
                  </a:cubicBezTo>
                  <a:cubicBezTo>
                    <a:pt x="101" y="114"/>
                    <a:pt x="101" y="114"/>
                    <a:pt x="101" y="114"/>
                  </a:cubicBezTo>
                  <a:cubicBezTo>
                    <a:pt x="101" y="114"/>
                    <a:pt x="101" y="114"/>
                    <a:pt x="101" y="114"/>
                  </a:cubicBezTo>
                  <a:cubicBezTo>
                    <a:pt x="101" y="114"/>
                    <a:pt x="101" y="114"/>
                    <a:pt x="101" y="114"/>
                  </a:cubicBezTo>
                  <a:cubicBezTo>
                    <a:pt x="101" y="153"/>
                    <a:pt x="101" y="153"/>
                    <a:pt x="101" y="153"/>
                  </a:cubicBezTo>
                  <a:cubicBezTo>
                    <a:pt x="101" y="158"/>
                    <a:pt x="97" y="162"/>
                    <a:pt x="92" y="162"/>
                  </a:cubicBezTo>
                  <a:cubicBezTo>
                    <a:pt x="87" y="162"/>
                    <a:pt x="83" y="158"/>
                    <a:pt x="83" y="153"/>
                  </a:cubicBezTo>
                  <a:cubicBezTo>
                    <a:pt x="83" y="114"/>
                    <a:pt x="83" y="114"/>
                    <a:pt x="83" y="114"/>
                  </a:cubicBezTo>
                  <a:cubicBezTo>
                    <a:pt x="83" y="114"/>
                    <a:pt x="83" y="114"/>
                    <a:pt x="83" y="114"/>
                  </a:cubicBezTo>
                  <a:cubicBezTo>
                    <a:pt x="83" y="114"/>
                    <a:pt x="83" y="114"/>
                    <a:pt x="83" y="114"/>
                  </a:cubicBezTo>
                  <a:cubicBezTo>
                    <a:pt x="83" y="84"/>
                    <a:pt x="83" y="84"/>
                    <a:pt x="83" y="84"/>
                  </a:cubicBezTo>
                  <a:cubicBezTo>
                    <a:pt x="82" y="84"/>
                    <a:pt x="80" y="83"/>
                    <a:pt x="79" y="83"/>
                  </a:cubicBezTo>
                  <a:cubicBezTo>
                    <a:pt x="78" y="169"/>
                    <a:pt x="78" y="169"/>
                    <a:pt x="78" y="169"/>
                  </a:cubicBezTo>
                  <a:cubicBezTo>
                    <a:pt x="78" y="169"/>
                    <a:pt x="78" y="169"/>
                    <a:pt x="78" y="169"/>
                  </a:cubicBezTo>
                  <a:cubicBezTo>
                    <a:pt x="78" y="169"/>
                    <a:pt x="78" y="169"/>
                    <a:pt x="78" y="169"/>
                  </a:cubicBezTo>
                  <a:cubicBezTo>
                    <a:pt x="78" y="214"/>
                    <a:pt x="78" y="214"/>
                    <a:pt x="78" y="214"/>
                  </a:cubicBezTo>
                  <a:cubicBezTo>
                    <a:pt x="78" y="214"/>
                    <a:pt x="78" y="214"/>
                    <a:pt x="78" y="214"/>
                  </a:cubicBezTo>
                  <a:cubicBezTo>
                    <a:pt x="78" y="215"/>
                    <a:pt x="78" y="215"/>
                    <a:pt x="78" y="215"/>
                  </a:cubicBezTo>
                  <a:cubicBezTo>
                    <a:pt x="78" y="259"/>
                    <a:pt x="78" y="259"/>
                    <a:pt x="78" y="259"/>
                  </a:cubicBezTo>
                  <a:cubicBezTo>
                    <a:pt x="78" y="265"/>
                    <a:pt x="73" y="270"/>
                    <a:pt x="68" y="270"/>
                  </a:cubicBezTo>
                  <a:cubicBezTo>
                    <a:pt x="62" y="270"/>
                    <a:pt x="57" y="265"/>
                    <a:pt x="57" y="259"/>
                  </a:cubicBezTo>
                  <a:cubicBezTo>
                    <a:pt x="57" y="215"/>
                    <a:pt x="57" y="215"/>
                    <a:pt x="57" y="215"/>
                  </a:cubicBezTo>
                  <a:cubicBezTo>
                    <a:pt x="57" y="215"/>
                    <a:pt x="57" y="215"/>
                    <a:pt x="57" y="214"/>
                  </a:cubicBezTo>
                  <a:cubicBezTo>
                    <a:pt x="57" y="214"/>
                    <a:pt x="57" y="214"/>
                    <a:pt x="57" y="214"/>
                  </a:cubicBezTo>
                  <a:cubicBezTo>
                    <a:pt x="57" y="180"/>
                    <a:pt x="57" y="180"/>
                    <a:pt x="57" y="180"/>
                  </a:cubicBezTo>
                  <a:cubicBezTo>
                    <a:pt x="48" y="180"/>
                    <a:pt x="48" y="180"/>
                    <a:pt x="48" y="180"/>
                  </a:cubicBezTo>
                  <a:cubicBezTo>
                    <a:pt x="48" y="214"/>
                    <a:pt x="48" y="214"/>
                    <a:pt x="48" y="214"/>
                  </a:cubicBezTo>
                  <a:cubicBezTo>
                    <a:pt x="48" y="214"/>
                    <a:pt x="48" y="214"/>
                    <a:pt x="48" y="214"/>
                  </a:cubicBezTo>
                  <a:cubicBezTo>
                    <a:pt x="48" y="215"/>
                    <a:pt x="48" y="215"/>
                    <a:pt x="48" y="215"/>
                  </a:cubicBezTo>
                  <a:cubicBezTo>
                    <a:pt x="48" y="259"/>
                    <a:pt x="48" y="259"/>
                    <a:pt x="48" y="259"/>
                  </a:cubicBezTo>
                  <a:cubicBezTo>
                    <a:pt x="48" y="265"/>
                    <a:pt x="43" y="270"/>
                    <a:pt x="38" y="270"/>
                  </a:cubicBezTo>
                  <a:cubicBezTo>
                    <a:pt x="32" y="270"/>
                    <a:pt x="27" y="265"/>
                    <a:pt x="27" y="259"/>
                  </a:cubicBezTo>
                  <a:cubicBezTo>
                    <a:pt x="27" y="215"/>
                    <a:pt x="27" y="215"/>
                    <a:pt x="27" y="215"/>
                  </a:cubicBezTo>
                  <a:cubicBezTo>
                    <a:pt x="27" y="215"/>
                    <a:pt x="27" y="215"/>
                    <a:pt x="27" y="214"/>
                  </a:cubicBezTo>
                  <a:cubicBezTo>
                    <a:pt x="27" y="214"/>
                    <a:pt x="27" y="214"/>
                    <a:pt x="27" y="214"/>
                  </a:cubicBezTo>
                  <a:cubicBezTo>
                    <a:pt x="27" y="169"/>
                    <a:pt x="27" y="169"/>
                    <a:pt x="27" y="169"/>
                  </a:cubicBezTo>
                  <a:cubicBezTo>
                    <a:pt x="27" y="169"/>
                    <a:pt x="27" y="169"/>
                    <a:pt x="27" y="169"/>
                  </a:cubicBezTo>
                  <a:cubicBezTo>
                    <a:pt x="27" y="169"/>
                    <a:pt x="27" y="169"/>
                    <a:pt x="27" y="169"/>
                  </a:cubicBezTo>
                  <a:cubicBezTo>
                    <a:pt x="26" y="83"/>
                    <a:pt x="26" y="83"/>
                    <a:pt x="26" y="83"/>
                  </a:cubicBezTo>
                  <a:cubicBezTo>
                    <a:pt x="25" y="83"/>
                    <a:pt x="24" y="84"/>
                    <a:pt x="22" y="84"/>
                  </a:cubicBezTo>
                  <a:cubicBezTo>
                    <a:pt x="22" y="114"/>
                    <a:pt x="22" y="114"/>
                    <a:pt x="22" y="114"/>
                  </a:cubicBezTo>
                  <a:cubicBezTo>
                    <a:pt x="22" y="114"/>
                    <a:pt x="22" y="114"/>
                    <a:pt x="22" y="114"/>
                  </a:cubicBezTo>
                  <a:cubicBezTo>
                    <a:pt x="22" y="114"/>
                    <a:pt x="22" y="114"/>
                    <a:pt x="22" y="114"/>
                  </a:cubicBezTo>
                  <a:cubicBezTo>
                    <a:pt x="22" y="153"/>
                    <a:pt x="22" y="153"/>
                    <a:pt x="22" y="153"/>
                  </a:cubicBezTo>
                  <a:cubicBezTo>
                    <a:pt x="22" y="158"/>
                    <a:pt x="18" y="162"/>
                    <a:pt x="13" y="162"/>
                  </a:cubicBezTo>
                  <a:cubicBezTo>
                    <a:pt x="8" y="162"/>
                    <a:pt x="4" y="158"/>
                    <a:pt x="4" y="153"/>
                  </a:cubicBezTo>
                  <a:lnTo>
                    <a:pt x="4" y="114"/>
                  </a:lnTo>
                  <a:close/>
                </a:path>
              </a:pathLst>
            </a:custGeom>
            <a:solidFill>
              <a:schemeClr val="accent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accent1"/>
                </a:solidFill>
                <a:latin typeface="Arial"/>
                <a:ea typeface="Arial"/>
                <a:cs typeface="Arial"/>
                <a:sym typeface="Arial"/>
              </a:endParaRPr>
            </a:p>
          </p:txBody>
        </p:sp>
        <p:cxnSp>
          <p:nvCxnSpPr>
            <p:cNvPr id="661" name="Google Shape;661;p26"/>
            <p:cNvCxnSpPr/>
            <p:nvPr/>
          </p:nvCxnSpPr>
          <p:spPr>
            <a:xfrm>
              <a:off x="9541958" y="4513175"/>
              <a:ext cx="0" cy="429202"/>
            </a:xfrm>
            <a:prstGeom prst="straightConnector1">
              <a:avLst/>
            </a:prstGeom>
            <a:noFill/>
            <a:ln cap="flat" cmpd="sng" w="57150">
              <a:solidFill>
                <a:schemeClr val="accent1"/>
              </a:solidFill>
              <a:prstDash val="solid"/>
              <a:round/>
              <a:headEnd len="sm" w="sm" type="none"/>
              <a:tailEnd len="med" w="med" type="triangle"/>
            </a:ln>
          </p:spPr>
        </p:cxnSp>
      </p:grpSp>
      <p:sp>
        <p:nvSpPr>
          <p:cNvPr id="662" name="Google Shape;662;p2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sz="800">
                <a:solidFill>
                  <a:schemeClr val="lt1"/>
                </a:solidFill>
                <a:latin typeface="Calibri"/>
                <a:ea typeface="Calibri"/>
                <a:cs typeface="Calibri"/>
                <a:sym typeface="Calibri"/>
              </a:rPr>
              <a:t>‹#›</a:t>
            </a:fld>
            <a:endParaRPr sz="800">
              <a:solidFill>
                <a:schemeClr val="lt1"/>
              </a:solidFill>
              <a:latin typeface="Calibri"/>
              <a:ea typeface="Calibri"/>
              <a:cs typeface="Calibri"/>
              <a:sym typeface="Calibri"/>
            </a:endParaRPr>
          </a:p>
        </p:txBody>
      </p:sp>
      <p:sp>
        <p:nvSpPr>
          <p:cNvPr id="663" name="Google Shape;663;p26"/>
          <p:cNvSpPr txBox="1"/>
          <p:nvPr>
            <p:ph idx="4294967295" type="title"/>
          </p:nvPr>
        </p:nvSpPr>
        <p:spPr>
          <a:xfrm>
            <a:off x="158321" y="278296"/>
            <a:ext cx="5460735" cy="1612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790B4D"/>
              </a:buClr>
              <a:buSzPts val="4000"/>
              <a:buFont typeface="Arial"/>
              <a:buNone/>
            </a:pPr>
            <a:r>
              <a:rPr lang="en-US" sz="4000">
                <a:solidFill>
                  <a:srgbClr val="790B4D"/>
                </a:solidFill>
              </a:rPr>
              <a:t>Who’s who in a </a:t>
            </a:r>
            <a:br>
              <a:rPr lang="en-US" sz="4000">
                <a:solidFill>
                  <a:srgbClr val="790B4D"/>
                </a:solidFill>
              </a:rPr>
            </a:br>
            <a:r>
              <a:rPr lang="en-US" sz="4000">
                <a:solidFill>
                  <a:srgbClr val="790B4D"/>
                </a:solidFill>
              </a:rPr>
              <a:t>fixed index annuity</a:t>
            </a:r>
            <a:endParaRPr/>
          </a:p>
        </p:txBody>
      </p:sp>
      <p:grpSp>
        <p:nvGrpSpPr>
          <p:cNvPr id="664" name="Google Shape;664;p26"/>
          <p:cNvGrpSpPr/>
          <p:nvPr/>
        </p:nvGrpSpPr>
        <p:grpSpPr>
          <a:xfrm>
            <a:off x="0" y="1688188"/>
            <a:ext cx="12188825" cy="1760113"/>
            <a:chOff x="-53943" y="1664918"/>
            <a:chExt cx="12188825" cy="1760113"/>
          </a:xfrm>
        </p:grpSpPr>
        <p:grpSp>
          <p:nvGrpSpPr>
            <p:cNvPr id="665" name="Google Shape;665;p26"/>
            <p:cNvGrpSpPr/>
            <p:nvPr/>
          </p:nvGrpSpPr>
          <p:grpSpPr>
            <a:xfrm>
              <a:off x="-53943" y="1664918"/>
              <a:ext cx="12188825" cy="1249448"/>
              <a:chOff x="-53943" y="1664918"/>
              <a:chExt cx="12188825" cy="1249448"/>
            </a:xfrm>
          </p:grpSpPr>
          <p:sp>
            <p:nvSpPr>
              <p:cNvPr id="666" name="Google Shape;666;p26"/>
              <p:cNvSpPr/>
              <p:nvPr/>
            </p:nvSpPr>
            <p:spPr>
              <a:xfrm>
                <a:off x="-53943" y="1664918"/>
                <a:ext cx="12188825" cy="1249448"/>
              </a:xfrm>
              <a:prstGeom prst="rect">
                <a:avLst/>
              </a:prstGeom>
              <a:solidFill>
                <a:schemeClr val="accent5">
                  <a:alpha val="6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67" name="Google Shape;667;p26"/>
              <p:cNvSpPr txBox="1"/>
              <p:nvPr/>
            </p:nvSpPr>
            <p:spPr>
              <a:xfrm>
                <a:off x="654017" y="1998508"/>
                <a:ext cx="4579954" cy="62071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13388"/>
                  </a:buClr>
                  <a:buSzPts val="3200"/>
                  <a:buFont typeface="Arial"/>
                  <a:buNone/>
                </a:pPr>
                <a:r>
                  <a:rPr b="0" lang="en-US" sz="3200">
                    <a:solidFill>
                      <a:schemeClr val="accent1"/>
                    </a:solidFill>
                    <a:latin typeface="Arial"/>
                    <a:ea typeface="Arial"/>
                    <a:cs typeface="Arial"/>
                    <a:sym typeface="Arial"/>
                  </a:rPr>
                  <a:t>INSURANCE COMPANY</a:t>
                </a:r>
                <a:endParaRPr b="0" sz="3200">
                  <a:solidFill>
                    <a:schemeClr val="accent1"/>
                  </a:solidFill>
                  <a:latin typeface="Arial"/>
                  <a:ea typeface="Arial"/>
                  <a:cs typeface="Arial"/>
                  <a:sym typeface="Arial"/>
                </a:endParaRPr>
              </a:p>
            </p:txBody>
          </p:sp>
        </p:grpSp>
        <p:grpSp>
          <p:nvGrpSpPr>
            <p:cNvPr id="668" name="Google Shape;668;p26"/>
            <p:cNvGrpSpPr/>
            <p:nvPr/>
          </p:nvGrpSpPr>
          <p:grpSpPr>
            <a:xfrm>
              <a:off x="6971648" y="1789147"/>
              <a:ext cx="4385100" cy="1635884"/>
              <a:chOff x="6971648" y="1789147"/>
              <a:chExt cx="4385100" cy="1635884"/>
            </a:xfrm>
          </p:grpSpPr>
          <p:cxnSp>
            <p:nvCxnSpPr>
              <p:cNvPr id="669" name="Google Shape;669;p26"/>
              <p:cNvCxnSpPr/>
              <p:nvPr/>
            </p:nvCxnSpPr>
            <p:spPr>
              <a:xfrm>
                <a:off x="9541958" y="2995829"/>
                <a:ext cx="0" cy="429202"/>
              </a:xfrm>
              <a:prstGeom prst="straightConnector1">
                <a:avLst/>
              </a:prstGeom>
              <a:noFill/>
              <a:ln cap="flat" cmpd="sng" w="57150">
                <a:solidFill>
                  <a:schemeClr val="accent1"/>
                </a:solidFill>
                <a:prstDash val="solid"/>
                <a:round/>
                <a:headEnd len="sm" w="sm" type="none"/>
                <a:tailEnd len="med" w="med" type="triangle"/>
              </a:ln>
            </p:spPr>
          </p:cxnSp>
          <p:grpSp>
            <p:nvGrpSpPr>
              <p:cNvPr id="670" name="Google Shape;670;p26"/>
              <p:cNvGrpSpPr/>
              <p:nvPr/>
            </p:nvGrpSpPr>
            <p:grpSpPr>
              <a:xfrm>
                <a:off x="6971648" y="1789147"/>
                <a:ext cx="4385100" cy="1284414"/>
                <a:chOff x="6971648" y="1789147"/>
                <a:chExt cx="4385100" cy="1284414"/>
              </a:xfrm>
            </p:grpSpPr>
            <p:sp>
              <p:nvSpPr>
                <p:cNvPr id="671" name="Google Shape;671;p26"/>
                <p:cNvSpPr txBox="1"/>
                <p:nvPr/>
              </p:nvSpPr>
              <p:spPr>
                <a:xfrm>
                  <a:off x="8264814" y="1789147"/>
                  <a:ext cx="2554288"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accent1"/>
                      </a:solidFill>
                      <a:latin typeface="Arial"/>
                      <a:ea typeface="Arial"/>
                      <a:cs typeface="Arial"/>
                      <a:sym typeface="Arial"/>
                    </a:rPr>
                    <a:t>INSURANCE COMPANY</a:t>
                  </a:r>
                  <a:endParaRPr/>
                </a:p>
              </p:txBody>
            </p:sp>
            <p:grpSp>
              <p:nvGrpSpPr>
                <p:cNvPr id="672" name="Google Shape;672;p26"/>
                <p:cNvGrpSpPr/>
                <p:nvPr/>
              </p:nvGrpSpPr>
              <p:grpSpPr>
                <a:xfrm>
                  <a:off x="6971648" y="1806471"/>
                  <a:ext cx="1080081" cy="844200"/>
                  <a:chOff x="6225828" y="4716462"/>
                  <a:chExt cx="828676" cy="647700"/>
                </a:xfrm>
              </p:grpSpPr>
              <p:sp>
                <p:nvSpPr>
                  <p:cNvPr id="673" name="Google Shape;673;p26"/>
                  <p:cNvSpPr/>
                  <p:nvPr/>
                </p:nvSpPr>
                <p:spPr>
                  <a:xfrm>
                    <a:off x="6273453" y="4716462"/>
                    <a:ext cx="234950" cy="122238"/>
                  </a:xfrm>
                  <a:custGeom>
                    <a:rect b="b" l="l" r="r" t="t"/>
                    <a:pathLst>
                      <a:path extrusionOk="0" h="154" w="296">
                        <a:moveTo>
                          <a:pt x="68" y="73"/>
                        </a:moveTo>
                        <a:lnTo>
                          <a:pt x="19" y="81"/>
                        </a:lnTo>
                        <a:lnTo>
                          <a:pt x="19" y="127"/>
                        </a:lnTo>
                        <a:lnTo>
                          <a:pt x="68" y="119"/>
                        </a:lnTo>
                        <a:lnTo>
                          <a:pt x="68" y="73"/>
                        </a:lnTo>
                        <a:close/>
                        <a:moveTo>
                          <a:pt x="137" y="59"/>
                        </a:moveTo>
                        <a:lnTo>
                          <a:pt x="89" y="69"/>
                        </a:lnTo>
                        <a:lnTo>
                          <a:pt x="89" y="115"/>
                        </a:lnTo>
                        <a:lnTo>
                          <a:pt x="137" y="108"/>
                        </a:lnTo>
                        <a:lnTo>
                          <a:pt x="137" y="59"/>
                        </a:lnTo>
                        <a:close/>
                        <a:moveTo>
                          <a:pt x="205" y="45"/>
                        </a:moveTo>
                        <a:lnTo>
                          <a:pt x="158" y="55"/>
                        </a:lnTo>
                        <a:lnTo>
                          <a:pt x="158" y="104"/>
                        </a:lnTo>
                        <a:lnTo>
                          <a:pt x="205" y="95"/>
                        </a:lnTo>
                        <a:lnTo>
                          <a:pt x="205" y="45"/>
                        </a:lnTo>
                        <a:close/>
                        <a:moveTo>
                          <a:pt x="275" y="32"/>
                        </a:moveTo>
                        <a:lnTo>
                          <a:pt x="226" y="42"/>
                        </a:lnTo>
                        <a:lnTo>
                          <a:pt x="226" y="93"/>
                        </a:lnTo>
                        <a:lnTo>
                          <a:pt x="275" y="84"/>
                        </a:lnTo>
                        <a:lnTo>
                          <a:pt x="275" y="32"/>
                        </a:lnTo>
                        <a:close/>
                        <a:moveTo>
                          <a:pt x="296" y="0"/>
                        </a:moveTo>
                        <a:lnTo>
                          <a:pt x="296" y="109"/>
                        </a:lnTo>
                        <a:lnTo>
                          <a:pt x="0" y="154"/>
                        </a:lnTo>
                        <a:lnTo>
                          <a:pt x="0" y="62"/>
                        </a:lnTo>
                        <a:lnTo>
                          <a:pt x="296"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674" name="Google Shape;674;p26"/>
                  <p:cNvSpPr/>
                  <p:nvPr/>
                </p:nvSpPr>
                <p:spPr>
                  <a:xfrm>
                    <a:off x="6225828" y="4814887"/>
                    <a:ext cx="282575" cy="549275"/>
                  </a:xfrm>
                  <a:custGeom>
                    <a:rect b="b" l="l" r="r" t="t"/>
                    <a:pathLst>
                      <a:path extrusionOk="0" h="693" w="358">
                        <a:moveTo>
                          <a:pt x="259" y="504"/>
                        </a:moveTo>
                        <a:lnTo>
                          <a:pt x="259" y="574"/>
                        </a:lnTo>
                        <a:lnTo>
                          <a:pt x="324" y="584"/>
                        </a:lnTo>
                        <a:lnTo>
                          <a:pt x="324" y="513"/>
                        </a:lnTo>
                        <a:lnTo>
                          <a:pt x="259" y="504"/>
                        </a:lnTo>
                        <a:close/>
                        <a:moveTo>
                          <a:pt x="145" y="492"/>
                        </a:moveTo>
                        <a:lnTo>
                          <a:pt x="145" y="556"/>
                        </a:lnTo>
                        <a:lnTo>
                          <a:pt x="211" y="567"/>
                        </a:lnTo>
                        <a:lnTo>
                          <a:pt x="211" y="500"/>
                        </a:lnTo>
                        <a:lnTo>
                          <a:pt x="145" y="492"/>
                        </a:lnTo>
                        <a:close/>
                        <a:moveTo>
                          <a:pt x="34" y="478"/>
                        </a:moveTo>
                        <a:lnTo>
                          <a:pt x="34" y="539"/>
                        </a:lnTo>
                        <a:lnTo>
                          <a:pt x="99" y="549"/>
                        </a:lnTo>
                        <a:lnTo>
                          <a:pt x="99" y="486"/>
                        </a:lnTo>
                        <a:lnTo>
                          <a:pt x="34" y="478"/>
                        </a:lnTo>
                        <a:close/>
                        <a:moveTo>
                          <a:pt x="259" y="394"/>
                        </a:moveTo>
                        <a:lnTo>
                          <a:pt x="259" y="463"/>
                        </a:lnTo>
                        <a:lnTo>
                          <a:pt x="324" y="470"/>
                        </a:lnTo>
                        <a:lnTo>
                          <a:pt x="324" y="398"/>
                        </a:lnTo>
                        <a:lnTo>
                          <a:pt x="259" y="394"/>
                        </a:lnTo>
                        <a:close/>
                        <a:moveTo>
                          <a:pt x="145" y="387"/>
                        </a:moveTo>
                        <a:lnTo>
                          <a:pt x="145" y="453"/>
                        </a:lnTo>
                        <a:lnTo>
                          <a:pt x="211" y="458"/>
                        </a:lnTo>
                        <a:lnTo>
                          <a:pt x="211" y="391"/>
                        </a:lnTo>
                        <a:lnTo>
                          <a:pt x="145" y="387"/>
                        </a:lnTo>
                        <a:close/>
                        <a:moveTo>
                          <a:pt x="34" y="382"/>
                        </a:moveTo>
                        <a:lnTo>
                          <a:pt x="34" y="442"/>
                        </a:lnTo>
                        <a:lnTo>
                          <a:pt x="99" y="447"/>
                        </a:lnTo>
                        <a:lnTo>
                          <a:pt x="99" y="384"/>
                        </a:lnTo>
                        <a:lnTo>
                          <a:pt x="34" y="382"/>
                        </a:lnTo>
                        <a:close/>
                        <a:moveTo>
                          <a:pt x="99" y="282"/>
                        </a:moveTo>
                        <a:lnTo>
                          <a:pt x="34" y="284"/>
                        </a:lnTo>
                        <a:lnTo>
                          <a:pt x="34" y="344"/>
                        </a:lnTo>
                        <a:lnTo>
                          <a:pt x="99" y="347"/>
                        </a:lnTo>
                        <a:lnTo>
                          <a:pt x="99" y="282"/>
                        </a:lnTo>
                        <a:close/>
                        <a:moveTo>
                          <a:pt x="211" y="282"/>
                        </a:moveTo>
                        <a:lnTo>
                          <a:pt x="145" y="282"/>
                        </a:lnTo>
                        <a:lnTo>
                          <a:pt x="145" y="348"/>
                        </a:lnTo>
                        <a:lnTo>
                          <a:pt x="211" y="349"/>
                        </a:lnTo>
                        <a:lnTo>
                          <a:pt x="211" y="282"/>
                        </a:lnTo>
                        <a:close/>
                        <a:moveTo>
                          <a:pt x="324" y="282"/>
                        </a:moveTo>
                        <a:lnTo>
                          <a:pt x="259" y="282"/>
                        </a:lnTo>
                        <a:lnTo>
                          <a:pt x="259" y="352"/>
                        </a:lnTo>
                        <a:lnTo>
                          <a:pt x="324" y="354"/>
                        </a:lnTo>
                        <a:lnTo>
                          <a:pt x="324" y="282"/>
                        </a:lnTo>
                        <a:close/>
                        <a:moveTo>
                          <a:pt x="99" y="182"/>
                        </a:moveTo>
                        <a:lnTo>
                          <a:pt x="34" y="186"/>
                        </a:lnTo>
                        <a:lnTo>
                          <a:pt x="34" y="246"/>
                        </a:lnTo>
                        <a:lnTo>
                          <a:pt x="99" y="245"/>
                        </a:lnTo>
                        <a:lnTo>
                          <a:pt x="99" y="182"/>
                        </a:lnTo>
                        <a:close/>
                        <a:moveTo>
                          <a:pt x="211" y="175"/>
                        </a:moveTo>
                        <a:lnTo>
                          <a:pt x="145" y="179"/>
                        </a:lnTo>
                        <a:lnTo>
                          <a:pt x="145" y="243"/>
                        </a:lnTo>
                        <a:lnTo>
                          <a:pt x="211" y="242"/>
                        </a:lnTo>
                        <a:lnTo>
                          <a:pt x="211" y="175"/>
                        </a:lnTo>
                        <a:close/>
                        <a:moveTo>
                          <a:pt x="324" y="168"/>
                        </a:moveTo>
                        <a:lnTo>
                          <a:pt x="259" y="172"/>
                        </a:lnTo>
                        <a:lnTo>
                          <a:pt x="259" y="240"/>
                        </a:lnTo>
                        <a:lnTo>
                          <a:pt x="324" y="239"/>
                        </a:lnTo>
                        <a:lnTo>
                          <a:pt x="324" y="168"/>
                        </a:lnTo>
                        <a:close/>
                        <a:moveTo>
                          <a:pt x="99" y="80"/>
                        </a:moveTo>
                        <a:lnTo>
                          <a:pt x="34" y="88"/>
                        </a:lnTo>
                        <a:lnTo>
                          <a:pt x="34" y="148"/>
                        </a:lnTo>
                        <a:lnTo>
                          <a:pt x="99" y="143"/>
                        </a:lnTo>
                        <a:lnTo>
                          <a:pt x="99" y="80"/>
                        </a:lnTo>
                        <a:close/>
                        <a:moveTo>
                          <a:pt x="211" y="66"/>
                        </a:moveTo>
                        <a:lnTo>
                          <a:pt x="145" y="74"/>
                        </a:lnTo>
                        <a:lnTo>
                          <a:pt x="145" y="139"/>
                        </a:lnTo>
                        <a:lnTo>
                          <a:pt x="211" y="133"/>
                        </a:lnTo>
                        <a:lnTo>
                          <a:pt x="211" y="66"/>
                        </a:lnTo>
                        <a:close/>
                        <a:moveTo>
                          <a:pt x="324" y="53"/>
                        </a:moveTo>
                        <a:lnTo>
                          <a:pt x="259" y="60"/>
                        </a:lnTo>
                        <a:lnTo>
                          <a:pt x="259" y="130"/>
                        </a:lnTo>
                        <a:lnTo>
                          <a:pt x="324" y="125"/>
                        </a:lnTo>
                        <a:lnTo>
                          <a:pt x="324" y="53"/>
                        </a:lnTo>
                        <a:close/>
                        <a:moveTo>
                          <a:pt x="358" y="0"/>
                        </a:moveTo>
                        <a:lnTo>
                          <a:pt x="358" y="693"/>
                        </a:lnTo>
                        <a:lnTo>
                          <a:pt x="0" y="619"/>
                        </a:lnTo>
                        <a:lnTo>
                          <a:pt x="0" y="52"/>
                        </a:lnTo>
                        <a:lnTo>
                          <a:pt x="358"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675" name="Google Shape;675;p26"/>
                  <p:cNvSpPr/>
                  <p:nvPr/>
                </p:nvSpPr>
                <p:spPr>
                  <a:xfrm>
                    <a:off x="6519516" y="4716462"/>
                    <a:ext cx="233363" cy="106363"/>
                  </a:xfrm>
                  <a:custGeom>
                    <a:rect b="b" l="l" r="r" t="t"/>
                    <a:pathLst>
                      <a:path extrusionOk="0" h="133" w="295">
                        <a:moveTo>
                          <a:pt x="228" y="52"/>
                        </a:moveTo>
                        <a:lnTo>
                          <a:pt x="228" y="101"/>
                        </a:lnTo>
                        <a:lnTo>
                          <a:pt x="277" y="105"/>
                        </a:lnTo>
                        <a:lnTo>
                          <a:pt x="277" y="56"/>
                        </a:lnTo>
                        <a:lnTo>
                          <a:pt x="228" y="52"/>
                        </a:lnTo>
                        <a:close/>
                        <a:moveTo>
                          <a:pt x="160" y="45"/>
                        </a:moveTo>
                        <a:lnTo>
                          <a:pt x="160" y="95"/>
                        </a:lnTo>
                        <a:lnTo>
                          <a:pt x="207" y="99"/>
                        </a:lnTo>
                        <a:lnTo>
                          <a:pt x="207" y="49"/>
                        </a:lnTo>
                        <a:lnTo>
                          <a:pt x="160" y="45"/>
                        </a:lnTo>
                        <a:close/>
                        <a:moveTo>
                          <a:pt x="90" y="38"/>
                        </a:moveTo>
                        <a:lnTo>
                          <a:pt x="90" y="88"/>
                        </a:lnTo>
                        <a:lnTo>
                          <a:pt x="139" y="93"/>
                        </a:lnTo>
                        <a:lnTo>
                          <a:pt x="139" y="42"/>
                        </a:lnTo>
                        <a:lnTo>
                          <a:pt x="90" y="38"/>
                        </a:lnTo>
                        <a:close/>
                        <a:moveTo>
                          <a:pt x="21" y="31"/>
                        </a:moveTo>
                        <a:lnTo>
                          <a:pt x="21" y="83"/>
                        </a:lnTo>
                        <a:lnTo>
                          <a:pt x="69" y="87"/>
                        </a:lnTo>
                        <a:lnTo>
                          <a:pt x="69" y="35"/>
                        </a:lnTo>
                        <a:lnTo>
                          <a:pt x="21" y="31"/>
                        </a:lnTo>
                        <a:close/>
                        <a:moveTo>
                          <a:pt x="0" y="0"/>
                        </a:moveTo>
                        <a:lnTo>
                          <a:pt x="295" y="32"/>
                        </a:lnTo>
                        <a:lnTo>
                          <a:pt x="295" y="133"/>
                        </a:lnTo>
                        <a:lnTo>
                          <a:pt x="0" y="109"/>
                        </a:lnTo>
                        <a:lnTo>
                          <a:pt x="0"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676" name="Google Shape;676;p26"/>
                  <p:cNvSpPr/>
                  <p:nvPr/>
                </p:nvSpPr>
                <p:spPr>
                  <a:xfrm>
                    <a:off x="6519516" y="4814887"/>
                    <a:ext cx="534988" cy="549275"/>
                  </a:xfrm>
                  <a:custGeom>
                    <a:rect b="b" l="l" r="r" t="t"/>
                    <a:pathLst>
                      <a:path extrusionOk="0" h="693" w="675">
                        <a:moveTo>
                          <a:pt x="643" y="477"/>
                        </a:moveTo>
                        <a:lnTo>
                          <a:pt x="51" y="514"/>
                        </a:lnTo>
                        <a:lnTo>
                          <a:pt x="51" y="585"/>
                        </a:lnTo>
                        <a:lnTo>
                          <a:pt x="643" y="537"/>
                        </a:lnTo>
                        <a:lnTo>
                          <a:pt x="643" y="477"/>
                        </a:lnTo>
                        <a:close/>
                        <a:moveTo>
                          <a:pt x="640" y="380"/>
                        </a:moveTo>
                        <a:lnTo>
                          <a:pt x="46" y="398"/>
                        </a:lnTo>
                        <a:lnTo>
                          <a:pt x="46" y="470"/>
                        </a:lnTo>
                        <a:lnTo>
                          <a:pt x="640" y="440"/>
                        </a:lnTo>
                        <a:lnTo>
                          <a:pt x="640" y="380"/>
                        </a:lnTo>
                        <a:close/>
                        <a:moveTo>
                          <a:pt x="44" y="282"/>
                        </a:moveTo>
                        <a:lnTo>
                          <a:pt x="44" y="355"/>
                        </a:lnTo>
                        <a:lnTo>
                          <a:pt x="637" y="344"/>
                        </a:lnTo>
                        <a:lnTo>
                          <a:pt x="637" y="284"/>
                        </a:lnTo>
                        <a:lnTo>
                          <a:pt x="44" y="282"/>
                        </a:lnTo>
                        <a:close/>
                        <a:moveTo>
                          <a:pt x="41" y="166"/>
                        </a:moveTo>
                        <a:lnTo>
                          <a:pt x="41" y="239"/>
                        </a:lnTo>
                        <a:lnTo>
                          <a:pt x="635" y="246"/>
                        </a:lnTo>
                        <a:lnTo>
                          <a:pt x="635" y="186"/>
                        </a:lnTo>
                        <a:lnTo>
                          <a:pt x="41" y="166"/>
                        </a:lnTo>
                        <a:close/>
                        <a:moveTo>
                          <a:pt x="38" y="51"/>
                        </a:moveTo>
                        <a:lnTo>
                          <a:pt x="38" y="123"/>
                        </a:lnTo>
                        <a:lnTo>
                          <a:pt x="632" y="150"/>
                        </a:lnTo>
                        <a:lnTo>
                          <a:pt x="632" y="88"/>
                        </a:lnTo>
                        <a:lnTo>
                          <a:pt x="38" y="51"/>
                        </a:lnTo>
                        <a:close/>
                        <a:moveTo>
                          <a:pt x="0" y="0"/>
                        </a:moveTo>
                        <a:lnTo>
                          <a:pt x="675" y="52"/>
                        </a:lnTo>
                        <a:lnTo>
                          <a:pt x="675" y="619"/>
                        </a:lnTo>
                        <a:lnTo>
                          <a:pt x="0" y="693"/>
                        </a:lnTo>
                        <a:lnTo>
                          <a:pt x="0"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accent1"/>
                      </a:solidFill>
                      <a:latin typeface="Arial"/>
                      <a:ea typeface="Arial"/>
                      <a:cs typeface="Arial"/>
                      <a:sym typeface="Arial"/>
                    </a:endParaRPr>
                  </a:p>
                </p:txBody>
              </p:sp>
            </p:grpSp>
            <p:sp>
              <p:nvSpPr>
                <p:cNvPr id="677" name="Google Shape;677;p26"/>
                <p:cNvSpPr/>
                <p:nvPr/>
              </p:nvSpPr>
              <p:spPr>
                <a:xfrm>
                  <a:off x="7727169" y="2813948"/>
                  <a:ext cx="3629579" cy="25961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2"/>
                      </a:solidFill>
                      <a:latin typeface="Arial"/>
                      <a:ea typeface="Arial"/>
                      <a:cs typeface="Arial"/>
                      <a:sym typeface="Arial"/>
                    </a:rPr>
                    <a:t>FIXED INDEX ANNUITY</a:t>
                  </a:r>
                  <a:endParaRPr/>
                </a:p>
              </p:txBody>
            </p:sp>
          </p:grpSp>
        </p:grpSp>
      </p:grpSp>
      <p:grpSp>
        <p:nvGrpSpPr>
          <p:cNvPr id="678" name="Google Shape;678;p26"/>
          <p:cNvGrpSpPr/>
          <p:nvPr/>
        </p:nvGrpSpPr>
        <p:grpSpPr>
          <a:xfrm>
            <a:off x="11929" y="4942377"/>
            <a:ext cx="12188825" cy="1268221"/>
            <a:chOff x="11929" y="4942377"/>
            <a:chExt cx="12188825" cy="1268221"/>
          </a:xfrm>
        </p:grpSpPr>
        <p:sp>
          <p:nvSpPr>
            <p:cNvPr id="679" name="Google Shape;679;p26"/>
            <p:cNvSpPr/>
            <p:nvPr/>
          </p:nvSpPr>
          <p:spPr>
            <a:xfrm>
              <a:off x="11929" y="4942377"/>
              <a:ext cx="12188825" cy="1249448"/>
            </a:xfrm>
            <a:prstGeom prst="rect">
              <a:avLst/>
            </a:prstGeom>
            <a:solidFill>
              <a:schemeClr val="accent5">
                <a:alpha val="6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80" name="Google Shape;680;p26"/>
            <p:cNvSpPr txBox="1"/>
            <p:nvPr/>
          </p:nvSpPr>
          <p:spPr>
            <a:xfrm>
              <a:off x="9370968" y="5399581"/>
              <a:ext cx="21961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1"/>
                  </a:solidFill>
                  <a:latin typeface="Arial"/>
                  <a:ea typeface="Arial"/>
                  <a:cs typeface="Arial"/>
                  <a:sym typeface="Arial"/>
                </a:rPr>
                <a:t>BENEFICIARIES</a:t>
              </a:r>
              <a:endParaRPr sz="1800">
                <a:solidFill>
                  <a:schemeClr val="accent1"/>
                </a:solidFill>
                <a:latin typeface="Arial"/>
                <a:ea typeface="Arial"/>
                <a:cs typeface="Arial"/>
                <a:sym typeface="Arial"/>
              </a:endParaRPr>
            </a:p>
          </p:txBody>
        </p:sp>
        <p:sp>
          <p:nvSpPr>
            <p:cNvPr id="681" name="Google Shape;681;p26"/>
            <p:cNvSpPr txBox="1"/>
            <p:nvPr/>
          </p:nvSpPr>
          <p:spPr>
            <a:xfrm>
              <a:off x="649811" y="5342996"/>
              <a:ext cx="4236319" cy="62071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113388"/>
                </a:buClr>
                <a:buSzPts val="3200"/>
                <a:buFont typeface="Arial"/>
                <a:buNone/>
              </a:pPr>
              <a:r>
                <a:rPr b="0" lang="en-US" sz="3200">
                  <a:solidFill>
                    <a:schemeClr val="accent1"/>
                  </a:solidFill>
                  <a:latin typeface="Arial"/>
                  <a:ea typeface="Arial"/>
                  <a:cs typeface="Arial"/>
                  <a:sym typeface="Arial"/>
                </a:rPr>
                <a:t>BENEFICIARY</a:t>
              </a:r>
              <a:endParaRPr b="0" sz="3200">
                <a:solidFill>
                  <a:schemeClr val="accent1"/>
                </a:solidFill>
                <a:latin typeface="Arial"/>
                <a:ea typeface="Arial"/>
                <a:cs typeface="Arial"/>
                <a:sym typeface="Arial"/>
              </a:endParaRPr>
            </a:p>
          </p:txBody>
        </p:sp>
        <p:sp>
          <p:nvSpPr>
            <p:cNvPr id="682" name="Google Shape;682;p26"/>
            <p:cNvSpPr/>
            <p:nvPr/>
          </p:nvSpPr>
          <p:spPr>
            <a:xfrm>
              <a:off x="8176898" y="5231236"/>
              <a:ext cx="316043" cy="822960"/>
            </a:xfrm>
            <a:custGeom>
              <a:rect b="b" l="l" r="r" t="t"/>
              <a:pathLst>
                <a:path extrusionOk="0" h="274" w="105">
                  <a:moveTo>
                    <a:pt x="13" y="166"/>
                  </a:moveTo>
                  <a:cubicBezTo>
                    <a:pt x="17" y="166"/>
                    <a:pt x="21" y="165"/>
                    <a:pt x="23" y="162"/>
                  </a:cubicBezTo>
                  <a:cubicBezTo>
                    <a:pt x="23" y="169"/>
                    <a:pt x="23" y="169"/>
                    <a:pt x="23" y="169"/>
                  </a:cubicBezTo>
                  <a:cubicBezTo>
                    <a:pt x="23" y="169"/>
                    <a:pt x="23" y="169"/>
                    <a:pt x="23" y="169"/>
                  </a:cubicBezTo>
                  <a:cubicBezTo>
                    <a:pt x="23" y="214"/>
                    <a:pt x="23" y="214"/>
                    <a:pt x="23" y="214"/>
                  </a:cubicBezTo>
                  <a:cubicBezTo>
                    <a:pt x="23" y="214"/>
                    <a:pt x="23" y="214"/>
                    <a:pt x="23" y="214"/>
                  </a:cubicBezTo>
                  <a:cubicBezTo>
                    <a:pt x="23" y="215"/>
                    <a:pt x="23" y="215"/>
                    <a:pt x="23" y="215"/>
                  </a:cubicBezTo>
                  <a:cubicBezTo>
                    <a:pt x="23" y="259"/>
                    <a:pt x="23" y="259"/>
                    <a:pt x="23" y="259"/>
                  </a:cubicBezTo>
                  <a:cubicBezTo>
                    <a:pt x="23" y="267"/>
                    <a:pt x="30" y="274"/>
                    <a:pt x="38" y="274"/>
                  </a:cubicBezTo>
                  <a:cubicBezTo>
                    <a:pt x="46" y="274"/>
                    <a:pt x="52" y="267"/>
                    <a:pt x="52" y="259"/>
                  </a:cubicBezTo>
                  <a:cubicBezTo>
                    <a:pt x="52" y="215"/>
                    <a:pt x="52" y="215"/>
                    <a:pt x="52" y="215"/>
                  </a:cubicBezTo>
                  <a:cubicBezTo>
                    <a:pt x="52" y="215"/>
                    <a:pt x="52" y="215"/>
                    <a:pt x="52" y="214"/>
                  </a:cubicBezTo>
                  <a:cubicBezTo>
                    <a:pt x="52" y="214"/>
                    <a:pt x="52" y="214"/>
                    <a:pt x="52" y="214"/>
                  </a:cubicBezTo>
                  <a:cubicBezTo>
                    <a:pt x="52" y="184"/>
                    <a:pt x="52" y="184"/>
                    <a:pt x="52" y="184"/>
                  </a:cubicBezTo>
                  <a:cubicBezTo>
                    <a:pt x="53" y="184"/>
                    <a:pt x="53" y="184"/>
                    <a:pt x="53" y="184"/>
                  </a:cubicBezTo>
                  <a:cubicBezTo>
                    <a:pt x="53" y="214"/>
                    <a:pt x="53" y="214"/>
                    <a:pt x="53" y="214"/>
                  </a:cubicBezTo>
                  <a:cubicBezTo>
                    <a:pt x="53" y="214"/>
                    <a:pt x="53" y="214"/>
                    <a:pt x="53" y="214"/>
                  </a:cubicBezTo>
                  <a:cubicBezTo>
                    <a:pt x="53" y="215"/>
                    <a:pt x="53" y="215"/>
                    <a:pt x="53" y="215"/>
                  </a:cubicBezTo>
                  <a:cubicBezTo>
                    <a:pt x="53" y="259"/>
                    <a:pt x="53" y="259"/>
                    <a:pt x="53" y="259"/>
                  </a:cubicBezTo>
                  <a:cubicBezTo>
                    <a:pt x="53" y="267"/>
                    <a:pt x="59" y="274"/>
                    <a:pt x="68" y="274"/>
                  </a:cubicBezTo>
                  <a:cubicBezTo>
                    <a:pt x="76" y="274"/>
                    <a:pt x="82" y="267"/>
                    <a:pt x="82" y="259"/>
                  </a:cubicBezTo>
                  <a:cubicBezTo>
                    <a:pt x="82" y="215"/>
                    <a:pt x="82" y="215"/>
                    <a:pt x="82" y="215"/>
                  </a:cubicBezTo>
                  <a:cubicBezTo>
                    <a:pt x="82" y="215"/>
                    <a:pt x="82" y="215"/>
                    <a:pt x="82" y="214"/>
                  </a:cubicBezTo>
                  <a:cubicBezTo>
                    <a:pt x="82" y="214"/>
                    <a:pt x="82" y="214"/>
                    <a:pt x="82" y="214"/>
                  </a:cubicBezTo>
                  <a:cubicBezTo>
                    <a:pt x="82" y="169"/>
                    <a:pt x="82" y="169"/>
                    <a:pt x="82" y="169"/>
                  </a:cubicBezTo>
                  <a:cubicBezTo>
                    <a:pt x="82" y="169"/>
                    <a:pt x="82" y="169"/>
                    <a:pt x="82" y="169"/>
                  </a:cubicBezTo>
                  <a:cubicBezTo>
                    <a:pt x="82" y="169"/>
                    <a:pt x="82" y="162"/>
                    <a:pt x="82" y="162"/>
                  </a:cubicBezTo>
                  <a:cubicBezTo>
                    <a:pt x="85" y="165"/>
                    <a:pt x="88" y="166"/>
                    <a:pt x="92" y="166"/>
                  </a:cubicBezTo>
                  <a:cubicBezTo>
                    <a:pt x="99" y="166"/>
                    <a:pt x="105" y="160"/>
                    <a:pt x="105" y="153"/>
                  </a:cubicBezTo>
                  <a:cubicBezTo>
                    <a:pt x="105" y="76"/>
                    <a:pt x="105" y="76"/>
                    <a:pt x="105" y="76"/>
                  </a:cubicBezTo>
                  <a:cubicBezTo>
                    <a:pt x="105" y="75"/>
                    <a:pt x="105" y="75"/>
                    <a:pt x="105" y="75"/>
                  </a:cubicBezTo>
                  <a:cubicBezTo>
                    <a:pt x="105" y="67"/>
                    <a:pt x="99" y="61"/>
                    <a:pt x="91" y="59"/>
                  </a:cubicBezTo>
                  <a:cubicBezTo>
                    <a:pt x="82" y="58"/>
                    <a:pt x="74" y="57"/>
                    <a:pt x="65" y="56"/>
                  </a:cubicBezTo>
                  <a:cubicBezTo>
                    <a:pt x="75" y="51"/>
                    <a:pt x="82" y="41"/>
                    <a:pt x="82" y="29"/>
                  </a:cubicBezTo>
                  <a:cubicBezTo>
                    <a:pt x="82" y="13"/>
                    <a:pt x="69" y="0"/>
                    <a:pt x="53" y="0"/>
                  </a:cubicBezTo>
                  <a:cubicBezTo>
                    <a:pt x="36" y="0"/>
                    <a:pt x="23" y="13"/>
                    <a:pt x="23" y="29"/>
                  </a:cubicBezTo>
                  <a:cubicBezTo>
                    <a:pt x="23" y="41"/>
                    <a:pt x="30" y="51"/>
                    <a:pt x="40" y="56"/>
                  </a:cubicBezTo>
                  <a:cubicBezTo>
                    <a:pt x="32" y="57"/>
                    <a:pt x="23" y="58"/>
                    <a:pt x="15" y="59"/>
                  </a:cubicBezTo>
                  <a:cubicBezTo>
                    <a:pt x="6" y="61"/>
                    <a:pt x="0" y="68"/>
                    <a:pt x="0" y="75"/>
                  </a:cubicBezTo>
                  <a:cubicBezTo>
                    <a:pt x="0" y="75"/>
                    <a:pt x="0" y="75"/>
                    <a:pt x="0" y="76"/>
                  </a:cubicBezTo>
                  <a:cubicBezTo>
                    <a:pt x="0" y="153"/>
                    <a:pt x="0" y="153"/>
                    <a:pt x="0" y="153"/>
                  </a:cubicBezTo>
                  <a:cubicBezTo>
                    <a:pt x="0" y="160"/>
                    <a:pt x="6" y="166"/>
                    <a:pt x="13" y="166"/>
                  </a:cubicBezTo>
                  <a:close/>
                  <a:moveTo>
                    <a:pt x="27" y="29"/>
                  </a:moveTo>
                  <a:cubicBezTo>
                    <a:pt x="27" y="15"/>
                    <a:pt x="39" y="4"/>
                    <a:pt x="53" y="4"/>
                  </a:cubicBezTo>
                  <a:cubicBezTo>
                    <a:pt x="67" y="4"/>
                    <a:pt x="78" y="15"/>
                    <a:pt x="78" y="29"/>
                  </a:cubicBezTo>
                  <a:cubicBezTo>
                    <a:pt x="78" y="43"/>
                    <a:pt x="67" y="55"/>
                    <a:pt x="53" y="55"/>
                  </a:cubicBezTo>
                  <a:cubicBezTo>
                    <a:pt x="39" y="55"/>
                    <a:pt x="27" y="43"/>
                    <a:pt x="27" y="29"/>
                  </a:cubicBezTo>
                  <a:close/>
                  <a:moveTo>
                    <a:pt x="4" y="114"/>
                  </a:moveTo>
                  <a:cubicBezTo>
                    <a:pt x="4" y="114"/>
                    <a:pt x="4" y="114"/>
                    <a:pt x="4" y="114"/>
                  </a:cubicBezTo>
                  <a:cubicBezTo>
                    <a:pt x="4" y="114"/>
                    <a:pt x="4" y="114"/>
                    <a:pt x="4" y="114"/>
                  </a:cubicBezTo>
                  <a:cubicBezTo>
                    <a:pt x="4" y="76"/>
                    <a:pt x="4" y="76"/>
                    <a:pt x="4" y="76"/>
                  </a:cubicBezTo>
                  <a:cubicBezTo>
                    <a:pt x="4" y="75"/>
                    <a:pt x="4" y="75"/>
                    <a:pt x="4" y="75"/>
                  </a:cubicBezTo>
                  <a:cubicBezTo>
                    <a:pt x="4" y="70"/>
                    <a:pt x="8" y="65"/>
                    <a:pt x="15" y="63"/>
                  </a:cubicBezTo>
                  <a:cubicBezTo>
                    <a:pt x="40" y="58"/>
                    <a:pt x="65" y="58"/>
                    <a:pt x="90" y="63"/>
                  </a:cubicBezTo>
                  <a:cubicBezTo>
                    <a:pt x="97" y="65"/>
                    <a:pt x="101" y="70"/>
                    <a:pt x="101" y="75"/>
                  </a:cubicBezTo>
                  <a:cubicBezTo>
                    <a:pt x="101" y="75"/>
                    <a:pt x="101" y="75"/>
                    <a:pt x="101" y="76"/>
                  </a:cubicBezTo>
                  <a:cubicBezTo>
                    <a:pt x="101" y="114"/>
                    <a:pt x="101" y="114"/>
                    <a:pt x="101" y="114"/>
                  </a:cubicBezTo>
                  <a:cubicBezTo>
                    <a:pt x="101" y="114"/>
                    <a:pt x="101" y="114"/>
                    <a:pt x="101" y="114"/>
                  </a:cubicBezTo>
                  <a:cubicBezTo>
                    <a:pt x="101" y="114"/>
                    <a:pt x="101" y="114"/>
                    <a:pt x="101" y="114"/>
                  </a:cubicBezTo>
                  <a:cubicBezTo>
                    <a:pt x="101" y="153"/>
                    <a:pt x="101" y="153"/>
                    <a:pt x="101" y="153"/>
                  </a:cubicBezTo>
                  <a:cubicBezTo>
                    <a:pt x="101" y="158"/>
                    <a:pt x="97" y="162"/>
                    <a:pt x="92" y="162"/>
                  </a:cubicBezTo>
                  <a:cubicBezTo>
                    <a:pt x="87" y="162"/>
                    <a:pt x="83" y="158"/>
                    <a:pt x="83" y="153"/>
                  </a:cubicBezTo>
                  <a:cubicBezTo>
                    <a:pt x="83" y="114"/>
                    <a:pt x="83" y="114"/>
                    <a:pt x="83" y="114"/>
                  </a:cubicBezTo>
                  <a:cubicBezTo>
                    <a:pt x="83" y="114"/>
                    <a:pt x="83" y="114"/>
                    <a:pt x="83" y="114"/>
                  </a:cubicBezTo>
                  <a:cubicBezTo>
                    <a:pt x="83" y="114"/>
                    <a:pt x="83" y="114"/>
                    <a:pt x="83" y="114"/>
                  </a:cubicBezTo>
                  <a:cubicBezTo>
                    <a:pt x="83" y="84"/>
                    <a:pt x="83" y="84"/>
                    <a:pt x="83" y="84"/>
                  </a:cubicBezTo>
                  <a:cubicBezTo>
                    <a:pt x="82" y="84"/>
                    <a:pt x="80" y="83"/>
                    <a:pt x="79" y="83"/>
                  </a:cubicBezTo>
                  <a:cubicBezTo>
                    <a:pt x="78" y="169"/>
                    <a:pt x="78" y="169"/>
                    <a:pt x="78" y="169"/>
                  </a:cubicBezTo>
                  <a:cubicBezTo>
                    <a:pt x="78" y="169"/>
                    <a:pt x="78" y="169"/>
                    <a:pt x="78" y="169"/>
                  </a:cubicBezTo>
                  <a:cubicBezTo>
                    <a:pt x="78" y="169"/>
                    <a:pt x="78" y="169"/>
                    <a:pt x="78" y="169"/>
                  </a:cubicBezTo>
                  <a:cubicBezTo>
                    <a:pt x="78" y="214"/>
                    <a:pt x="78" y="214"/>
                    <a:pt x="78" y="214"/>
                  </a:cubicBezTo>
                  <a:cubicBezTo>
                    <a:pt x="78" y="214"/>
                    <a:pt x="78" y="214"/>
                    <a:pt x="78" y="214"/>
                  </a:cubicBezTo>
                  <a:cubicBezTo>
                    <a:pt x="78" y="215"/>
                    <a:pt x="78" y="215"/>
                    <a:pt x="78" y="215"/>
                  </a:cubicBezTo>
                  <a:cubicBezTo>
                    <a:pt x="78" y="259"/>
                    <a:pt x="78" y="259"/>
                    <a:pt x="78" y="259"/>
                  </a:cubicBezTo>
                  <a:cubicBezTo>
                    <a:pt x="78" y="265"/>
                    <a:pt x="73" y="270"/>
                    <a:pt x="68" y="270"/>
                  </a:cubicBezTo>
                  <a:cubicBezTo>
                    <a:pt x="62" y="270"/>
                    <a:pt x="57" y="265"/>
                    <a:pt x="57" y="259"/>
                  </a:cubicBezTo>
                  <a:cubicBezTo>
                    <a:pt x="57" y="215"/>
                    <a:pt x="57" y="215"/>
                    <a:pt x="57" y="215"/>
                  </a:cubicBezTo>
                  <a:cubicBezTo>
                    <a:pt x="57" y="215"/>
                    <a:pt x="57" y="215"/>
                    <a:pt x="57" y="214"/>
                  </a:cubicBezTo>
                  <a:cubicBezTo>
                    <a:pt x="57" y="214"/>
                    <a:pt x="57" y="214"/>
                    <a:pt x="57" y="214"/>
                  </a:cubicBezTo>
                  <a:cubicBezTo>
                    <a:pt x="57" y="180"/>
                    <a:pt x="57" y="180"/>
                    <a:pt x="57" y="180"/>
                  </a:cubicBezTo>
                  <a:cubicBezTo>
                    <a:pt x="48" y="180"/>
                    <a:pt x="48" y="180"/>
                    <a:pt x="48" y="180"/>
                  </a:cubicBezTo>
                  <a:cubicBezTo>
                    <a:pt x="48" y="214"/>
                    <a:pt x="48" y="214"/>
                    <a:pt x="48" y="214"/>
                  </a:cubicBezTo>
                  <a:cubicBezTo>
                    <a:pt x="48" y="214"/>
                    <a:pt x="48" y="214"/>
                    <a:pt x="48" y="214"/>
                  </a:cubicBezTo>
                  <a:cubicBezTo>
                    <a:pt x="48" y="215"/>
                    <a:pt x="48" y="215"/>
                    <a:pt x="48" y="215"/>
                  </a:cubicBezTo>
                  <a:cubicBezTo>
                    <a:pt x="48" y="259"/>
                    <a:pt x="48" y="259"/>
                    <a:pt x="48" y="259"/>
                  </a:cubicBezTo>
                  <a:cubicBezTo>
                    <a:pt x="48" y="265"/>
                    <a:pt x="43" y="270"/>
                    <a:pt x="38" y="270"/>
                  </a:cubicBezTo>
                  <a:cubicBezTo>
                    <a:pt x="32" y="270"/>
                    <a:pt x="27" y="265"/>
                    <a:pt x="27" y="259"/>
                  </a:cubicBezTo>
                  <a:cubicBezTo>
                    <a:pt x="27" y="215"/>
                    <a:pt x="27" y="215"/>
                    <a:pt x="27" y="215"/>
                  </a:cubicBezTo>
                  <a:cubicBezTo>
                    <a:pt x="27" y="215"/>
                    <a:pt x="27" y="215"/>
                    <a:pt x="27" y="214"/>
                  </a:cubicBezTo>
                  <a:cubicBezTo>
                    <a:pt x="27" y="214"/>
                    <a:pt x="27" y="214"/>
                    <a:pt x="27" y="214"/>
                  </a:cubicBezTo>
                  <a:cubicBezTo>
                    <a:pt x="27" y="169"/>
                    <a:pt x="27" y="169"/>
                    <a:pt x="27" y="169"/>
                  </a:cubicBezTo>
                  <a:cubicBezTo>
                    <a:pt x="27" y="169"/>
                    <a:pt x="27" y="169"/>
                    <a:pt x="27" y="169"/>
                  </a:cubicBezTo>
                  <a:cubicBezTo>
                    <a:pt x="27" y="169"/>
                    <a:pt x="27" y="169"/>
                    <a:pt x="27" y="169"/>
                  </a:cubicBezTo>
                  <a:cubicBezTo>
                    <a:pt x="26" y="83"/>
                    <a:pt x="26" y="83"/>
                    <a:pt x="26" y="83"/>
                  </a:cubicBezTo>
                  <a:cubicBezTo>
                    <a:pt x="25" y="83"/>
                    <a:pt x="24" y="84"/>
                    <a:pt x="22" y="84"/>
                  </a:cubicBezTo>
                  <a:cubicBezTo>
                    <a:pt x="22" y="114"/>
                    <a:pt x="22" y="114"/>
                    <a:pt x="22" y="114"/>
                  </a:cubicBezTo>
                  <a:cubicBezTo>
                    <a:pt x="22" y="114"/>
                    <a:pt x="22" y="114"/>
                    <a:pt x="22" y="114"/>
                  </a:cubicBezTo>
                  <a:cubicBezTo>
                    <a:pt x="22" y="114"/>
                    <a:pt x="22" y="114"/>
                    <a:pt x="22" y="114"/>
                  </a:cubicBezTo>
                  <a:cubicBezTo>
                    <a:pt x="22" y="153"/>
                    <a:pt x="22" y="153"/>
                    <a:pt x="22" y="153"/>
                  </a:cubicBezTo>
                  <a:cubicBezTo>
                    <a:pt x="22" y="158"/>
                    <a:pt x="18" y="162"/>
                    <a:pt x="13" y="162"/>
                  </a:cubicBezTo>
                  <a:cubicBezTo>
                    <a:pt x="8" y="162"/>
                    <a:pt x="4" y="158"/>
                    <a:pt x="4" y="153"/>
                  </a:cubicBezTo>
                  <a:lnTo>
                    <a:pt x="4" y="11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683" name="Google Shape;683;p26"/>
            <p:cNvSpPr/>
            <p:nvPr/>
          </p:nvSpPr>
          <p:spPr>
            <a:xfrm>
              <a:off x="8505406" y="5387638"/>
              <a:ext cx="316043" cy="822960"/>
            </a:xfrm>
            <a:custGeom>
              <a:rect b="b" l="l" r="r" t="t"/>
              <a:pathLst>
                <a:path extrusionOk="0" h="274" w="105">
                  <a:moveTo>
                    <a:pt x="13" y="166"/>
                  </a:moveTo>
                  <a:cubicBezTo>
                    <a:pt x="17" y="166"/>
                    <a:pt x="21" y="165"/>
                    <a:pt x="23" y="162"/>
                  </a:cubicBezTo>
                  <a:cubicBezTo>
                    <a:pt x="23" y="169"/>
                    <a:pt x="23" y="169"/>
                    <a:pt x="23" y="169"/>
                  </a:cubicBezTo>
                  <a:cubicBezTo>
                    <a:pt x="23" y="169"/>
                    <a:pt x="23" y="169"/>
                    <a:pt x="23" y="169"/>
                  </a:cubicBezTo>
                  <a:cubicBezTo>
                    <a:pt x="23" y="214"/>
                    <a:pt x="23" y="214"/>
                    <a:pt x="23" y="214"/>
                  </a:cubicBezTo>
                  <a:cubicBezTo>
                    <a:pt x="23" y="214"/>
                    <a:pt x="23" y="214"/>
                    <a:pt x="23" y="214"/>
                  </a:cubicBezTo>
                  <a:cubicBezTo>
                    <a:pt x="23" y="215"/>
                    <a:pt x="23" y="215"/>
                    <a:pt x="23" y="215"/>
                  </a:cubicBezTo>
                  <a:cubicBezTo>
                    <a:pt x="23" y="259"/>
                    <a:pt x="23" y="259"/>
                    <a:pt x="23" y="259"/>
                  </a:cubicBezTo>
                  <a:cubicBezTo>
                    <a:pt x="23" y="267"/>
                    <a:pt x="30" y="274"/>
                    <a:pt x="38" y="274"/>
                  </a:cubicBezTo>
                  <a:cubicBezTo>
                    <a:pt x="46" y="274"/>
                    <a:pt x="52" y="267"/>
                    <a:pt x="52" y="259"/>
                  </a:cubicBezTo>
                  <a:cubicBezTo>
                    <a:pt x="52" y="215"/>
                    <a:pt x="52" y="215"/>
                    <a:pt x="52" y="215"/>
                  </a:cubicBezTo>
                  <a:cubicBezTo>
                    <a:pt x="52" y="215"/>
                    <a:pt x="52" y="215"/>
                    <a:pt x="52" y="214"/>
                  </a:cubicBezTo>
                  <a:cubicBezTo>
                    <a:pt x="52" y="214"/>
                    <a:pt x="52" y="214"/>
                    <a:pt x="52" y="214"/>
                  </a:cubicBezTo>
                  <a:cubicBezTo>
                    <a:pt x="52" y="184"/>
                    <a:pt x="52" y="184"/>
                    <a:pt x="52" y="184"/>
                  </a:cubicBezTo>
                  <a:cubicBezTo>
                    <a:pt x="53" y="184"/>
                    <a:pt x="53" y="184"/>
                    <a:pt x="53" y="184"/>
                  </a:cubicBezTo>
                  <a:cubicBezTo>
                    <a:pt x="53" y="214"/>
                    <a:pt x="53" y="214"/>
                    <a:pt x="53" y="214"/>
                  </a:cubicBezTo>
                  <a:cubicBezTo>
                    <a:pt x="53" y="214"/>
                    <a:pt x="53" y="214"/>
                    <a:pt x="53" y="214"/>
                  </a:cubicBezTo>
                  <a:cubicBezTo>
                    <a:pt x="53" y="215"/>
                    <a:pt x="53" y="215"/>
                    <a:pt x="53" y="215"/>
                  </a:cubicBezTo>
                  <a:cubicBezTo>
                    <a:pt x="53" y="259"/>
                    <a:pt x="53" y="259"/>
                    <a:pt x="53" y="259"/>
                  </a:cubicBezTo>
                  <a:cubicBezTo>
                    <a:pt x="53" y="267"/>
                    <a:pt x="59" y="274"/>
                    <a:pt x="68" y="274"/>
                  </a:cubicBezTo>
                  <a:cubicBezTo>
                    <a:pt x="76" y="274"/>
                    <a:pt x="82" y="267"/>
                    <a:pt x="82" y="259"/>
                  </a:cubicBezTo>
                  <a:cubicBezTo>
                    <a:pt x="82" y="215"/>
                    <a:pt x="82" y="215"/>
                    <a:pt x="82" y="215"/>
                  </a:cubicBezTo>
                  <a:cubicBezTo>
                    <a:pt x="82" y="215"/>
                    <a:pt x="82" y="215"/>
                    <a:pt x="82" y="214"/>
                  </a:cubicBezTo>
                  <a:cubicBezTo>
                    <a:pt x="82" y="214"/>
                    <a:pt x="82" y="214"/>
                    <a:pt x="82" y="214"/>
                  </a:cubicBezTo>
                  <a:cubicBezTo>
                    <a:pt x="82" y="169"/>
                    <a:pt x="82" y="169"/>
                    <a:pt x="82" y="169"/>
                  </a:cubicBezTo>
                  <a:cubicBezTo>
                    <a:pt x="82" y="169"/>
                    <a:pt x="82" y="169"/>
                    <a:pt x="82" y="169"/>
                  </a:cubicBezTo>
                  <a:cubicBezTo>
                    <a:pt x="82" y="169"/>
                    <a:pt x="82" y="162"/>
                    <a:pt x="82" y="162"/>
                  </a:cubicBezTo>
                  <a:cubicBezTo>
                    <a:pt x="85" y="165"/>
                    <a:pt x="88" y="166"/>
                    <a:pt x="92" y="166"/>
                  </a:cubicBezTo>
                  <a:cubicBezTo>
                    <a:pt x="99" y="166"/>
                    <a:pt x="105" y="160"/>
                    <a:pt x="105" y="153"/>
                  </a:cubicBezTo>
                  <a:cubicBezTo>
                    <a:pt x="105" y="76"/>
                    <a:pt x="105" y="76"/>
                    <a:pt x="105" y="76"/>
                  </a:cubicBezTo>
                  <a:cubicBezTo>
                    <a:pt x="105" y="75"/>
                    <a:pt x="105" y="75"/>
                    <a:pt x="105" y="75"/>
                  </a:cubicBezTo>
                  <a:cubicBezTo>
                    <a:pt x="105" y="67"/>
                    <a:pt x="99" y="61"/>
                    <a:pt x="91" y="59"/>
                  </a:cubicBezTo>
                  <a:cubicBezTo>
                    <a:pt x="82" y="58"/>
                    <a:pt x="74" y="57"/>
                    <a:pt x="65" y="56"/>
                  </a:cubicBezTo>
                  <a:cubicBezTo>
                    <a:pt x="75" y="51"/>
                    <a:pt x="82" y="41"/>
                    <a:pt x="82" y="29"/>
                  </a:cubicBezTo>
                  <a:cubicBezTo>
                    <a:pt x="82" y="13"/>
                    <a:pt x="69" y="0"/>
                    <a:pt x="53" y="0"/>
                  </a:cubicBezTo>
                  <a:cubicBezTo>
                    <a:pt x="36" y="0"/>
                    <a:pt x="23" y="13"/>
                    <a:pt x="23" y="29"/>
                  </a:cubicBezTo>
                  <a:cubicBezTo>
                    <a:pt x="23" y="41"/>
                    <a:pt x="30" y="51"/>
                    <a:pt x="40" y="56"/>
                  </a:cubicBezTo>
                  <a:cubicBezTo>
                    <a:pt x="32" y="57"/>
                    <a:pt x="23" y="58"/>
                    <a:pt x="15" y="59"/>
                  </a:cubicBezTo>
                  <a:cubicBezTo>
                    <a:pt x="6" y="61"/>
                    <a:pt x="0" y="68"/>
                    <a:pt x="0" y="75"/>
                  </a:cubicBezTo>
                  <a:cubicBezTo>
                    <a:pt x="0" y="75"/>
                    <a:pt x="0" y="75"/>
                    <a:pt x="0" y="76"/>
                  </a:cubicBezTo>
                  <a:cubicBezTo>
                    <a:pt x="0" y="153"/>
                    <a:pt x="0" y="153"/>
                    <a:pt x="0" y="153"/>
                  </a:cubicBezTo>
                  <a:cubicBezTo>
                    <a:pt x="0" y="160"/>
                    <a:pt x="6" y="166"/>
                    <a:pt x="13" y="166"/>
                  </a:cubicBezTo>
                  <a:close/>
                  <a:moveTo>
                    <a:pt x="27" y="29"/>
                  </a:moveTo>
                  <a:cubicBezTo>
                    <a:pt x="27" y="15"/>
                    <a:pt x="39" y="4"/>
                    <a:pt x="53" y="4"/>
                  </a:cubicBezTo>
                  <a:cubicBezTo>
                    <a:pt x="67" y="4"/>
                    <a:pt x="78" y="15"/>
                    <a:pt x="78" y="29"/>
                  </a:cubicBezTo>
                  <a:cubicBezTo>
                    <a:pt x="78" y="43"/>
                    <a:pt x="67" y="55"/>
                    <a:pt x="53" y="55"/>
                  </a:cubicBezTo>
                  <a:cubicBezTo>
                    <a:pt x="39" y="55"/>
                    <a:pt x="27" y="43"/>
                    <a:pt x="27" y="29"/>
                  </a:cubicBezTo>
                  <a:close/>
                  <a:moveTo>
                    <a:pt x="4" y="114"/>
                  </a:moveTo>
                  <a:cubicBezTo>
                    <a:pt x="4" y="114"/>
                    <a:pt x="4" y="114"/>
                    <a:pt x="4" y="114"/>
                  </a:cubicBezTo>
                  <a:cubicBezTo>
                    <a:pt x="4" y="114"/>
                    <a:pt x="4" y="114"/>
                    <a:pt x="4" y="114"/>
                  </a:cubicBezTo>
                  <a:cubicBezTo>
                    <a:pt x="4" y="76"/>
                    <a:pt x="4" y="76"/>
                    <a:pt x="4" y="76"/>
                  </a:cubicBezTo>
                  <a:cubicBezTo>
                    <a:pt x="4" y="75"/>
                    <a:pt x="4" y="75"/>
                    <a:pt x="4" y="75"/>
                  </a:cubicBezTo>
                  <a:cubicBezTo>
                    <a:pt x="4" y="70"/>
                    <a:pt x="8" y="65"/>
                    <a:pt x="15" y="63"/>
                  </a:cubicBezTo>
                  <a:cubicBezTo>
                    <a:pt x="40" y="58"/>
                    <a:pt x="65" y="58"/>
                    <a:pt x="90" y="63"/>
                  </a:cubicBezTo>
                  <a:cubicBezTo>
                    <a:pt x="97" y="65"/>
                    <a:pt x="101" y="70"/>
                    <a:pt x="101" y="75"/>
                  </a:cubicBezTo>
                  <a:cubicBezTo>
                    <a:pt x="101" y="75"/>
                    <a:pt x="101" y="75"/>
                    <a:pt x="101" y="76"/>
                  </a:cubicBezTo>
                  <a:cubicBezTo>
                    <a:pt x="101" y="114"/>
                    <a:pt x="101" y="114"/>
                    <a:pt x="101" y="114"/>
                  </a:cubicBezTo>
                  <a:cubicBezTo>
                    <a:pt x="101" y="114"/>
                    <a:pt x="101" y="114"/>
                    <a:pt x="101" y="114"/>
                  </a:cubicBezTo>
                  <a:cubicBezTo>
                    <a:pt x="101" y="114"/>
                    <a:pt x="101" y="114"/>
                    <a:pt x="101" y="114"/>
                  </a:cubicBezTo>
                  <a:cubicBezTo>
                    <a:pt x="101" y="153"/>
                    <a:pt x="101" y="153"/>
                    <a:pt x="101" y="153"/>
                  </a:cubicBezTo>
                  <a:cubicBezTo>
                    <a:pt x="101" y="158"/>
                    <a:pt x="97" y="162"/>
                    <a:pt x="92" y="162"/>
                  </a:cubicBezTo>
                  <a:cubicBezTo>
                    <a:pt x="87" y="162"/>
                    <a:pt x="83" y="158"/>
                    <a:pt x="83" y="153"/>
                  </a:cubicBezTo>
                  <a:cubicBezTo>
                    <a:pt x="83" y="114"/>
                    <a:pt x="83" y="114"/>
                    <a:pt x="83" y="114"/>
                  </a:cubicBezTo>
                  <a:cubicBezTo>
                    <a:pt x="83" y="114"/>
                    <a:pt x="83" y="114"/>
                    <a:pt x="83" y="114"/>
                  </a:cubicBezTo>
                  <a:cubicBezTo>
                    <a:pt x="83" y="114"/>
                    <a:pt x="83" y="114"/>
                    <a:pt x="83" y="114"/>
                  </a:cubicBezTo>
                  <a:cubicBezTo>
                    <a:pt x="83" y="84"/>
                    <a:pt x="83" y="84"/>
                    <a:pt x="83" y="84"/>
                  </a:cubicBezTo>
                  <a:cubicBezTo>
                    <a:pt x="82" y="84"/>
                    <a:pt x="80" y="83"/>
                    <a:pt x="79" y="83"/>
                  </a:cubicBezTo>
                  <a:cubicBezTo>
                    <a:pt x="78" y="169"/>
                    <a:pt x="78" y="169"/>
                    <a:pt x="78" y="169"/>
                  </a:cubicBezTo>
                  <a:cubicBezTo>
                    <a:pt x="78" y="169"/>
                    <a:pt x="78" y="169"/>
                    <a:pt x="78" y="169"/>
                  </a:cubicBezTo>
                  <a:cubicBezTo>
                    <a:pt x="78" y="169"/>
                    <a:pt x="78" y="169"/>
                    <a:pt x="78" y="169"/>
                  </a:cubicBezTo>
                  <a:cubicBezTo>
                    <a:pt x="78" y="214"/>
                    <a:pt x="78" y="214"/>
                    <a:pt x="78" y="214"/>
                  </a:cubicBezTo>
                  <a:cubicBezTo>
                    <a:pt x="78" y="214"/>
                    <a:pt x="78" y="214"/>
                    <a:pt x="78" y="214"/>
                  </a:cubicBezTo>
                  <a:cubicBezTo>
                    <a:pt x="78" y="215"/>
                    <a:pt x="78" y="215"/>
                    <a:pt x="78" y="215"/>
                  </a:cubicBezTo>
                  <a:cubicBezTo>
                    <a:pt x="78" y="259"/>
                    <a:pt x="78" y="259"/>
                    <a:pt x="78" y="259"/>
                  </a:cubicBezTo>
                  <a:cubicBezTo>
                    <a:pt x="78" y="265"/>
                    <a:pt x="73" y="270"/>
                    <a:pt x="68" y="270"/>
                  </a:cubicBezTo>
                  <a:cubicBezTo>
                    <a:pt x="62" y="270"/>
                    <a:pt x="57" y="265"/>
                    <a:pt x="57" y="259"/>
                  </a:cubicBezTo>
                  <a:cubicBezTo>
                    <a:pt x="57" y="215"/>
                    <a:pt x="57" y="215"/>
                    <a:pt x="57" y="215"/>
                  </a:cubicBezTo>
                  <a:cubicBezTo>
                    <a:pt x="57" y="215"/>
                    <a:pt x="57" y="215"/>
                    <a:pt x="57" y="214"/>
                  </a:cubicBezTo>
                  <a:cubicBezTo>
                    <a:pt x="57" y="214"/>
                    <a:pt x="57" y="214"/>
                    <a:pt x="57" y="214"/>
                  </a:cubicBezTo>
                  <a:cubicBezTo>
                    <a:pt x="57" y="180"/>
                    <a:pt x="57" y="180"/>
                    <a:pt x="57" y="180"/>
                  </a:cubicBezTo>
                  <a:cubicBezTo>
                    <a:pt x="48" y="180"/>
                    <a:pt x="48" y="180"/>
                    <a:pt x="48" y="180"/>
                  </a:cubicBezTo>
                  <a:cubicBezTo>
                    <a:pt x="48" y="214"/>
                    <a:pt x="48" y="214"/>
                    <a:pt x="48" y="214"/>
                  </a:cubicBezTo>
                  <a:cubicBezTo>
                    <a:pt x="48" y="214"/>
                    <a:pt x="48" y="214"/>
                    <a:pt x="48" y="214"/>
                  </a:cubicBezTo>
                  <a:cubicBezTo>
                    <a:pt x="48" y="215"/>
                    <a:pt x="48" y="215"/>
                    <a:pt x="48" y="215"/>
                  </a:cubicBezTo>
                  <a:cubicBezTo>
                    <a:pt x="48" y="259"/>
                    <a:pt x="48" y="259"/>
                    <a:pt x="48" y="259"/>
                  </a:cubicBezTo>
                  <a:cubicBezTo>
                    <a:pt x="48" y="265"/>
                    <a:pt x="43" y="270"/>
                    <a:pt x="38" y="270"/>
                  </a:cubicBezTo>
                  <a:cubicBezTo>
                    <a:pt x="32" y="270"/>
                    <a:pt x="27" y="265"/>
                    <a:pt x="27" y="259"/>
                  </a:cubicBezTo>
                  <a:cubicBezTo>
                    <a:pt x="27" y="215"/>
                    <a:pt x="27" y="215"/>
                    <a:pt x="27" y="215"/>
                  </a:cubicBezTo>
                  <a:cubicBezTo>
                    <a:pt x="27" y="215"/>
                    <a:pt x="27" y="215"/>
                    <a:pt x="27" y="214"/>
                  </a:cubicBezTo>
                  <a:cubicBezTo>
                    <a:pt x="27" y="214"/>
                    <a:pt x="27" y="214"/>
                    <a:pt x="27" y="214"/>
                  </a:cubicBezTo>
                  <a:cubicBezTo>
                    <a:pt x="27" y="169"/>
                    <a:pt x="27" y="169"/>
                    <a:pt x="27" y="169"/>
                  </a:cubicBezTo>
                  <a:cubicBezTo>
                    <a:pt x="27" y="169"/>
                    <a:pt x="27" y="169"/>
                    <a:pt x="27" y="169"/>
                  </a:cubicBezTo>
                  <a:cubicBezTo>
                    <a:pt x="27" y="169"/>
                    <a:pt x="27" y="169"/>
                    <a:pt x="27" y="169"/>
                  </a:cubicBezTo>
                  <a:cubicBezTo>
                    <a:pt x="26" y="83"/>
                    <a:pt x="26" y="83"/>
                    <a:pt x="26" y="83"/>
                  </a:cubicBezTo>
                  <a:cubicBezTo>
                    <a:pt x="25" y="83"/>
                    <a:pt x="24" y="84"/>
                    <a:pt x="22" y="84"/>
                  </a:cubicBezTo>
                  <a:cubicBezTo>
                    <a:pt x="22" y="114"/>
                    <a:pt x="22" y="114"/>
                    <a:pt x="22" y="114"/>
                  </a:cubicBezTo>
                  <a:cubicBezTo>
                    <a:pt x="22" y="114"/>
                    <a:pt x="22" y="114"/>
                    <a:pt x="22" y="114"/>
                  </a:cubicBezTo>
                  <a:cubicBezTo>
                    <a:pt x="22" y="114"/>
                    <a:pt x="22" y="114"/>
                    <a:pt x="22" y="114"/>
                  </a:cubicBezTo>
                  <a:cubicBezTo>
                    <a:pt x="22" y="153"/>
                    <a:pt x="22" y="153"/>
                    <a:pt x="22" y="153"/>
                  </a:cubicBezTo>
                  <a:cubicBezTo>
                    <a:pt x="22" y="158"/>
                    <a:pt x="18" y="162"/>
                    <a:pt x="13" y="162"/>
                  </a:cubicBezTo>
                  <a:cubicBezTo>
                    <a:pt x="8" y="162"/>
                    <a:pt x="4" y="158"/>
                    <a:pt x="4" y="153"/>
                  </a:cubicBezTo>
                  <a:lnTo>
                    <a:pt x="4" y="11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684" name="Google Shape;684;p26"/>
            <p:cNvSpPr/>
            <p:nvPr/>
          </p:nvSpPr>
          <p:spPr>
            <a:xfrm>
              <a:off x="8773933" y="5034357"/>
              <a:ext cx="316043" cy="822960"/>
            </a:xfrm>
            <a:custGeom>
              <a:rect b="b" l="l" r="r" t="t"/>
              <a:pathLst>
                <a:path extrusionOk="0" h="274" w="105">
                  <a:moveTo>
                    <a:pt x="13" y="166"/>
                  </a:moveTo>
                  <a:cubicBezTo>
                    <a:pt x="17" y="166"/>
                    <a:pt x="21" y="165"/>
                    <a:pt x="23" y="162"/>
                  </a:cubicBezTo>
                  <a:cubicBezTo>
                    <a:pt x="23" y="169"/>
                    <a:pt x="23" y="169"/>
                    <a:pt x="23" y="169"/>
                  </a:cubicBezTo>
                  <a:cubicBezTo>
                    <a:pt x="23" y="169"/>
                    <a:pt x="23" y="169"/>
                    <a:pt x="23" y="169"/>
                  </a:cubicBezTo>
                  <a:cubicBezTo>
                    <a:pt x="23" y="214"/>
                    <a:pt x="23" y="214"/>
                    <a:pt x="23" y="214"/>
                  </a:cubicBezTo>
                  <a:cubicBezTo>
                    <a:pt x="23" y="214"/>
                    <a:pt x="23" y="214"/>
                    <a:pt x="23" y="214"/>
                  </a:cubicBezTo>
                  <a:cubicBezTo>
                    <a:pt x="23" y="215"/>
                    <a:pt x="23" y="215"/>
                    <a:pt x="23" y="215"/>
                  </a:cubicBezTo>
                  <a:cubicBezTo>
                    <a:pt x="23" y="259"/>
                    <a:pt x="23" y="259"/>
                    <a:pt x="23" y="259"/>
                  </a:cubicBezTo>
                  <a:cubicBezTo>
                    <a:pt x="23" y="267"/>
                    <a:pt x="30" y="274"/>
                    <a:pt x="38" y="274"/>
                  </a:cubicBezTo>
                  <a:cubicBezTo>
                    <a:pt x="46" y="274"/>
                    <a:pt x="52" y="267"/>
                    <a:pt x="52" y="259"/>
                  </a:cubicBezTo>
                  <a:cubicBezTo>
                    <a:pt x="52" y="215"/>
                    <a:pt x="52" y="215"/>
                    <a:pt x="52" y="215"/>
                  </a:cubicBezTo>
                  <a:cubicBezTo>
                    <a:pt x="52" y="215"/>
                    <a:pt x="52" y="215"/>
                    <a:pt x="52" y="214"/>
                  </a:cubicBezTo>
                  <a:cubicBezTo>
                    <a:pt x="52" y="214"/>
                    <a:pt x="52" y="214"/>
                    <a:pt x="52" y="214"/>
                  </a:cubicBezTo>
                  <a:cubicBezTo>
                    <a:pt x="52" y="184"/>
                    <a:pt x="52" y="184"/>
                    <a:pt x="52" y="184"/>
                  </a:cubicBezTo>
                  <a:cubicBezTo>
                    <a:pt x="53" y="184"/>
                    <a:pt x="53" y="184"/>
                    <a:pt x="53" y="184"/>
                  </a:cubicBezTo>
                  <a:cubicBezTo>
                    <a:pt x="53" y="214"/>
                    <a:pt x="53" y="214"/>
                    <a:pt x="53" y="214"/>
                  </a:cubicBezTo>
                  <a:cubicBezTo>
                    <a:pt x="53" y="214"/>
                    <a:pt x="53" y="214"/>
                    <a:pt x="53" y="214"/>
                  </a:cubicBezTo>
                  <a:cubicBezTo>
                    <a:pt x="53" y="215"/>
                    <a:pt x="53" y="215"/>
                    <a:pt x="53" y="215"/>
                  </a:cubicBezTo>
                  <a:cubicBezTo>
                    <a:pt x="53" y="259"/>
                    <a:pt x="53" y="259"/>
                    <a:pt x="53" y="259"/>
                  </a:cubicBezTo>
                  <a:cubicBezTo>
                    <a:pt x="53" y="267"/>
                    <a:pt x="59" y="274"/>
                    <a:pt x="68" y="274"/>
                  </a:cubicBezTo>
                  <a:cubicBezTo>
                    <a:pt x="76" y="274"/>
                    <a:pt x="82" y="267"/>
                    <a:pt x="82" y="259"/>
                  </a:cubicBezTo>
                  <a:cubicBezTo>
                    <a:pt x="82" y="215"/>
                    <a:pt x="82" y="215"/>
                    <a:pt x="82" y="215"/>
                  </a:cubicBezTo>
                  <a:cubicBezTo>
                    <a:pt x="82" y="215"/>
                    <a:pt x="82" y="215"/>
                    <a:pt x="82" y="214"/>
                  </a:cubicBezTo>
                  <a:cubicBezTo>
                    <a:pt x="82" y="214"/>
                    <a:pt x="82" y="214"/>
                    <a:pt x="82" y="214"/>
                  </a:cubicBezTo>
                  <a:cubicBezTo>
                    <a:pt x="82" y="169"/>
                    <a:pt x="82" y="169"/>
                    <a:pt x="82" y="169"/>
                  </a:cubicBezTo>
                  <a:cubicBezTo>
                    <a:pt x="82" y="169"/>
                    <a:pt x="82" y="169"/>
                    <a:pt x="82" y="169"/>
                  </a:cubicBezTo>
                  <a:cubicBezTo>
                    <a:pt x="82" y="169"/>
                    <a:pt x="82" y="162"/>
                    <a:pt x="82" y="162"/>
                  </a:cubicBezTo>
                  <a:cubicBezTo>
                    <a:pt x="85" y="165"/>
                    <a:pt x="88" y="166"/>
                    <a:pt x="92" y="166"/>
                  </a:cubicBezTo>
                  <a:cubicBezTo>
                    <a:pt x="99" y="166"/>
                    <a:pt x="105" y="160"/>
                    <a:pt x="105" y="153"/>
                  </a:cubicBezTo>
                  <a:cubicBezTo>
                    <a:pt x="105" y="76"/>
                    <a:pt x="105" y="76"/>
                    <a:pt x="105" y="76"/>
                  </a:cubicBezTo>
                  <a:cubicBezTo>
                    <a:pt x="105" y="75"/>
                    <a:pt x="105" y="75"/>
                    <a:pt x="105" y="75"/>
                  </a:cubicBezTo>
                  <a:cubicBezTo>
                    <a:pt x="105" y="67"/>
                    <a:pt x="99" y="61"/>
                    <a:pt x="91" y="59"/>
                  </a:cubicBezTo>
                  <a:cubicBezTo>
                    <a:pt x="82" y="58"/>
                    <a:pt x="74" y="57"/>
                    <a:pt x="65" y="56"/>
                  </a:cubicBezTo>
                  <a:cubicBezTo>
                    <a:pt x="75" y="51"/>
                    <a:pt x="82" y="41"/>
                    <a:pt x="82" y="29"/>
                  </a:cubicBezTo>
                  <a:cubicBezTo>
                    <a:pt x="82" y="13"/>
                    <a:pt x="69" y="0"/>
                    <a:pt x="53" y="0"/>
                  </a:cubicBezTo>
                  <a:cubicBezTo>
                    <a:pt x="36" y="0"/>
                    <a:pt x="23" y="13"/>
                    <a:pt x="23" y="29"/>
                  </a:cubicBezTo>
                  <a:cubicBezTo>
                    <a:pt x="23" y="41"/>
                    <a:pt x="30" y="51"/>
                    <a:pt x="40" y="56"/>
                  </a:cubicBezTo>
                  <a:cubicBezTo>
                    <a:pt x="32" y="57"/>
                    <a:pt x="23" y="58"/>
                    <a:pt x="15" y="59"/>
                  </a:cubicBezTo>
                  <a:cubicBezTo>
                    <a:pt x="6" y="61"/>
                    <a:pt x="0" y="68"/>
                    <a:pt x="0" y="75"/>
                  </a:cubicBezTo>
                  <a:cubicBezTo>
                    <a:pt x="0" y="75"/>
                    <a:pt x="0" y="75"/>
                    <a:pt x="0" y="76"/>
                  </a:cubicBezTo>
                  <a:cubicBezTo>
                    <a:pt x="0" y="153"/>
                    <a:pt x="0" y="153"/>
                    <a:pt x="0" y="153"/>
                  </a:cubicBezTo>
                  <a:cubicBezTo>
                    <a:pt x="0" y="160"/>
                    <a:pt x="6" y="166"/>
                    <a:pt x="13" y="166"/>
                  </a:cubicBezTo>
                  <a:close/>
                  <a:moveTo>
                    <a:pt x="27" y="29"/>
                  </a:moveTo>
                  <a:cubicBezTo>
                    <a:pt x="27" y="15"/>
                    <a:pt x="39" y="4"/>
                    <a:pt x="53" y="4"/>
                  </a:cubicBezTo>
                  <a:cubicBezTo>
                    <a:pt x="67" y="4"/>
                    <a:pt x="78" y="15"/>
                    <a:pt x="78" y="29"/>
                  </a:cubicBezTo>
                  <a:cubicBezTo>
                    <a:pt x="78" y="43"/>
                    <a:pt x="67" y="55"/>
                    <a:pt x="53" y="55"/>
                  </a:cubicBezTo>
                  <a:cubicBezTo>
                    <a:pt x="39" y="55"/>
                    <a:pt x="27" y="43"/>
                    <a:pt x="27" y="29"/>
                  </a:cubicBezTo>
                  <a:close/>
                  <a:moveTo>
                    <a:pt x="4" y="114"/>
                  </a:moveTo>
                  <a:cubicBezTo>
                    <a:pt x="4" y="114"/>
                    <a:pt x="4" y="114"/>
                    <a:pt x="4" y="114"/>
                  </a:cubicBezTo>
                  <a:cubicBezTo>
                    <a:pt x="4" y="114"/>
                    <a:pt x="4" y="114"/>
                    <a:pt x="4" y="114"/>
                  </a:cubicBezTo>
                  <a:cubicBezTo>
                    <a:pt x="4" y="76"/>
                    <a:pt x="4" y="76"/>
                    <a:pt x="4" y="76"/>
                  </a:cubicBezTo>
                  <a:cubicBezTo>
                    <a:pt x="4" y="75"/>
                    <a:pt x="4" y="75"/>
                    <a:pt x="4" y="75"/>
                  </a:cubicBezTo>
                  <a:cubicBezTo>
                    <a:pt x="4" y="70"/>
                    <a:pt x="8" y="65"/>
                    <a:pt x="15" y="63"/>
                  </a:cubicBezTo>
                  <a:cubicBezTo>
                    <a:pt x="40" y="58"/>
                    <a:pt x="65" y="58"/>
                    <a:pt x="90" y="63"/>
                  </a:cubicBezTo>
                  <a:cubicBezTo>
                    <a:pt x="97" y="65"/>
                    <a:pt x="101" y="70"/>
                    <a:pt x="101" y="75"/>
                  </a:cubicBezTo>
                  <a:cubicBezTo>
                    <a:pt x="101" y="75"/>
                    <a:pt x="101" y="75"/>
                    <a:pt x="101" y="76"/>
                  </a:cubicBezTo>
                  <a:cubicBezTo>
                    <a:pt x="101" y="114"/>
                    <a:pt x="101" y="114"/>
                    <a:pt x="101" y="114"/>
                  </a:cubicBezTo>
                  <a:cubicBezTo>
                    <a:pt x="101" y="114"/>
                    <a:pt x="101" y="114"/>
                    <a:pt x="101" y="114"/>
                  </a:cubicBezTo>
                  <a:cubicBezTo>
                    <a:pt x="101" y="114"/>
                    <a:pt x="101" y="114"/>
                    <a:pt x="101" y="114"/>
                  </a:cubicBezTo>
                  <a:cubicBezTo>
                    <a:pt x="101" y="153"/>
                    <a:pt x="101" y="153"/>
                    <a:pt x="101" y="153"/>
                  </a:cubicBezTo>
                  <a:cubicBezTo>
                    <a:pt x="101" y="158"/>
                    <a:pt x="97" y="162"/>
                    <a:pt x="92" y="162"/>
                  </a:cubicBezTo>
                  <a:cubicBezTo>
                    <a:pt x="87" y="162"/>
                    <a:pt x="83" y="158"/>
                    <a:pt x="83" y="153"/>
                  </a:cubicBezTo>
                  <a:cubicBezTo>
                    <a:pt x="83" y="114"/>
                    <a:pt x="83" y="114"/>
                    <a:pt x="83" y="114"/>
                  </a:cubicBezTo>
                  <a:cubicBezTo>
                    <a:pt x="83" y="114"/>
                    <a:pt x="83" y="114"/>
                    <a:pt x="83" y="114"/>
                  </a:cubicBezTo>
                  <a:cubicBezTo>
                    <a:pt x="83" y="114"/>
                    <a:pt x="83" y="114"/>
                    <a:pt x="83" y="114"/>
                  </a:cubicBezTo>
                  <a:cubicBezTo>
                    <a:pt x="83" y="84"/>
                    <a:pt x="83" y="84"/>
                    <a:pt x="83" y="84"/>
                  </a:cubicBezTo>
                  <a:cubicBezTo>
                    <a:pt x="82" y="84"/>
                    <a:pt x="80" y="83"/>
                    <a:pt x="79" y="83"/>
                  </a:cubicBezTo>
                  <a:cubicBezTo>
                    <a:pt x="78" y="169"/>
                    <a:pt x="78" y="169"/>
                    <a:pt x="78" y="169"/>
                  </a:cubicBezTo>
                  <a:cubicBezTo>
                    <a:pt x="78" y="169"/>
                    <a:pt x="78" y="169"/>
                    <a:pt x="78" y="169"/>
                  </a:cubicBezTo>
                  <a:cubicBezTo>
                    <a:pt x="78" y="169"/>
                    <a:pt x="78" y="169"/>
                    <a:pt x="78" y="169"/>
                  </a:cubicBezTo>
                  <a:cubicBezTo>
                    <a:pt x="78" y="214"/>
                    <a:pt x="78" y="214"/>
                    <a:pt x="78" y="214"/>
                  </a:cubicBezTo>
                  <a:cubicBezTo>
                    <a:pt x="78" y="214"/>
                    <a:pt x="78" y="214"/>
                    <a:pt x="78" y="214"/>
                  </a:cubicBezTo>
                  <a:cubicBezTo>
                    <a:pt x="78" y="215"/>
                    <a:pt x="78" y="215"/>
                    <a:pt x="78" y="215"/>
                  </a:cubicBezTo>
                  <a:cubicBezTo>
                    <a:pt x="78" y="259"/>
                    <a:pt x="78" y="259"/>
                    <a:pt x="78" y="259"/>
                  </a:cubicBezTo>
                  <a:cubicBezTo>
                    <a:pt x="78" y="265"/>
                    <a:pt x="73" y="270"/>
                    <a:pt x="68" y="270"/>
                  </a:cubicBezTo>
                  <a:cubicBezTo>
                    <a:pt x="62" y="270"/>
                    <a:pt x="57" y="265"/>
                    <a:pt x="57" y="259"/>
                  </a:cubicBezTo>
                  <a:cubicBezTo>
                    <a:pt x="57" y="215"/>
                    <a:pt x="57" y="215"/>
                    <a:pt x="57" y="215"/>
                  </a:cubicBezTo>
                  <a:cubicBezTo>
                    <a:pt x="57" y="215"/>
                    <a:pt x="57" y="215"/>
                    <a:pt x="57" y="214"/>
                  </a:cubicBezTo>
                  <a:cubicBezTo>
                    <a:pt x="57" y="214"/>
                    <a:pt x="57" y="214"/>
                    <a:pt x="57" y="214"/>
                  </a:cubicBezTo>
                  <a:cubicBezTo>
                    <a:pt x="57" y="180"/>
                    <a:pt x="57" y="180"/>
                    <a:pt x="57" y="180"/>
                  </a:cubicBezTo>
                  <a:cubicBezTo>
                    <a:pt x="48" y="180"/>
                    <a:pt x="48" y="180"/>
                    <a:pt x="48" y="180"/>
                  </a:cubicBezTo>
                  <a:cubicBezTo>
                    <a:pt x="48" y="214"/>
                    <a:pt x="48" y="214"/>
                    <a:pt x="48" y="214"/>
                  </a:cubicBezTo>
                  <a:cubicBezTo>
                    <a:pt x="48" y="214"/>
                    <a:pt x="48" y="214"/>
                    <a:pt x="48" y="214"/>
                  </a:cubicBezTo>
                  <a:cubicBezTo>
                    <a:pt x="48" y="215"/>
                    <a:pt x="48" y="215"/>
                    <a:pt x="48" y="215"/>
                  </a:cubicBezTo>
                  <a:cubicBezTo>
                    <a:pt x="48" y="259"/>
                    <a:pt x="48" y="259"/>
                    <a:pt x="48" y="259"/>
                  </a:cubicBezTo>
                  <a:cubicBezTo>
                    <a:pt x="48" y="265"/>
                    <a:pt x="43" y="270"/>
                    <a:pt x="38" y="270"/>
                  </a:cubicBezTo>
                  <a:cubicBezTo>
                    <a:pt x="32" y="270"/>
                    <a:pt x="27" y="265"/>
                    <a:pt x="27" y="259"/>
                  </a:cubicBezTo>
                  <a:cubicBezTo>
                    <a:pt x="27" y="215"/>
                    <a:pt x="27" y="215"/>
                    <a:pt x="27" y="215"/>
                  </a:cubicBezTo>
                  <a:cubicBezTo>
                    <a:pt x="27" y="215"/>
                    <a:pt x="27" y="215"/>
                    <a:pt x="27" y="214"/>
                  </a:cubicBezTo>
                  <a:cubicBezTo>
                    <a:pt x="27" y="214"/>
                    <a:pt x="27" y="214"/>
                    <a:pt x="27" y="214"/>
                  </a:cubicBezTo>
                  <a:cubicBezTo>
                    <a:pt x="27" y="169"/>
                    <a:pt x="27" y="169"/>
                    <a:pt x="27" y="169"/>
                  </a:cubicBezTo>
                  <a:cubicBezTo>
                    <a:pt x="27" y="169"/>
                    <a:pt x="27" y="169"/>
                    <a:pt x="27" y="169"/>
                  </a:cubicBezTo>
                  <a:cubicBezTo>
                    <a:pt x="27" y="169"/>
                    <a:pt x="27" y="169"/>
                    <a:pt x="27" y="169"/>
                  </a:cubicBezTo>
                  <a:cubicBezTo>
                    <a:pt x="26" y="83"/>
                    <a:pt x="26" y="83"/>
                    <a:pt x="26" y="83"/>
                  </a:cubicBezTo>
                  <a:cubicBezTo>
                    <a:pt x="25" y="83"/>
                    <a:pt x="24" y="84"/>
                    <a:pt x="22" y="84"/>
                  </a:cubicBezTo>
                  <a:cubicBezTo>
                    <a:pt x="22" y="114"/>
                    <a:pt x="22" y="114"/>
                    <a:pt x="22" y="114"/>
                  </a:cubicBezTo>
                  <a:cubicBezTo>
                    <a:pt x="22" y="114"/>
                    <a:pt x="22" y="114"/>
                    <a:pt x="22" y="114"/>
                  </a:cubicBezTo>
                  <a:cubicBezTo>
                    <a:pt x="22" y="114"/>
                    <a:pt x="22" y="114"/>
                    <a:pt x="22" y="114"/>
                  </a:cubicBezTo>
                  <a:cubicBezTo>
                    <a:pt x="22" y="153"/>
                    <a:pt x="22" y="153"/>
                    <a:pt x="22" y="153"/>
                  </a:cubicBezTo>
                  <a:cubicBezTo>
                    <a:pt x="22" y="158"/>
                    <a:pt x="18" y="162"/>
                    <a:pt x="13" y="162"/>
                  </a:cubicBezTo>
                  <a:cubicBezTo>
                    <a:pt x="8" y="162"/>
                    <a:pt x="4" y="158"/>
                    <a:pt x="4" y="153"/>
                  </a:cubicBezTo>
                  <a:lnTo>
                    <a:pt x="4" y="11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accen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27"/>
          <p:cNvSpPr txBox="1"/>
          <p:nvPr>
            <p:ph idx="11" type="ftr"/>
          </p:nvPr>
        </p:nvSpPr>
        <p:spPr>
          <a:xfrm>
            <a:off x="771526" y="6214109"/>
            <a:ext cx="10730851"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US" sz="1000">
                <a:solidFill>
                  <a:srgbClr val="5F5F5F"/>
                </a:solidFill>
                <a:latin typeface="Arial"/>
                <a:ea typeface="Arial"/>
                <a:cs typeface="Arial"/>
                <a:sym typeface="Arial"/>
              </a:rPr>
              <a:t>Purchasing an annuity within a retirement plan that provides tax deferral under sections of the Internal Revenue Code results in no additional tax benefit. An annuity should be used to fund a qualified plan based upon the annuity’s features other than tax deferral. Other benefits of using an annuity to fund a qualified plan or an IRA include lifetime income options and guaranteed death benefit payout options. All annuity features, risks, limitations, and costs should be considered prior to purchasing an annuity within a tax-qualified retirement plan.</a:t>
            </a:r>
            <a:endParaRPr/>
          </a:p>
        </p:txBody>
      </p:sp>
      <p:sp>
        <p:nvSpPr>
          <p:cNvPr id="691" name="Google Shape;691;p2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692" name="Google Shape;692;p27"/>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200"/>
              <a:buNone/>
            </a:pPr>
            <a:r>
              <a:rPr lang="en-US">
                <a:solidFill>
                  <a:schemeClr val="dk1"/>
                </a:solidFill>
              </a:rPr>
              <a:t>Benefits of fixed index annuities</a:t>
            </a:r>
            <a:endParaRPr>
              <a:solidFill>
                <a:schemeClr val="dk1"/>
              </a:solidFill>
            </a:endParaRPr>
          </a:p>
        </p:txBody>
      </p:sp>
      <p:sp>
        <p:nvSpPr>
          <p:cNvPr id="693" name="Google Shape;693;p27"/>
          <p:cNvSpPr txBox="1"/>
          <p:nvPr>
            <p:ph idx="2" type="body"/>
          </p:nvPr>
        </p:nvSpPr>
        <p:spPr>
          <a:xfrm>
            <a:off x="1" y="0"/>
            <a:ext cx="1543050" cy="5852160"/>
          </a:xfrm>
          <a:prstGeom prst="rect">
            <a:avLst/>
          </a:prstGeom>
          <a:solidFill>
            <a:schemeClr val="accent1"/>
          </a:solidFill>
          <a:ln>
            <a:noFill/>
          </a:ln>
        </p:spPr>
        <p:txBody>
          <a:bodyPr anchorCtr="0" anchor="t" bIns="45700" lIns="274300" spcFirstLastPara="1" rIns="274300" wrap="square" tIns="274300">
            <a:normAutofit/>
          </a:bodyPr>
          <a:lstStyle/>
          <a:p>
            <a:pPr indent="0" lvl="0" marL="0" rtl="0" algn="l">
              <a:lnSpc>
                <a:spcPct val="100000"/>
              </a:lnSpc>
              <a:spcBef>
                <a:spcPts val="0"/>
              </a:spcBef>
              <a:spcAft>
                <a:spcPts val="0"/>
              </a:spcAft>
              <a:buSzPts val="2000"/>
              <a:buNone/>
            </a:pPr>
            <a:r>
              <a:t/>
            </a:r>
            <a:endParaRPr/>
          </a:p>
        </p:txBody>
      </p:sp>
      <p:sp>
        <p:nvSpPr>
          <p:cNvPr id="694" name="Google Shape;694;p27"/>
          <p:cNvSpPr/>
          <p:nvPr/>
        </p:nvSpPr>
        <p:spPr>
          <a:xfrm>
            <a:off x="6881164" y="3281453"/>
            <a:ext cx="4283075" cy="2462212"/>
          </a:xfrm>
          <a:custGeom>
            <a:rect b="b" l="l" r="r" t="t"/>
            <a:pathLst>
              <a:path extrusionOk="0" h="188" w="327">
                <a:moveTo>
                  <a:pt x="0" y="94"/>
                </a:moveTo>
                <a:cubicBezTo>
                  <a:pt x="34" y="153"/>
                  <a:pt x="96" y="188"/>
                  <a:pt x="164" y="188"/>
                </a:cubicBezTo>
                <a:cubicBezTo>
                  <a:pt x="231" y="188"/>
                  <a:pt x="293" y="153"/>
                  <a:pt x="327" y="94"/>
                </a:cubicBezTo>
                <a:lnTo>
                  <a:pt x="164" y="0"/>
                </a:lnTo>
                <a:lnTo>
                  <a:pt x="0" y="94"/>
                </a:lnTo>
                <a:close/>
              </a:path>
            </a:pathLst>
          </a:custGeom>
          <a:solidFill>
            <a:schemeClr val="accent5">
              <a:alpha val="6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95" name="Google Shape;695;p27"/>
          <p:cNvSpPr/>
          <p:nvPr/>
        </p:nvSpPr>
        <p:spPr>
          <a:xfrm>
            <a:off x="9029052" y="781140"/>
            <a:ext cx="2473325" cy="3705225"/>
          </a:xfrm>
          <a:custGeom>
            <a:rect b="b" l="l" r="r" t="t"/>
            <a:pathLst>
              <a:path extrusionOk="0" h="283" w="189">
                <a:moveTo>
                  <a:pt x="163" y="283"/>
                </a:moveTo>
                <a:cubicBezTo>
                  <a:pt x="180" y="254"/>
                  <a:pt x="189" y="222"/>
                  <a:pt x="189" y="189"/>
                </a:cubicBezTo>
                <a:cubicBezTo>
                  <a:pt x="189" y="84"/>
                  <a:pt x="104" y="0"/>
                  <a:pt x="0" y="0"/>
                </a:cubicBezTo>
                <a:lnTo>
                  <a:pt x="0" y="189"/>
                </a:lnTo>
                <a:lnTo>
                  <a:pt x="163" y="283"/>
                </a:lnTo>
                <a:close/>
              </a:path>
            </a:pathLst>
          </a:custGeom>
          <a:solidFill>
            <a:schemeClr val="accent5">
              <a:alpha val="6039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696" name="Google Shape;696;p27"/>
          <p:cNvSpPr/>
          <p:nvPr/>
        </p:nvSpPr>
        <p:spPr>
          <a:xfrm>
            <a:off x="6527393" y="781140"/>
            <a:ext cx="2489200" cy="3705225"/>
          </a:xfrm>
          <a:custGeom>
            <a:rect b="b" l="l" r="r" t="t"/>
            <a:pathLst>
              <a:path extrusionOk="0" h="283" w="190">
                <a:moveTo>
                  <a:pt x="189" y="0"/>
                </a:moveTo>
                <a:cubicBezTo>
                  <a:pt x="85" y="0"/>
                  <a:pt x="1" y="84"/>
                  <a:pt x="1" y="188"/>
                </a:cubicBezTo>
                <a:cubicBezTo>
                  <a:pt x="0" y="222"/>
                  <a:pt x="9" y="254"/>
                  <a:pt x="26" y="283"/>
                </a:cubicBezTo>
                <a:lnTo>
                  <a:pt x="190" y="189"/>
                </a:lnTo>
                <a:lnTo>
                  <a:pt x="189" y="0"/>
                </a:lnTo>
                <a:close/>
              </a:path>
            </a:pathLst>
          </a:custGeom>
          <a:solidFill>
            <a:srgbClr val="790B4D"/>
          </a:solidFill>
          <a:ln cap="flat" cmpd="sng" w="190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300"/>
              <a:buFont typeface="Arial"/>
              <a:buNone/>
            </a:pPr>
            <a:r>
              <a:t/>
            </a:r>
            <a:endParaRPr b="1" i="1" sz="2300">
              <a:solidFill>
                <a:srgbClr val="113388"/>
              </a:solidFill>
              <a:latin typeface="Calibri"/>
              <a:ea typeface="Calibri"/>
              <a:cs typeface="Calibri"/>
              <a:sym typeface="Calibri"/>
            </a:endParaRPr>
          </a:p>
        </p:txBody>
      </p:sp>
      <p:sp>
        <p:nvSpPr>
          <p:cNvPr id="697" name="Google Shape;697;p27"/>
          <p:cNvSpPr txBox="1"/>
          <p:nvPr/>
        </p:nvSpPr>
        <p:spPr>
          <a:xfrm>
            <a:off x="6642606" y="2189294"/>
            <a:ext cx="2264208" cy="783934"/>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rgbClr val="FFFFFF"/>
                </a:solidFill>
                <a:latin typeface="Arial"/>
                <a:ea typeface="Arial"/>
                <a:cs typeface="Arial"/>
                <a:sym typeface="Arial"/>
              </a:rPr>
              <a:t>TAX DEFERRAL</a:t>
            </a:r>
            <a:endParaRPr/>
          </a:p>
        </p:txBody>
      </p:sp>
      <p:sp>
        <p:nvSpPr>
          <p:cNvPr id="698" name="Google Shape;698;p27"/>
          <p:cNvSpPr txBox="1"/>
          <p:nvPr/>
        </p:nvSpPr>
        <p:spPr>
          <a:xfrm>
            <a:off x="9042872" y="2067085"/>
            <a:ext cx="2445684" cy="1128643"/>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accent1"/>
                </a:solidFill>
                <a:latin typeface="Arial"/>
                <a:ea typeface="Arial"/>
                <a:cs typeface="Arial"/>
                <a:sym typeface="Arial"/>
              </a:rPr>
              <a:t>INDEXED </a:t>
            </a:r>
            <a:r>
              <a:rPr b="1" i="0" lang="en-US" sz="2800">
                <a:solidFill>
                  <a:schemeClr val="accent1"/>
                </a:solidFill>
                <a:latin typeface="Arial"/>
                <a:ea typeface="Arial"/>
                <a:cs typeface="Arial"/>
                <a:sym typeface="Arial"/>
              </a:rPr>
              <a:t>INTEREST</a:t>
            </a:r>
            <a:r>
              <a:rPr b="0" i="0" lang="en-US" sz="2800">
                <a:solidFill>
                  <a:schemeClr val="accent1"/>
                </a:solidFill>
                <a:latin typeface="Arial"/>
                <a:ea typeface="Arial"/>
                <a:cs typeface="Arial"/>
                <a:sym typeface="Arial"/>
              </a:rPr>
              <a:t> POTENTIAL</a:t>
            </a:r>
            <a:endParaRPr/>
          </a:p>
        </p:txBody>
      </p:sp>
      <p:sp>
        <p:nvSpPr>
          <p:cNvPr id="699" name="Google Shape;699;p27"/>
          <p:cNvSpPr txBox="1"/>
          <p:nvPr/>
        </p:nvSpPr>
        <p:spPr>
          <a:xfrm>
            <a:off x="7224858" y="4267149"/>
            <a:ext cx="3600450" cy="447816"/>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accent1"/>
                </a:solidFill>
                <a:latin typeface="Calibri"/>
                <a:ea typeface="Calibri"/>
                <a:cs typeface="Calibri"/>
                <a:sym typeface="Calibri"/>
              </a:rPr>
              <a:t>PROTECTION </a:t>
            </a:r>
            <a:endParaRPr/>
          </a:p>
        </p:txBody>
      </p:sp>
      <p:sp>
        <p:nvSpPr>
          <p:cNvPr id="700" name="Google Shape;700;p27"/>
          <p:cNvSpPr/>
          <p:nvPr/>
        </p:nvSpPr>
        <p:spPr>
          <a:xfrm>
            <a:off x="7932089" y="4764178"/>
            <a:ext cx="2185988"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200"/>
              <a:buFont typeface="Arial"/>
              <a:buNone/>
            </a:pPr>
            <a:r>
              <a:rPr lang="en-US" sz="1200">
                <a:solidFill>
                  <a:schemeClr val="accent1"/>
                </a:solidFill>
                <a:latin typeface="Arial"/>
                <a:ea typeface="Arial"/>
                <a:cs typeface="Arial"/>
                <a:sym typeface="Arial"/>
              </a:rPr>
              <a:t>Accumulation</a:t>
            </a:r>
            <a:endParaRPr/>
          </a:p>
        </p:txBody>
      </p:sp>
      <p:sp>
        <p:nvSpPr>
          <p:cNvPr id="701" name="Google Shape;701;p27"/>
          <p:cNvSpPr/>
          <p:nvPr/>
        </p:nvSpPr>
        <p:spPr>
          <a:xfrm>
            <a:off x="7755877" y="4992778"/>
            <a:ext cx="2538412"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200"/>
              <a:buFont typeface="Arial"/>
              <a:buNone/>
            </a:pPr>
            <a:r>
              <a:rPr lang="en-US" sz="1200">
                <a:solidFill>
                  <a:schemeClr val="accent1"/>
                </a:solidFill>
                <a:latin typeface="Arial"/>
                <a:ea typeface="Arial"/>
                <a:cs typeface="Arial"/>
                <a:sym typeface="Arial"/>
              </a:rPr>
              <a:t>Guaranteed income</a:t>
            </a:r>
            <a:endParaRPr/>
          </a:p>
        </p:txBody>
      </p:sp>
      <p:sp>
        <p:nvSpPr>
          <p:cNvPr id="702" name="Google Shape;702;p27"/>
          <p:cNvSpPr/>
          <p:nvPr/>
        </p:nvSpPr>
        <p:spPr>
          <a:xfrm>
            <a:off x="7971777" y="5211853"/>
            <a:ext cx="2106612" cy="2778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200"/>
              <a:buFont typeface="Arial"/>
              <a:buNone/>
            </a:pPr>
            <a:r>
              <a:rPr lang="en-US" sz="1200">
                <a:solidFill>
                  <a:schemeClr val="accent1"/>
                </a:solidFill>
                <a:latin typeface="Arial"/>
                <a:ea typeface="Arial"/>
                <a:cs typeface="Arial"/>
                <a:sym typeface="Arial"/>
              </a:rPr>
              <a:t>Death benefit</a:t>
            </a:r>
            <a:endParaRPr/>
          </a:p>
        </p:txBody>
      </p:sp>
      <p:sp>
        <p:nvSpPr>
          <p:cNvPr id="703" name="Google Shape;703;p27"/>
          <p:cNvSpPr txBox="1"/>
          <p:nvPr/>
        </p:nvSpPr>
        <p:spPr>
          <a:xfrm>
            <a:off x="2167118" y="1533790"/>
            <a:ext cx="3005582" cy="1966753"/>
          </a:xfrm>
          <a:prstGeom prst="rect">
            <a:avLst/>
          </a:prstGeom>
          <a:noFill/>
          <a:ln>
            <a:noFill/>
          </a:ln>
        </p:spPr>
        <p:txBody>
          <a:bodyPr anchorCtr="0" anchor="t" bIns="0" lIns="0" spcFirstLastPara="1" rIns="0" wrap="square" tIns="0">
            <a:noAutofit/>
          </a:bodyPr>
          <a:lstStyle/>
          <a:p>
            <a:pPr indent="-3175" lvl="2" marL="3175" marR="0" rtl="0" algn="l">
              <a:spcBef>
                <a:spcPts val="0"/>
              </a:spcBef>
              <a:spcAft>
                <a:spcPts val="0"/>
              </a:spcAft>
              <a:buNone/>
            </a:pPr>
            <a:r>
              <a:rPr b="1" i="1" lang="en-US" sz="2400" u="none" cap="none" strike="noStrike">
                <a:solidFill>
                  <a:srgbClr val="A6276F"/>
                </a:solidFill>
                <a:latin typeface="Calibri"/>
                <a:ea typeface="Calibri"/>
                <a:cs typeface="Calibri"/>
                <a:sym typeface="Calibri"/>
              </a:rPr>
              <a:t>Under current federal income tax law, any interest earned in an </a:t>
            </a:r>
            <a:br>
              <a:rPr b="1" i="1" lang="en-US" sz="2400" u="none" cap="none" strike="noStrike">
                <a:solidFill>
                  <a:srgbClr val="A6276F"/>
                </a:solidFill>
                <a:latin typeface="Calibri"/>
                <a:ea typeface="Calibri"/>
                <a:cs typeface="Calibri"/>
                <a:sym typeface="Calibri"/>
              </a:rPr>
            </a:br>
            <a:r>
              <a:rPr b="1" i="1" lang="en-US" sz="2400" u="none" cap="none" strike="noStrike">
                <a:solidFill>
                  <a:srgbClr val="A6276F"/>
                </a:solidFill>
                <a:latin typeface="Calibri"/>
                <a:ea typeface="Calibri"/>
                <a:cs typeface="Calibri"/>
                <a:sym typeface="Calibri"/>
              </a:rPr>
              <a:t>annuity contract </a:t>
            </a:r>
            <a:br>
              <a:rPr b="1" i="1" lang="en-US" sz="2400" u="none" cap="none" strike="noStrike">
                <a:solidFill>
                  <a:srgbClr val="A6276F"/>
                </a:solidFill>
                <a:latin typeface="Calibri"/>
                <a:ea typeface="Calibri"/>
                <a:cs typeface="Calibri"/>
                <a:sym typeface="Calibri"/>
              </a:rPr>
            </a:br>
            <a:r>
              <a:rPr b="1" i="1" lang="en-US" sz="2400" u="none" cap="none" strike="noStrike">
                <a:solidFill>
                  <a:srgbClr val="A6276F"/>
                </a:solidFill>
                <a:latin typeface="Calibri"/>
                <a:ea typeface="Calibri"/>
                <a:cs typeface="Calibri"/>
                <a:sym typeface="Calibri"/>
              </a:rPr>
              <a:t>is tax-deferred</a:t>
            </a:r>
            <a:endParaRPr/>
          </a:p>
        </p:txBody>
      </p:sp>
      <p:cxnSp>
        <p:nvCxnSpPr>
          <p:cNvPr id="704" name="Google Shape;704;p27"/>
          <p:cNvCxnSpPr/>
          <p:nvPr/>
        </p:nvCxnSpPr>
        <p:spPr>
          <a:xfrm>
            <a:off x="5057486" y="1465606"/>
            <a:ext cx="0" cy="2103120"/>
          </a:xfrm>
          <a:prstGeom prst="straightConnector1">
            <a:avLst/>
          </a:prstGeom>
          <a:noFill/>
          <a:ln cap="flat" cmpd="sng" w="12700">
            <a:solidFill>
              <a:srgbClr val="AF9EB9"/>
            </a:solidFill>
            <a:prstDash val="solid"/>
            <a:round/>
            <a:headEnd len="sm" w="sm" type="none"/>
            <a:tailEnd len="sm" w="sm" type="none"/>
          </a:ln>
        </p:spPr>
      </p:cxnSp>
      <p:cxnSp>
        <p:nvCxnSpPr>
          <p:cNvPr id="705" name="Google Shape;705;p27"/>
          <p:cNvCxnSpPr/>
          <p:nvPr/>
        </p:nvCxnSpPr>
        <p:spPr>
          <a:xfrm>
            <a:off x="1946708" y="1465606"/>
            <a:ext cx="0" cy="2103120"/>
          </a:xfrm>
          <a:prstGeom prst="straightConnector1">
            <a:avLst/>
          </a:prstGeom>
          <a:noFill/>
          <a:ln cap="flat" cmpd="sng" w="12700">
            <a:solidFill>
              <a:srgbClr val="AF9EB9"/>
            </a:solidFill>
            <a:prstDash val="solid"/>
            <a:round/>
            <a:headEnd len="sm" w="sm" type="none"/>
            <a:tailEnd len="sm" w="sm" type="none"/>
          </a:ln>
        </p:spPr>
      </p:cxnSp>
      <p:sp>
        <p:nvSpPr>
          <p:cNvPr id="706" name="Google Shape;706;p27"/>
          <p:cNvSpPr/>
          <p:nvPr/>
        </p:nvSpPr>
        <p:spPr>
          <a:xfrm>
            <a:off x="745802" y="5806807"/>
            <a:ext cx="105716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5F5F5F"/>
                </a:solidFill>
                <a:latin typeface="Arial"/>
                <a:ea typeface="Arial"/>
                <a:cs typeface="Arial"/>
                <a:sym typeface="Arial"/>
              </a:rPr>
              <a:t>When contract owners begin receiving money from their nonqualified annuity contract, they pay ordinary income taxes only on the earnings. Withdrawals are taxed as ordinary income  and, if taken before age 59½, a 10% federal additional tax may apply.</a:t>
            </a:r>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a:p>
            <a:pPr indent="0" lvl="0" marL="0" marR="0" rtl="0" algn="l">
              <a:spcBef>
                <a:spcPts val="0"/>
              </a:spcBef>
              <a:spcAft>
                <a:spcPts val="0"/>
              </a:spcAft>
              <a:buNone/>
            </a:pPr>
            <a:r>
              <a:t/>
            </a:r>
            <a:endParaRPr sz="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28"/>
          <p:cNvSpPr txBox="1"/>
          <p:nvPr>
            <p:ph type="title"/>
          </p:nvPr>
        </p:nvSpPr>
        <p:spPr>
          <a:xfrm>
            <a:off x="380042" y="613954"/>
            <a:ext cx="10969625" cy="69974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90B4D"/>
              </a:buClr>
              <a:buSzPts val="3200"/>
              <a:buFont typeface="Arial"/>
              <a:buNone/>
            </a:pPr>
            <a:r>
              <a:rPr lang="en-US">
                <a:solidFill>
                  <a:srgbClr val="790B4D"/>
                </a:solidFill>
              </a:rPr>
              <a:t>The power of </a:t>
            </a:r>
            <a:r>
              <a:rPr b="1" lang="en-US">
                <a:solidFill>
                  <a:srgbClr val="790B4D"/>
                </a:solidFill>
              </a:rPr>
              <a:t>TAX DEFERRAL</a:t>
            </a:r>
            <a:endParaRPr>
              <a:solidFill>
                <a:srgbClr val="790B4D"/>
              </a:solidFill>
            </a:endParaRPr>
          </a:p>
        </p:txBody>
      </p:sp>
      <p:sp>
        <p:nvSpPr>
          <p:cNvPr id="713" name="Google Shape;713;p28"/>
          <p:cNvSpPr txBox="1"/>
          <p:nvPr>
            <p:ph idx="11" type="ftr"/>
          </p:nvPr>
        </p:nvSpPr>
        <p:spPr>
          <a:xfrm>
            <a:off x="745802" y="5724710"/>
            <a:ext cx="9795993"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US" sz="1050">
                <a:solidFill>
                  <a:srgbClr val="7F7F7F"/>
                </a:solidFill>
                <a:latin typeface="Arial"/>
                <a:ea typeface="Arial"/>
                <a:cs typeface="Arial"/>
                <a:sym typeface="Arial"/>
              </a:rPr>
              <a:t>Assumes a 25% ordinary income tax assessed yearly on taxable earnings</a:t>
            </a:r>
            <a:endParaRPr/>
          </a:p>
          <a:p>
            <a:pPr indent="0" lvl="0" marL="0" marR="0" rtl="0" algn="l">
              <a:lnSpc>
                <a:spcPct val="90000"/>
              </a:lnSpc>
              <a:spcBef>
                <a:spcPts val="0"/>
              </a:spcBef>
              <a:spcAft>
                <a:spcPts val="0"/>
              </a:spcAft>
              <a:buNone/>
            </a:pPr>
            <a:r>
              <a:rPr lang="en-US" sz="1050">
                <a:solidFill>
                  <a:srgbClr val="7F7F7F"/>
                </a:solidFill>
                <a:latin typeface="Arial"/>
                <a:ea typeface="Arial"/>
                <a:cs typeface="Arial"/>
                <a:sym typeface="Arial"/>
              </a:rPr>
              <a:t>and at period end on tax-deferred earnings. Actual tax rates may vary</a:t>
            </a:r>
            <a:endParaRPr/>
          </a:p>
          <a:p>
            <a:pPr indent="0" lvl="0" marL="0" marR="0" rtl="0" algn="l">
              <a:lnSpc>
                <a:spcPct val="90000"/>
              </a:lnSpc>
              <a:spcBef>
                <a:spcPts val="0"/>
              </a:spcBef>
              <a:spcAft>
                <a:spcPts val="0"/>
              </a:spcAft>
              <a:buNone/>
            </a:pPr>
            <a:r>
              <a:rPr lang="en-US" sz="1050">
                <a:solidFill>
                  <a:srgbClr val="7F7F7F"/>
                </a:solidFill>
                <a:latin typeface="Arial"/>
                <a:ea typeface="Arial"/>
                <a:cs typeface="Arial"/>
                <a:sym typeface="Arial"/>
              </a:rPr>
              <a:t>from this hypothetical example for different taxpayers and assets (e.g., capital gains and qualified dividend income). Actual performance of your contract will also vary. Hypothetical interest is not guaranteed and does not represent performance of any particular annuity. If a withdrawal or distribution is taken, the tax-deferred earnings would be reduced by income taxes on any interest and, if taken prior to age 59½, a 10% federal additional tax may apply. Consider your personal retirement plans and income tax brackets, both current and anticipated, when making financial decisions.</a:t>
            </a:r>
            <a:endParaRPr/>
          </a:p>
        </p:txBody>
      </p:sp>
      <p:sp>
        <p:nvSpPr>
          <p:cNvPr id="714" name="Google Shape;714;p2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715" name="Google Shape;715;p28"/>
          <p:cNvSpPr/>
          <p:nvPr/>
        </p:nvSpPr>
        <p:spPr>
          <a:xfrm>
            <a:off x="7106058" y="4926782"/>
            <a:ext cx="2041525" cy="466725"/>
          </a:xfrm>
          <a:prstGeom prst="rect">
            <a:avLst/>
          </a:prstGeom>
          <a:noFill/>
          <a:ln>
            <a:noFill/>
          </a:ln>
        </p:spPr>
        <p:txBody>
          <a:bodyPr anchorCtr="0" anchor="ctr" bIns="0" lIns="0" spcFirstLastPara="1" rIns="0" wrap="square" tIns="0">
            <a:noAutofit/>
          </a:bodyPr>
          <a:lstStyle/>
          <a:p>
            <a:pPr indent="3175" lvl="2" marL="0" marR="0" rtl="0" algn="ctr">
              <a:lnSpc>
                <a:spcPct val="90000"/>
              </a:lnSpc>
              <a:spcBef>
                <a:spcPts val="0"/>
              </a:spcBef>
              <a:spcAft>
                <a:spcPts val="0"/>
              </a:spcAft>
              <a:buNone/>
            </a:pPr>
            <a:r>
              <a:rPr b="1" i="0" lang="en-US" sz="1600" u="none" cap="none" strike="noStrike">
                <a:solidFill>
                  <a:srgbClr val="790B4D"/>
                </a:solidFill>
                <a:latin typeface="Arial"/>
                <a:ea typeface="Arial"/>
                <a:cs typeface="Arial"/>
                <a:sym typeface="Arial"/>
              </a:rPr>
              <a:t>TAX-DEFERRED </a:t>
            </a:r>
            <a:br>
              <a:rPr b="1" i="0" lang="en-US" sz="1600" u="none" cap="none" strike="noStrike">
                <a:solidFill>
                  <a:srgbClr val="790B4D"/>
                </a:solidFill>
                <a:latin typeface="Arial"/>
                <a:ea typeface="Arial"/>
                <a:cs typeface="Arial"/>
                <a:sym typeface="Arial"/>
              </a:rPr>
            </a:br>
            <a:r>
              <a:rPr b="0" i="0" lang="en-US" sz="1600" u="none" cap="none" strike="noStrike">
                <a:solidFill>
                  <a:srgbClr val="790B4D"/>
                </a:solidFill>
                <a:latin typeface="Arial"/>
                <a:ea typeface="Arial"/>
                <a:cs typeface="Arial"/>
                <a:sym typeface="Arial"/>
              </a:rPr>
              <a:t>VEHICLES</a:t>
            </a:r>
            <a:endParaRPr b="0" i="0" sz="3600" u="none" cap="none" strike="noStrike">
              <a:solidFill>
                <a:srgbClr val="790B4D"/>
              </a:solidFill>
              <a:latin typeface="Arial"/>
              <a:ea typeface="Arial"/>
              <a:cs typeface="Arial"/>
              <a:sym typeface="Arial"/>
            </a:endParaRPr>
          </a:p>
        </p:txBody>
      </p:sp>
      <p:sp>
        <p:nvSpPr>
          <p:cNvPr id="716" name="Google Shape;716;p28"/>
          <p:cNvSpPr/>
          <p:nvPr/>
        </p:nvSpPr>
        <p:spPr>
          <a:xfrm>
            <a:off x="9076531" y="4926782"/>
            <a:ext cx="1188244" cy="535531"/>
          </a:xfrm>
          <a:prstGeom prst="rect">
            <a:avLst/>
          </a:prstGeom>
          <a:noFill/>
          <a:ln>
            <a:noFill/>
          </a:ln>
        </p:spPr>
        <p:txBody>
          <a:bodyPr anchorCtr="0" anchor="t" bIns="45700" lIns="91425" spcFirstLastPara="1" rIns="91425" wrap="square" tIns="45700">
            <a:spAutoFit/>
          </a:bodyPr>
          <a:lstStyle/>
          <a:p>
            <a:pPr indent="3175" lvl="2" marL="0" marR="0" rtl="0" algn="ctr">
              <a:lnSpc>
                <a:spcPct val="90000"/>
              </a:lnSpc>
              <a:spcBef>
                <a:spcPts val="0"/>
              </a:spcBef>
              <a:spcAft>
                <a:spcPts val="0"/>
              </a:spcAft>
              <a:buNone/>
            </a:pPr>
            <a:r>
              <a:rPr b="1" i="0" lang="en-US" sz="1600" u="none" cap="none" strike="noStrike">
                <a:solidFill>
                  <a:srgbClr val="790B4D"/>
                </a:solidFill>
                <a:latin typeface="Arial"/>
                <a:ea typeface="Arial"/>
                <a:cs typeface="Arial"/>
                <a:sym typeface="Arial"/>
              </a:rPr>
              <a:t>TAXABLE </a:t>
            </a:r>
            <a:br>
              <a:rPr b="1" i="0" lang="en-US" sz="1600" u="none" cap="none" strike="noStrike">
                <a:solidFill>
                  <a:srgbClr val="790B4D"/>
                </a:solidFill>
                <a:latin typeface="Arial"/>
                <a:ea typeface="Arial"/>
                <a:cs typeface="Arial"/>
                <a:sym typeface="Arial"/>
              </a:rPr>
            </a:br>
            <a:r>
              <a:rPr b="0" i="0" lang="en-US" sz="1600" u="none" cap="none" strike="noStrike">
                <a:solidFill>
                  <a:srgbClr val="790B4D"/>
                </a:solidFill>
                <a:latin typeface="Arial"/>
                <a:ea typeface="Arial"/>
                <a:cs typeface="Arial"/>
                <a:sym typeface="Arial"/>
              </a:rPr>
              <a:t>VEHICLES</a:t>
            </a:r>
            <a:endParaRPr b="0" i="0" sz="3600" u="none" cap="none" strike="noStrike">
              <a:solidFill>
                <a:srgbClr val="790B4D"/>
              </a:solidFill>
              <a:latin typeface="Arial"/>
              <a:ea typeface="Arial"/>
              <a:cs typeface="Arial"/>
              <a:sym typeface="Arial"/>
            </a:endParaRPr>
          </a:p>
        </p:txBody>
      </p:sp>
      <p:sp>
        <p:nvSpPr>
          <p:cNvPr id="717" name="Google Shape;717;p28"/>
          <p:cNvSpPr/>
          <p:nvPr/>
        </p:nvSpPr>
        <p:spPr>
          <a:xfrm>
            <a:off x="7518829" y="1262881"/>
            <a:ext cx="1188720" cy="783551"/>
          </a:xfrm>
          <a:prstGeom prst="rect">
            <a:avLst/>
          </a:prstGeom>
          <a:solidFill>
            <a:srgbClr val="CD7B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18" name="Google Shape;718;p28"/>
          <p:cNvSpPr/>
          <p:nvPr/>
        </p:nvSpPr>
        <p:spPr>
          <a:xfrm>
            <a:off x="7518828" y="1239934"/>
            <a:ext cx="1202124" cy="64611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chemeClr val="dk2"/>
                </a:solidFill>
                <a:latin typeface="Arial"/>
                <a:ea typeface="Arial"/>
                <a:cs typeface="Arial"/>
                <a:sym typeface="Arial"/>
              </a:rPr>
              <a:t>$265,330</a:t>
            </a:r>
            <a:endParaRPr/>
          </a:p>
          <a:p>
            <a:pPr indent="0" lvl="0" marL="0" marR="0" rtl="0" algn="ctr">
              <a:spcBef>
                <a:spcPts val="0"/>
              </a:spcBef>
              <a:spcAft>
                <a:spcPts val="0"/>
              </a:spcAft>
              <a:buNone/>
            </a:pPr>
            <a:r>
              <a:rPr lang="en-US" sz="1800">
                <a:solidFill>
                  <a:schemeClr val="dk2"/>
                </a:solidFill>
                <a:latin typeface="Arial"/>
                <a:ea typeface="Arial"/>
                <a:cs typeface="Arial"/>
                <a:sym typeface="Arial"/>
              </a:rPr>
              <a:t>Pre-tax</a:t>
            </a:r>
            <a:endParaRPr/>
          </a:p>
        </p:txBody>
      </p:sp>
      <p:sp>
        <p:nvSpPr>
          <p:cNvPr id="719" name="Google Shape;719;p28"/>
          <p:cNvSpPr/>
          <p:nvPr/>
        </p:nvSpPr>
        <p:spPr>
          <a:xfrm>
            <a:off x="9034956" y="2424879"/>
            <a:ext cx="1188720" cy="2511941"/>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20" name="Google Shape;720;p28"/>
          <p:cNvSpPr/>
          <p:nvPr/>
        </p:nvSpPr>
        <p:spPr>
          <a:xfrm>
            <a:off x="9015994" y="2616332"/>
            <a:ext cx="1226644"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$208,815</a:t>
            </a:r>
            <a:endParaRPr/>
          </a:p>
        </p:txBody>
      </p:sp>
      <p:sp>
        <p:nvSpPr>
          <p:cNvPr id="721" name="Google Shape;721;p28"/>
          <p:cNvSpPr txBox="1"/>
          <p:nvPr/>
        </p:nvSpPr>
        <p:spPr>
          <a:xfrm>
            <a:off x="221735" y="1654656"/>
            <a:ext cx="6730100" cy="3809999"/>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2000"/>
              <a:buFont typeface="Calibri"/>
              <a:buNone/>
            </a:pPr>
            <a:r>
              <a:rPr b="1" i="0" lang="en-US" sz="2000" u="none" cap="none" strike="noStrike">
                <a:solidFill>
                  <a:schemeClr val="dk1"/>
                </a:solidFill>
                <a:latin typeface="Arial"/>
                <a:ea typeface="Arial"/>
                <a:cs typeface="Arial"/>
                <a:sym typeface="Arial"/>
              </a:rPr>
              <a:t>Hypothetical example:</a:t>
            </a:r>
            <a:r>
              <a:rPr b="0" i="0" lang="en-US" sz="2000" u="none" cap="none" strike="noStrike">
                <a:solidFill>
                  <a:schemeClr val="dk1"/>
                </a:solidFill>
                <a:latin typeface="Arial"/>
                <a:ea typeface="Arial"/>
                <a:cs typeface="Arial"/>
                <a:sym typeface="Arial"/>
              </a:rPr>
              <a:t> </a:t>
            </a:r>
            <a:endParaRPr/>
          </a:p>
          <a:p>
            <a:pPr indent="0" lvl="1" marL="0" marR="0" rtl="0" algn="l">
              <a:lnSpc>
                <a:spcPct val="100000"/>
              </a:lnSpc>
              <a:spcBef>
                <a:spcPts val="1800"/>
              </a:spcBef>
              <a:spcAft>
                <a:spcPts val="0"/>
              </a:spcAft>
              <a:buClr>
                <a:schemeClr val="dk1"/>
              </a:buClr>
              <a:buSzPts val="2000"/>
              <a:buFont typeface="Calibri"/>
              <a:buNone/>
            </a:pPr>
            <a:r>
              <a:rPr b="0" i="0" lang="en-US" sz="2000" u="none" cap="none" strike="noStrike">
                <a:solidFill>
                  <a:schemeClr val="dk1"/>
                </a:solidFill>
                <a:latin typeface="Arial"/>
                <a:ea typeface="Arial"/>
                <a:cs typeface="Arial"/>
                <a:sym typeface="Arial"/>
              </a:rPr>
              <a:t>$100,000 initial payment (basis) over 20-year period</a:t>
            </a:r>
            <a:endParaRPr/>
          </a:p>
          <a:p>
            <a:pPr indent="0" lvl="1" marL="0" marR="0" rtl="0" algn="l">
              <a:lnSpc>
                <a:spcPct val="100000"/>
              </a:lnSpc>
              <a:spcBef>
                <a:spcPts val="1200"/>
              </a:spcBef>
              <a:spcAft>
                <a:spcPts val="0"/>
              </a:spcAft>
              <a:buClr>
                <a:schemeClr val="dk1"/>
              </a:buClr>
              <a:buSzPts val="2000"/>
              <a:buFont typeface="Calibri"/>
              <a:buNone/>
            </a:pPr>
            <a:r>
              <a:rPr b="0" i="0" lang="en-US" sz="2000" u="none" cap="none" strike="noStrike">
                <a:solidFill>
                  <a:schemeClr val="dk1"/>
                </a:solidFill>
                <a:latin typeface="Arial"/>
                <a:ea typeface="Arial"/>
                <a:cs typeface="Arial"/>
                <a:sym typeface="Arial"/>
              </a:rPr>
              <a:t>5% gross rate compounded annually = $265,330</a:t>
            </a:r>
            <a:endParaRPr/>
          </a:p>
          <a:p>
            <a:pPr indent="0" lvl="1" marL="0" marR="0" rtl="0" algn="l">
              <a:lnSpc>
                <a:spcPct val="100000"/>
              </a:lnSpc>
              <a:spcBef>
                <a:spcPts val="1800"/>
              </a:spcBef>
              <a:spcAft>
                <a:spcPts val="0"/>
              </a:spcAft>
              <a:buClr>
                <a:schemeClr val="dk1"/>
              </a:buClr>
              <a:buSzPts val="2000"/>
              <a:buFont typeface="Calibri"/>
              <a:buNone/>
            </a:pPr>
            <a:r>
              <a:rPr b="0" i="0" lang="en-US" sz="2000" u="none" cap="none" strike="noStrike">
                <a:solidFill>
                  <a:schemeClr val="dk1"/>
                </a:solidFill>
                <a:latin typeface="Arial"/>
                <a:ea typeface="Arial"/>
                <a:cs typeface="Arial"/>
                <a:sym typeface="Arial"/>
              </a:rPr>
              <a:t>20 years later after taxes are paid = $223,997 </a:t>
            </a:r>
            <a:endParaRPr/>
          </a:p>
          <a:p>
            <a:pPr indent="0" lvl="1" marL="0" marR="0" rtl="0" algn="l">
              <a:lnSpc>
                <a:spcPct val="100000"/>
              </a:lnSpc>
              <a:spcBef>
                <a:spcPts val="1800"/>
              </a:spcBef>
              <a:spcAft>
                <a:spcPts val="0"/>
              </a:spcAft>
              <a:buClr>
                <a:schemeClr val="dk1"/>
              </a:buClr>
              <a:buSzPts val="2000"/>
              <a:buFont typeface="Calibri"/>
              <a:buNone/>
            </a:pPr>
            <a:r>
              <a:rPr b="0" i="0" lang="en-US" sz="2000" u="none" cap="none" strike="noStrike">
                <a:solidFill>
                  <a:schemeClr val="dk1"/>
                </a:solidFill>
                <a:latin typeface="Arial"/>
                <a:ea typeface="Arial"/>
                <a:cs typeface="Arial"/>
                <a:sym typeface="Arial"/>
              </a:rPr>
              <a:t>Still greater than $208,815 ‒ amount accumulated</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in a taxable product</a:t>
            </a:r>
            <a:endParaRPr b="0" i="0" sz="2000" u="none" cap="none" strike="noStrike">
              <a:solidFill>
                <a:schemeClr val="dk1"/>
              </a:solidFill>
              <a:latin typeface="Arial"/>
              <a:ea typeface="Arial"/>
              <a:cs typeface="Arial"/>
              <a:sym typeface="Arial"/>
            </a:endParaRPr>
          </a:p>
        </p:txBody>
      </p:sp>
      <p:sp>
        <p:nvSpPr>
          <p:cNvPr id="722" name="Google Shape;722;p28"/>
          <p:cNvSpPr/>
          <p:nvPr/>
        </p:nvSpPr>
        <p:spPr>
          <a:xfrm>
            <a:off x="7518828" y="1991823"/>
            <a:ext cx="1188720" cy="2944997"/>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23" name="Google Shape;723;p28"/>
          <p:cNvSpPr/>
          <p:nvPr/>
        </p:nvSpPr>
        <p:spPr>
          <a:xfrm>
            <a:off x="7560552" y="2339333"/>
            <a:ext cx="1146996" cy="64633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$223,997</a:t>
            </a:r>
            <a:endParaRPr/>
          </a:p>
          <a:p>
            <a:pPr indent="0" lvl="0" marL="0" marR="0" rtl="0" algn="ctr">
              <a:spcBef>
                <a:spcPts val="0"/>
              </a:spcBef>
              <a:spcAft>
                <a:spcPts val="0"/>
              </a:spcAft>
              <a:buNone/>
            </a:pPr>
            <a:r>
              <a:rPr lang="en-US" sz="1800">
                <a:solidFill>
                  <a:srgbClr val="FFFFFF"/>
                </a:solidFill>
                <a:latin typeface="Arial"/>
                <a:ea typeface="Arial"/>
                <a:cs typeface="Arial"/>
                <a:sym typeface="Arial"/>
              </a:rPr>
              <a:t>Post-tax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2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730" name="Google Shape;730;p29"/>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200"/>
              <a:buNone/>
            </a:pPr>
            <a:r>
              <a:rPr lang="en-US">
                <a:solidFill>
                  <a:schemeClr val="dk1"/>
                </a:solidFill>
                <a:latin typeface="Arial"/>
                <a:ea typeface="Arial"/>
                <a:cs typeface="Arial"/>
                <a:sym typeface="Arial"/>
              </a:rPr>
              <a:t>Benefits of fixed index annuities</a:t>
            </a:r>
            <a:endParaRPr>
              <a:solidFill>
                <a:schemeClr val="dk1"/>
              </a:solidFill>
              <a:latin typeface="Arial"/>
              <a:ea typeface="Arial"/>
              <a:cs typeface="Arial"/>
              <a:sym typeface="Arial"/>
            </a:endParaRPr>
          </a:p>
        </p:txBody>
      </p:sp>
      <p:sp>
        <p:nvSpPr>
          <p:cNvPr id="731" name="Google Shape;731;p29"/>
          <p:cNvSpPr txBox="1"/>
          <p:nvPr>
            <p:ph idx="2" type="body"/>
          </p:nvPr>
        </p:nvSpPr>
        <p:spPr>
          <a:xfrm>
            <a:off x="1" y="0"/>
            <a:ext cx="1543050" cy="5852160"/>
          </a:xfrm>
          <a:prstGeom prst="rect">
            <a:avLst/>
          </a:prstGeom>
          <a:solidFill>
            <a:schemeClr val="accent1"/>
          </a:solidFill>
          <a:ln>
            <a:noFill/>
          </a:ln>
        </p:spPr>
        <p:txBody>
          <a:bodyPr anchorCtr="0" anchor="t" bIns="45700" lIns="274300" spcFirstLastPara="1" rIns="274300" wrap="square" tIns="274300">
            <a:normAutofit/>
          </a:bodyPr>
          <a:lstStyle/>
          <a:p>
            <a:pPr indent="0" lvl="0" marL="0" rtl="0" algn="l">
              <a:lnSpc>
                <a:spcPct val="100000"/>
              </a:lnSpc>
              <a:spcBef>
                <a:spcPts val="0"/>
              </a:spcBef>
              <a:spcAft>
                <a:spcPts val="0"/>
              </a:spcAft>
              <a:buSzPts val="2000"/>
              <a:buNone/>
            </a:pPr>
            <a:r>
              <a:t/>
            </a:r>
            <a:endParaRPr/>
          </a:p>
        </p:txBody>
      </p:sp>
      <p:sp>
        <p:nvSpPr>
          <p:cNvPr id="732" name="Google Shape;732;p29"/>
          <p:cNvSpPr txBox="1"/>
          <p:nvPr/>
        </p:nvSpPr>
        <p:spPr>
          <a:xfrm>
            <a:off x="2110440" y="1465606"/>
            <a:ext cx="2612350" cy="1966753"/>
          </a:xfrm>
          <a:prstGeom prst="rect">
            <a:avLst/>
          </a:prstGeom>
          <a:noFill/>
          <a:ln>
            <a:noFill/>
          </a:ln>
        </p:spPr>
        <p:txBody>
          <a:bodyPr anchorCtr="0" anchor="t" bIns="0" lIns="0" spcFirstLastPara="1" rIns="0" wrap="square" tIns="0">
            <a:noAutofit/>
          </a:bodyPr>
          <a:lstStyle/>
          <a:p>
            <a:pPr indent="-3175" lvl="2" marL="3175" marR="0" rtl="0" algn="l">
              <a:spcBef>
                <a:spcPts val="0"/>
              </a:spcBef>
              <a:spcAft>
                <a:spcPts val="0"/>
              </a:spcAft>
              <a:buNone/>
            </a:pPr>
            <a:r>
              <a:rPr b="1" i="1" lang="en-US" sz="2400" u="none" cap="none" strike="noStrike">
                <a:solidFill>
                  <a:srgbClr val="A6276F"/>
                </a:solidFill>
                <a:latin typeface="Arial"/>
                <a:ea typeface="Arial"/>
                <a:cs typeface="Arial"/>
                <a:sym typeface="Arial"/>
              </a:rPr>
              <a:t>Opportunity to </a:t>
            </a:r>
            <a:br>
              <a:rPr b="1" i="1" lang="en-US" sz="2400" u="none" cap="none" strike="noStrike">
                <a:solidFill>
                  <a:srgbClr val="A6276F"/>
                </a:solidFill>
                <a:latin typeface="Arial"/>
                <a:ea typeface="Arial"/>
                <a:cs typeface="Arial"/>
                <a:sym typeface="Arial"/>
              </a:rPr>
            </a:br>
            <a:r>
              <a:rPr b="1" i="1" lang="en-US" sz="2400" u="none" cap="none" strike="noStrike">
                <a:solidFill>
                  <a:srgbClr val="A6276F"/>
                </a:solidFill>
                <a:latin typeface="Arial"/>
                <a:ea typeface="Arial"/>
                <a:cs typeface="Arial"/>
                <a:sym typeface="Arial"/>
              </a:rPr>
              <a:t>accumulate interest </a:t>
            </a:r>
            <a:br>
              <a:rPr b="1" i="1" lang="en-US" sz="2400" u="none" cap="none" strike="noStrike">
                <a:solidFill>
                  <a:srgbClr val="A6276F"/>
                </a:solidFill>
                <a:latin typeface="Arial"/>
                <a:ea typeface="Arial"/>
                <a:cs typeface="Arial"/>
                <a:sym typeface="Arial"/>
              </a:rPr>
            </a:br>
            <a:r>
              <a:rPr b="1" i="1" lang="en-US" sz="2400" u="none" cap="none" strike="noStrike">
                <a:solidFill>
                  <a:srgbClr val="A6276F"/>
                </a:solidFill>
                <a:latin typeface="Arial"/>
                <a:ea typeface="Arial"/>
                <a:cs typeface="Arial"/>
                <a:sym typeface="Arial"/>
              </a:rPr>
              <a:t>based on changes in </a:t>
            </a:r>
            <a:br>
              <a:rPr b="1" i="1" lang="en-US" sz="2400" u="none" cap="none" strike="noStrike">
                <a:solidFill>
                  <a:srgbClr val="A6276F"/>
                </a:solidFill>
                <a:latin typeface="Arial"/>
                <a:ea typeface="Arial"/>
                <a:cs typeface="Arial"/>
                <a:sym typeface="Arial"/>
              </a:rPr>
            </a:br>
            <a:r>
              <a:rPr b="1" i="1" lang="en-US" sz="2400" u="none" cap="none" strike="noStrike">
                <a:solidFill>
                  <a:srgbClr val="A6276F"/>
                </a:solidFill>
                <a:latin typeface="Arial"/>
                <a:ea typeface="Arial"/>
                <a:cs typeface="Arial"/>
                <a:sym typeface="Arial"/>
              </a:rPr>
              <a:t>an external index</a:t>
            </a:r>
            <a:endParaRPr/>
          </a:p>
        </p:txBody>
      </p:sp>
      <p:cxnSp>
        <p:nvCxnSpPr>
          <p:cNvPr id="733" name="Google Shape;733;p29"/>
          <p:cNvCxnSpPr/>
          <p:nvPr/>
        </p:nvCxnSpPr>
        <p:spPr>
          <a:xfrm>
            <a:off x="1946708" y="1465606"/>
            <a:ext cx="0" cy="2103120"/>
          </a:xfrm>
          <a:prstGeom prst="straightConnector1">
            <a:avLst/>
          </a:prstGeom>
          <a:noFill/>
          <a:ln cap="flat" cmpd="sng" w="12700">
            <a:solidFill>
              <a:srgbClr val="AF9EB9"/>
            </a:solidFill>
            <a:prstDash val="solid"/>
            <a:round/>
            <a:headEnd len="sm" w="sm" type="none"/>
            <a:tailEnd len="sm" w="sm" type="none"/>
          </a:ln>
        </p:spPr>
      </p:cxnSp>
      <p:sp>
        <p:nvSpPr>
          <p:cNvPr id="734" name="Google Shape;734;p29"/>
          <p:cNvSpPr/>
          <p:nvPr/>
        </p:nvSpPr>
        <p:spPr>
          <a:xfrm>
            <a:off x="6881164" y="3281453"/>
            <a:ext cx="4283075" cy="2462212"/>
          </a:xfrm>
          <a:custGeom>
            <a:rect b="b" l="l" r="r" t="t"/>
            <a:pathLst>
              <a:path extrusionOk="0" h="188" w="327">
                <a:moveTo>
                  <a:pt x="0" y="94"/>
                </a:moveTo>
                <a:cubicBezTo>
                  <a:pt x="34" y="153"/>
                  <a:pt x="96" y="188"/>
                  <a:pt x="164" y="188"/>
                </a:cubicBezTo>
                <a:cubicBezTo>
                  <a:pt x="231" y="188"/>
                  <a:pt x="293" y="153"/>
                  <a:pt x="327" y="94"/>
                </a:cubicBezTo>
                <a:lnTo>
                  <a:pt x="164" y="0"/>
                </a:lnTo>
                <a:lnTo>
                  <a:pt x="0" y="94"/>
                </a:lnTo>
                <a:close/>
              </a:path>
            </a:pathLst>
          </a:custGeom>
          <a:solidFill>
            <a:schemeClr val="accent5">
              <a:alpha val="6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35" name="Google Shape;735;p29"/>
          <p:cNvSpPr/>
          <p:nvPr/>
        </p:nvSpPr>
        <p:spPr>
          <a:xfrm>
            <a:off x="9029052" y="781140"/>
            <a:ext cx="2473325" cy="3705225"/>
          </a:xfrm>
          <a:custGeom>
            <a:rect b="b" l="l" r="r" t="t"/>
            <a:pathLst>
              <a:path extrusionOk="0" h="283" w="189">
                <a:moveTo>
                  <a:pt x="163" y="283"/>
                </a:moveTo>
                <a:cubicBezTo>
                  <a:pt x="180" y="254"/>
                  <a:pt x="189" y="222"/>
                  <a:pt x="189" y="189"/>
                </a:cubicBezTo>
                <a:cubicBezTo>
                  <a:pt x="189" y="84"/>
                  <a:pt x="104" y="0"/>
                  <a:pt x="0" y="0"/>
                </a:cubicBezTo>
                <a:lnTo>
                  <a:pt x="0" y="189"/>
                </a:lnTo>
                <a:lnTo>
                  <a:pt x="163" y="283"/>
                </a:lnTo>
                <a:close/>
              </a:path>
            </a:pathLst>
          </a:custGeom>
          <a:solidFill>
            <a:srgbClr val="790B4D"/>
          </a:solidFill>
          <a:ln cap="flat" cmpd="sng" w="190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2300">
              <a:solidFill>
                <a:srgbClr val="113388"/>
              </a:solidFill>
              <a:latin typeface="Calibri"/>
              <a:ea typeface="Calibri"/>
              <a:cs typeface="Calibri"/>
              <a:sym typeface="Calibri"/>
            </a:endParaRPr>
          </a:p>
        </p:txBody>
      </p:sp>
      <p:sp>
        <p:nvSpPr>
          <p:cNvPr id="736" name="Google Shape;736;p29"/>
          <p:cNvSpPr/>
          <p:nvPr/>
        </p:nvSpPr>
        <p:spPr>
          <a:xfrm>
            <a:off x="6527393" y="781140"/>
            <a:ext cx="2489200" cy="3705225"/>
          </a:xfrm>
          <a:custGeom>
            <a:rect b="b" l="l" r="r" t="t"/>
            <a:pathLst>
              <a:path extrusionOk="0" h="283" w="190">
                <a:moveTo>
                  <a:pt x="189" y="0"/>
                </a:moveTo>
                <a:cubicBezTo>
                  <a:pt x="85" y="0"/>
                  <a:pt x="1" y="84"/>
                  <a:pt x="1" y="188"/>
                </a:cubicBezTo>
                <a:cubicBezTo>
                  <a:pt x="0" y="222"/>
                  <a:pt x="9" y="254"/>
                  <a:pt x="26" y="283"/>
                </a:cubicBezTo>
                <a:lnTo>
                  <a:pt x="190" y="189"/>
                </a:lnTo>
                <a:lnTo>
                  <a:pt x="189" y="0"/>
                </a:lnTo>
                <a:close/>
              </a:path>
            </a:pathLst>
          </a:custGeom>
          <a:solidFill>
            <a:schemeClr val="accent5">
              <a:alpha val="6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37" name="Google Shape;737;p29"/>
          <p:cNvSpPr txBox="1"/>
          <p:nvPr/>
        </p:nvSpPr>
        <p:spPr>
          <a:xfrm>
            <a:off x="6670482" y="2133690"/>
            <a:ext cx="2236332" cy="783934"/>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accent1"/>
                </a:solidFill>
                <a:latin typeface="Arial"/>
                <a:ea typeface="Arial"/>
                <a:cs typeface="Arial"/>
                <a:sym typeface="Arial"/>
              </a:rPr>
              <a:t>TAX DEFERRAL</a:t>
            </a:r>
            <a:endParaRPr/>
          </a:p>
        </p:txBody>
      </p:sp>
      <p:sp>
        <p:nvSpPr>
          <p:cNvPr id="738" name="Google Shape;738;p29"/>
          <p:cNvSpPr txBox="1"/>
          <p:nvPr/>
        </p:nvSpPr>
        <p:spPr>
          <a:xfrm>
            <a:off x="9116363" y="1936840"/>
            <a:ext cx="2201115" cy="1128643"/>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dk2"/>
                </a:solidFill>
                <a:latin typeface="Arial"/>
                <a:ea typeface="Arial"/>
                <a:cs typeface="Arial"/>
                <a:sym typeface="Arial"/>
              </a:rPr>
              <a:t>INDEXED </a:t>
            </a:r>
            <a:r>
              <a:rPr b="1" i="0" lang="en-US" sz="2800">
                <a:solidFill>
                  <a:schemeClr val="dk2"/>
                </a:solidFill>
                <a:latin typeface="Arial"/>
                <a:ea typeface="Arial"/>
                <a:cs typeface="Arial"/>
                <a:sym typeface="Arial"/>
              </a:rPr>
              <a:t>INTEREST</a:t>
            </a:r>
            <a:r>
              <a:rPr b="0" i="0" lang="en-US" sz="2800">
                <a:solidFill>
                  <a:schemeClr val="dk2"/>
                </a:solidFill>
                <a:latin typeface="Arial"/>
                <a:ea typeface="Arial"/>
                <a:cs typeface="Arial"/>
                <a:sym typeface="Arial"/>
              </a:rPr>
              <a:t> POTENTIAL</a:t>
            </a:r>
            <a:endParaRPr/>
          </a:p>
        </p:txBody>
      </p:sp>
      <p:sp>
        <p:nvSpPr>
          <p:cNvPr id="739" name="Google Shape;739;p29"/>
          <p:cNvSpPr txBox="1"/>
          <p:nvPr/>
        </p:nvSpPr>
        <p:spPr>
          <a:xfrm>
            <a:off x="7232002" y="4140422"/>
            <a:ext cx="3600450" cy="439224"/>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accent1"/>
                </a:solidFill>
                <a:latin typeface="Arial"/>
                <a:ea typeface="Arial"/>
                <a:cs typeface="Arial"/>
                <a:sym typeface="Arial"/>
              </a:rPr>
              <a:t>PROTECTION </a:t>
            </a:r>
            <a:endParaRPr/>
          </a:p>
        </p:txBody>
      </p:sp>
      <p:sp>
        <p:nvSpPr>
          <p:cNvPr id="740" name="Google Shape;740;p29"/>
          <p:cNvSpPr/>
          <p:nvPr/>
        </p:nvSpPr>
        <p:spPr>
          <a:xfrm>
            <a:off x="7932089" y="4764178"/>
            <a:ext cx="2185988"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200"/>
              <a:buFont typeface="Arial"/>
              <a:buNone/>
            </a:pPr>
            <a:r>
              <a:rPr lang="en-US" sz="1200">
                <a:solidFill>
                  <a:schemeClr val="accent1"/>
                </a:solidFill>
                <a:latin typeface="Arial"/>
                <a:ea typeface="Arial"/>
                <a:cs typeface="Arial"/>
                <a:sym typeface="Arial"/>
              </a:rPr>
              <a:t>Accumulation</a:t>
            </a:r>
            <a:endParaRPr/>
          </a:p>
        </p:txBody>
      </p:sp>
      <p:sp>
        <p:nvSpPr>
          <p:cNvPr id="741" name="Google Shape;741;p29"/>
          <p:cNvSpPr/>
          <p:nvPr/>
        </p:nvSpPr>
        <p:spPr>
          <a:xfrm>
            <a:off x="7755877" y="4992778"/>
            <a:ext cx="2538412"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200"/>
              <a:buFont typeface="Arial"/>
              <a:buNone/>
            </a:pPr>
            <a:r>
              <a:rPr lang="en-US" sz="1200">
                <a:solidFill>
                  <a:schemeClr val="accent1"/>
                </a:solidFill>
                <a:latin typeface="Arial"/>
                <a:ea typeface="Arial"/>
                <a:cs typeface="Arial"/>
                <a:sym typeface="Arial"/>
              </a:rPr>
              <a:t>Guaranteed income</a:t>
            </a:r>
            <a:endParaRPr/>
          </a:p>
        </p:txBody>
      </p:sp>
      <p:sp>
        <p:nvSpPr>
          <p:cNvPr id="742" name="Google Shape;742;p29"/>
          <p:cNvSpPr/>
          <p:nvPr/>
        </p:nvSpPr>
        <p:spPr>
          <a:xfrm>
            <a:off x="7971777" y="5211853"/>
            <a:ext cx="2106612" cy="2778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1"/>
              </a:buClr>
              <a:buSzPts val="1200"/>
              <a:buFont typeface="Arial"/>
              <a:buNone/>
            </a:pPr>
            <a:r>
              <a:rPr lang="en-US" sz="1200">
                <a:solidFill>
                  <a:schemeClr val="accent1"/>
                </a:solidFill>
                <a:latin typeface="Arial"/>
                <a:ea typeface="Arial"/>
                <a:cs typeface="Arial"/>
                <a:sym typeface="Arial"/>
              </a:rPr>
              <a:t>Death benefit</a:t>
            </a:r>
            <a:endParaRPr/>
          </a:p>
        </p:txBody>
      </p:sp>
      <p:cxnSp>
        <p:nvCxnSpPr>
          <p:cNvPr id="743" name="Google Shape;743;p29"/>
          <p:cNvCxnSpPr/>
          <p:nvPr/>
        </p:nvCxnSpPr>
        <p:spPr>
          <a:xfrm>
            <a:off x="5057486" y="1465606"/>
            <a:ext cx="0" cy="2103120"/>
          </a:xfrm>
          <a:prstGeom prst="straightConnector1">
            <a:avLst/>
          </a:prstGeom>
          <a:noFill/>
          <a:ln cap="flat" cmpd="sng" w="12700">
            <a:solidFill>
              <a:srgbClr val="AF9EB9"/>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301" name="Google Shape;301;p3"/>
          <p:cNvSpPr txBox="1"/>
          <p:nvPr>
            <p:ph idx="1" type="body"/>
          </p:nvPr>
        </p:nvSpPr>
        <p:spPr>
          <a:xfrm>
            <a:off x="-1" y="1931218"/>
            <a:ext cx="4884666" cy="2937645"/>
          </a:xfrm>
          <a:prstGeom prst="rect">
            <a:avLst/>
          </a:prstGeom>
          <a:solidFill>
            <a:schemeClr val="accent1"/>
          </a:solidFill>
          <a:ln>
            <a:noFill/>
          </a:ln>
        </p:spPr>
        <p:txBody>
          <a:bodyPr anchorCtr="0" anchor="b" bIns="274300" lIns="365750" spcFirstLastPara="1" rIns="365750" wrap="square" tIns="274300">
            <a:normAutofit/>
          </a:bodyPr>
          <a:lstStyle/>
          <a:p>
            <a:pPr indent="0" lvl="0" marL="0" rtl="0" algn="l">
              <a:lnSpc>
                <a:spcPct val="100000"/>
              </a:lnSpc>
              <a:spcBef>
                <a:spcPts val="0"/>
              </a:spcBef>
              <a:spcAft>
                <a:spcPts val="0"/>
              </a:spcAft>
              <a:buSzPts val="4800"/>
              <a:buNone/>
            </a:pPr>
            <a:r>
              <a:rPr lang="en-US" sz="4800">
                <a:latin typeface="Arial"/>
                <a:ea typeface="Arial"/>
                <a:cs typeface="Arial"/>
                <a:sym typeface="Arial"/>
              </a:rPr>
              <a:t>Times have </a:t>
            </a:r>
            <a:r>
              <a:rPr b="1" lang="en-US" sz="4800">
                <a:solidFill>
                  <a:schemeClr val="accent4"/>
                </a:solidFill>
                <a:latin typeface="Arial"/>
                <a:ea typeface="Arial"/>
                <a:cs typeface="Arial"/>
                <a:sym typeface="Arial"/>
              </a:rPr>
              <a:t>changed</a:t>
            </a:r>
            <a:endParaRPr/>
          </a:p>
          <a:p>
            <a:pPr indent="0" lvl="0" marL="0" rtl="0" algn="l">
              <a:lnSpc>
                <a:spcPct val="100000"/>
              </a:lnSpc>
              <a:spcBef>
                <a:spcPts val="600"/>
              </a:spcBef>
              <a:spcAft>
                <a:spcPts val="0"/>
              </a:spcAft>
              <a:buSzPts val="2400"/>
              <a:buNone/>
            </a:pPr>
            <a:r>
              <a:rPr lang="en-US" sz="2400">
                <a:latin typeface="Arial"/>
                <a:ea typeface="Arial"/>
                <a:cs typeface="Arial"/>
                <a:sym typeface="Arial"/>
              </a:rPr>
              <a:t>Are you prepared for</a:t>
            </a:r>
            <a:br>
              <a:rPr lang="en-US" sz="2400">
                <a:latin typeface="Arial"/>
                <a:ea typeface="Arial"/>
                <a:cs typeface="Arial"/>
                <a:sym typeface="Arial"/>
              </a:rPr>
            </a:br>
            <a:r>
              <a:rPr lang="en-US" sz="2400">
                <a:latin typeface="Arial"/>
                <a:ea typeface="Arial"/>
                <a:cs typeface="Arial"/>
                <a:sym typeface="Arial"/>
              </a:rPr>
              <a:t>the next 30 years?</a:t>
            </a:r>
            <a:endParaRPr sz="2400">
              <a:latin typeface="Arial"/>
              <a:ea typeface="Arial"/>
              <a:cs typeface="Arial"/>
              <a:sym typeface="Arial"/>
            </a:endParaRPr>
          </a:p>
        </p:txBody>
      </p:sp>
      <p:sp>
        <p:nvSpPr>
          <p:cNvPr id="302" name="Google Shape;302;p3"/>
          <p:cNvSpPr txBox="1"/>
          <p:nvPr>
            <p:ph idx="2" type="body"/>
          </p:nvPr>
        </p:nvSpPr>
        <p:spPr>
          <a:xfrm>
            <a:off x="2599868" y="318222"/>
            <a:ext cx="2246673" cy="1828800"/>
          </a:xfrm>
          <a:prstGeom prst="rect">
            <a:avLst/>
          </a:prstGeom>
          <a:noFill/>
          <a:ln>
            <a:noFill/>
          </a:ln>
        </p:spPr>
        <p:txBody>
          <a:bodyPr anchorCtr="0" anchor="b" bIns="0" lIns="91425" spcFirstLastPara="1" rIns="91425" wrap="square" tIns="0">
            <a:normAutofit fontScale="92500" lnSpcReduction="10000"/>
          </a:bodyPr>
          <a:lstStyle/>
          <a:p>
            <a:pPr indent="0" lvl="0" marL="0" rtl="0" algn="ctr">
              <a:lnSpc>
                <a:spcPct val="100000"/>
              </a:lnSpc>
              <a:spcBef>
                <a:spcPts val="0"/>
              </a:spcBef>
              <a:spcAft>
                <a:spcPts val="0"/>
              </a:spcAft>
              <a:buSzPct val="100000"/>
              <a:buNone/>
            </a:pPr>
            <a:r>
              <a:rPr lang="en-US">
                <a:solidFill>
                  <a:schemeClr val="accent4"/>
                </a:solidFill>
              </a:rPr>
              <a:t>01</a:t>
            </a:r>
            <a:endParaRPr>
              <a:solidFill>
                <a:schemeClr val="accent4"/>
              </a:solidFill>
            </a:endParaRPr>
          </a:p>
        </p:txBody>
      </p:sp>
      <p:pic>
        <p:nvPicPr>
          <p:cNvPr id="303" name="Google Shape;303;p3"/>
          <p:cNvPicPr preferRelativeResize="0"/>
          <p:nvPr>
            <p:ph idx="3" type="pic"/>
          </p:nvPr>
        </p:nvPicPr>
        <p:blipFill rotWithShape="1">
          <a:blip r:embed="rId3">
            <a:alphaModFix/>
          </a:blip>
          <a:srcRect b="353" l="0" r="0" t="354"/>
          <a:stretch/>
        </p:blipFill>
        <p:spPr>
          <a:xfrm>
            <a:off x="4873625" y="663864"/>
            <a:ext cx="7315200" cy="5943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3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750" name="Google Shape;750;p30"/>
          <p:cNvSpPr txBox="1"/>
          <p:nvPr>
            <p:ph idx="4294967295" type="title"/>
          </p:nvPr>
        </p:nvSpPr>
        <p:spPr>
          <a:xfrm>
            <a:off x="160891" y="224172"/>
            <a:ext cx="5703888" cy="110331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790B4D"/>
              </a:buClr>
              <a:buSzPts val="4000"/>
              <a:buFont typeface="Arial"/>
              <a:buNone/>
            </a:pPr>
            <a:r>
              <a:rPr b="1" lang="en-US" sz="4000">
                <a:solidFill>
                  <a:srgbClr val="790B4D"/>
                </a:solidFill>
              </a:rPr>
              <a:t>INDEXED INTEREST</a:t>
            </a:r>
            <a:br>
              <a:rPr b="1" lang="en-US" sz="4000">
                <a:solidFill>
                  <a:srgbClr val="4C3048"/>
                </a:solidFill>
              </a:rPr>
            </a:br>
            <a:r>
              <a:rPr lang="en-US" sz="4000"/>
              <a:t>POTENTIAL</a:t>
            </a:r>
            <a:endParaRPr sz="4000"/>
          </a:p>
        </p:txBody>
      </p:sp>
      <p:sp>
        <p:nvSpPr>
          <p:cNvPr id="751" name="Google Shape;751;p30"/>
          <p:cNvSpPr txBox="1"/>
          <p:nvPr/>
        </p:nvSpPr>
        <p:spPr>
          <a:xfrm>
            <a:off x="375956" y="1512487"/>
            <a:ext cx="8368377" cy="4336007"/>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2400"/>
              <a:buFont typeface="Calibri"/>
              <a:buNone/>
            </a:pPr>
            <a:r>
              <a:rPr b="1" i="0" lang="en-US" sz="2400" u="none" cap="none" strike="noStrike">
                <a:solidFill>
                  <a:schemeClr val="dk1"/>
                </a:solidFill>
                <a:latin typeface="Arial"/>
                <a:ea typeface="Arial"/>
                <a:cs typeface="Arial"/>
                <a:sym typeface="Arial"/>
              </a:rPr>
              <a:t>OPTIONS: </a:t>
            </a:r>
            <a:endParaRPr b="0" i="0" sz="2400" u="none" cap="none" strike="noStrike">
              <a:solidFill>
                <a:schemeClr val="dk1"/>
              </a:solidFill>
              <a:latin typeface="Arial"/>
              <a:ea typeface="Arial"/>
              <a:cs typeface="Arial"/>
              <a:sym typeface="Arial"/>
            </a:endParaRPr>
          </a:p>
          <a:p>
            <a:pPr indent="-225425" lvl="1" marL="225425" marR="0" rtl="0" algn="l">
              <a:lnSpc>
                <a:spcPct val="100000"/>
              </a:lnSpc>
              <a:spcBef>
                <a:spcPts val="1800"/>
              </a:spcBef>
              <a:spcAft>
                <a:spcPts val="0"/>
              </a:spcAft>
              <a:buClr>
                <a:srgbClr val="303030"/>
              </a:buClr>
              <a:buSzPts val="2400"/>
              <a:buFont typeface="Arial"/>
              <a:buChar char="•"/>
            </a:pPr>
            <a:r>
              <a:rPr b="0" i="0" lang="en-US" sz="2400" u="none" cap="none" strike="noStrike">
                <a:solidFill>
                  <a:schemeClr val="dk1"/>
                </a:solidFill>
                <a:latin typeface="Arial"/>
                <a:ea typeface="Arial"/>
                <a:cs typeface="Arial"/>
                <a:sym typeface="Arial"/>
              </a:rPr>
              <a:t>Allocate to one or more selected indexes</a:t>
            </a:r>
            <a:endParaRPr/>
          </a:p>
          <a:p>
            <a:pPr indent="-225425" lvl="1" marL="225425" marR="0" rtl="0" algn="l">
              <a:lnSpc>
                <a:spcPct val="100000"/>
              </a:lnSpc>
              <a:spcBef>
                <a:spcPts val="1800"/>
              </a:spcBef>
              <a:spcAft>
                <a:spcPts val="0"/>
              </a:spcAft>
              <a:buClr>
                <a:srgbClr val="303030"/>
              </a:buClr>
              <a:buSzPts val="2400"/>
              <a:buFont typeface="Arial"/>
              <a:buChar char="•"/>
            </a:pPr>
            <a:r>
              <a:rPr b="0" i="0" lang="en-US" sz="2400" u="none" cap="none" strike="noStrike">
                <a:solidFill>
                  <a:schemeClr val="dk1"/>
                </a:solidFill>
                <a:latin typeface="Arial"/>
                <a:ea typeface="Arial"/>
                <a:cs typeface="Arial"/>
                <a:sym typeface="Arial"/>
              </a:rPr>
              <a:t>Crediting methods (defined later)</a:t>
            </a:r>
            <a:endParaRPr/>
          </a:p>
          <a:p>
            <a:pPr indent="-225425" lvl="1" marL="225425" marR="0" rtl="0" algn="l">
              <a:lnSpc>
                <a:spcPct val="100000"/>
              </a:lnSpc>
              <a:spcBef>
                <a:spcPts val="1800"/>
              </a:spcBef>
              <a:spcAft>
                <a:spcPts val="0"/>
              </a:spcAft>
              <a:buClr>
                <a:srgbClr val="303030"/>
              </a:buClr>
              <a:buSzPts val="2400"/>
              <a:buFont typeface="Arial"/>
              <a:buChar char="•"/>
            </a:pPr>
            <a:r>
              <a:rPr b="0" i="0" lang="en-US" sz="2400" u="none" cap="none" strike="noStrike">
                <a:solidFill>
                  <a:schemeClr val="dk1"/>
                </a:solidFill>
                <a:latin typeface="Arial"/>
                <a:ea typeface="Arial"/>
                <a:cs typeface="Arial"/>
                <a:sym typeface="Arial"/>
              </a:rPr>
              <a:t>Calculate indexed interest at the end of each crediting period</a:t>
            </a:r>
            <a:endParaRPr/>
          </a:p>
          <a:p>
            <a:pPr indent="-228600" lvl="2" marL="457200" marR="0" rtl="0" algn="l">
              <a:lnSpc>
                <a:spcPct val="100000"/>
              </a:lnSpc>
              <a:spcBef>
                <a:spcPts val="960"/>
              </a:spcBef>
              <a:spcAft>
                <a:spcPts val="0"/>
              </a:spcAft>
              <a:buClr>
                <a:schemeClr val="lt1"/>
              </a:buClr>
              <a:buSzPts val="2000"/>
              <a:buFont typeface="Calibri"/>
              <a:buChar char="‐"/>
            </a:pPr>
            <a:r>
              <a:rPr b="0" i="0" lang="en-US" sz="2000" u="none" cap="none" strike="noStrike">
                <a:solidFill>
                  <a:schemeClr val="dk1"/>
                </a:solidFill>
                <a:latin typeface="Arial"/>
                <a:ea typeface="Arial"/>
                <a:cs typeface="Arial"/>
                <a:sym typeface="Arial"/>
              </a:rPr>
              <a:t>If result is positive – indexed interest can be credited</a:t>
            </a:r>
            <a:endParaRPr/>
          </a:p>
          <a:p>
            <a:pPr indent="-228600" lvl="2" marL="457200" marR="0" rtl="0" algn="l">
              <a:lnSpc>
                <a:spcPct val="100000"/>
              </a:lnSpc>
              <a:spcBef>
                <a:spcPts val="900"/>
              </a:spcBef>
              <a:spcAft>
                <a:spcPts val="0"/>
              </a:spcAft>
              <a:buClr>
                <a:schemeClr val="lt1"/>
              </a:buClr>
              <a:buSzPts val="2000"/>
              <a:buFont typeface="Calibri"/>
              <a:buChar char="‐"/>
            </a:pPr>
            <a:r>
              <a:rPr b="0" i="0" lang="en-US" sz="2000" u="none" cap="none" strike="noStrike">
                <a:solidFill>
                  <a:schemeClr val="dk1"/>
                </a:solidFill>
                <a:latin typeface="Arial"/>
                <a:ea typeface="Arial"/>
                <a:cs typeface="Arial"/>
                <a:sym typeface="Arial"/>
              </a:rPr>
              <a:t>If result is negative – no interest is credited, </a:t>
            </a:r>
            <a:endParaRPr b="0" i="0" sz="2000" u="none" cap="none" strike="noStrike">
              <a:solidFill>
                <a:schemeClr val="dk1"/>
              </a:solidFill>
              <a:latin typeface="Arial"/>
              <a:ea typeface="Arial"/>
              <a:cs typeface="Arial"/>
              <a:sym typeface="Arial"/>
            </a:endParaRPr>
          </a:p>
          <a:p>
            <a:pPr indent="-228600" lvl="2" marL="457200" marR="0" rtl="0" algn="l">
              <a:lnSpc>
                <a:spcPct val="100000"/>
              </a:lnSpc>
              <a:spcBef>
                <a:spcPts val="900"/>
              </a:spcBef>
              <a:spcAft>
                <a:spcPts val="0"/>
              </a:spcAft>
              <a:buClr>
                <a:schemeClr val="lt1"/>
              </a:buClr>
              <a:buSzPts val="2000"/>
              <a:buFont typeface="Calibri"/>
              <a:buChar char="‐"/>
            </a:pPr>
            <a:r>
              <a:rPr b="0" i="0" lang="en-US" sz="2000" u="none" cap="none" strike="noStrike">
                <a:solidFill>
                  <a:schemeClr val="dk1"/>
                </a:solidFill>
                <a:latin typeface="Arial"/>
                <a:ea typeface="Arial"/>
                <a:cs typeface="Arial"/>
                <a:sym typeface="Arial"/>
              </a:rPr>
              <a:t>but value doesn’t decline</a:t>
            </a:r>
            <a:endParaRPr/>
          </a:p>
        </p:txBody>
      </p:sp>
      <p:pic>
        <p:nvPicPr>
          <p:cNvPr id="752" name="Google Shape;752;p30"/>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753" name="Google Shape;753;p30"/>
          <p:cNvSpPr/>
          <p:nvPr/>
        </p:nvSpPr>
        <p:spPr>
          <a:xfrm>
            <a:off x="567227" y="5602609"/>
            <a:ext cx="11159678" cy="861774"/>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Arial"/>
                <a:ea typeface="Arial"/>
                <a:cs typeface="Arial"/>
                <a:sym typeface="Arial"/>
              </a:rPr>
              <a:t>Index interest results will vary based on the crediting method, participation rate, cap, or spread in effect. Although an external index may affect the interest credited to the contract, the contract owner is not buying shares of an index.</a:t>
            </a:r>
            <a:endParaRPr/>
          </a:p>
          <a:p>
            <a:pPr indent="0" lvl="0" marL="0" marR="0" rtl="0" algn="l">
              <a:spcBef>
                <a:spcPts val="0"/>
              </a:spcBef>
              <a:spcAft>
                <a:spcPts val="0"/>
              </a:spcAft>
              <a:buNone/>
            </a:pPr>
            <a:r>
              <a:rPr lang="en-US" sz="1000">
                <a:solidFill>
                  <a:srgbClr val="7F7F7F"/>
                </a:solidFill>
                <a:latin typeface="Arial"/>
                <a:ea typeface="Arial"/>
                <a:cs typeface="Arial"/>
                <a:sym typeface="Arial"/>
              </a:rPr>
              <a:t>The indexes available within the contract are constructed to keep track of diverse segments of the U.S. or international markets, or specific market sectors. These indexes are benchmarks only. Indexes can have different constituents and weighting methodologies. Some indexes have multiple versions that can weight components or may track the impact of dividends differently. Although an index may affect your interest credited, you cannot buy, directly participate in or receive dividend payments from any of them through the contract.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3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760" name="Google Shape;760;p31"/>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761" name="Google Shape;761;p31"/>
          <p:cNvSpPr txBox="1"/>
          <p:nvPr/>
        </p:nvSpPr>
        <p:spPr>
          <a:xfrm>
            <a:off x="390526" y="1867180"/>
            <a:ext cx="7720132" cy="884711"/>
          </a:xfrm>
          <a:prstGeom prst="rect">
            <a:avLst/>
          </a:prstGeom>
          <a:noFill/>
          <a:ln>
            <a:noFill/>
          </a:ln>
        </p:spPr>
        <p:txBody>
          <a:bodyPr anchorCtr="0" anchor="t" bIns="0" lIns="0" spcFirstLastPara="1" rIns="0" wrap="square" tIns="0">
            <a:noAutofit/>
          </a:bodyPr>
          <a:lstStyle/>
          <a:p>
            <a:pPr indent="0" lvl="1" marL="1588" marR="0" rtl="0" algn="l">
              <a:lnSpc>
                <a:spcPct val="90000"/>
              </a:lnSpc>
              <a:spcBef>
                <a:spcPts val="0"/>
              </a:spcBef>
              <a:spcAft>
                <a:spcPts val="0"/>
              </a:spcAft>
              <a:buNone/>
            </a:pPr>
            <a:r>
              <a:rPr b="0" i="0" lang="en-US" sz="3200" u="none" cap="none" strike="noStrike">
                <a:solidFill>
                  <a:schemeClr val="dk1"/>
                </a:solidFill>
                <a:latin typeface="Arial"/>
                <a:ea typeface="Arial"/>
                <a:cs typeface="Arial"/>
                <a:sym typeface="Arial"/>
              </a:rPr>
              <a:t>Three additional components of an FIA determine the interest rate credited: </a:t>
            </a:r>
            <a:endParaRPr b="0" i="0" sz="3200" u="none" cap="none" strike="noStrike">
              <a:solidFill>
                <a:schemeClr val="dk1"/>
              </a:solidFill>
              <a:latin typeface="Arial"/>
              <a:ea typeface="Arial"/>
              <a:cs typeface="Arial"/>
              <a:sym typeface="Arial"/>
            </a:endParaRPr>
          </a:p>
        </p:txBody>
      </p:sp>
      <p:sp>
        <p:nvSpPr>
          <p:cNvPr id="762" name="Google Shape;762;p31"/>
          <p:cNvSpPr/>
          <p:nvPr/>
        </p:nvSpPr>
        <p:spPr>
          <a:xfrm>
            <a:off x="348833" y="3874026"/>
            <a:ext cx="3474720" cy="1225577"/>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63" name="Google Shape;763;p31"/>
          <p:cNvSpPr/>
          <p:nvPr/>
        </p:nvSpPr>
        <p:spPr>
          <a:xfrm>
            <a:off x="1720433" y="3268953"/>
            <a:ext cx="731520" cy="731520"/>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1</a:t>
            </a:r>
            <a:endParaRPr sz="3600">
              <a:solidFill>
                <a:schemeClr val="dk2"/>
              </a:solidFill>
              <a:latin typeface="Arial"/>
              <a:ea typeface="Arial"/>
              <a:cs typeface="Arial"/>
              <a:sym typeface="Arial"/>
            </a:endParaRPr>
          </a:p>
        </p:txBody>
      </p:sp>
      <p:sp>
        <p:nvSpPr>
          <p:cNvPr id="764" name="Google Shape;764;p31"/>
          <p:cNvSpPr/>
          <p:nvPr/>
        </p:nvSpPr>
        <p:spPr>
          <a:xfrm>
            <a:off x="348833" y="4120874"/>
            <a:ext cx="3474721"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3200">
                <a:solidFill>
                  <a:srgbClr val="790B4D"/>
                </a:solidFill>
                <a:latin typeface="Arial"/>
                <a:ea typeface="Arial"/>
                <a:cs typeface="Arial"/>
                <a:sym typeface="Arial"/>
              </a:rPr>
              <a:t>CAPS</a:t>
            </a:r>
            <a:endParaRPr sz="3200">
              <a:solidFill>
                <a:srgbClr val="790B4D"/>
              </a:solidFill>
              <a:latin typeface="Arial"/>
              <a:ea typeface="Arial"/>
              <a:cs typeface="Arial"/>
              <a:sym typeface="Arial"/>
            </a:endParaRPr>
          </a:p>
        </p:txBody>
      </p:sp>
      <p:sp>
        <p:nvSpPr>
          <p:cNvPr id="765" name="Google Shape;765;p31"/>
          <p:cNvSpPr/>
          <p:nvPr/>
        </p:nvSpPr>
        <p:spPr>
          <a:xfrm>
            <a:off x="4140857" y="3874026"/>
            <a:ext cx="3474720" cy="1225577"/>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66" name="Google Shape;766;p31"/>
          <p:cNvSpPr/>
          <p:nvPr/>
        </p:nvSpPr>
        <p:spPr>
          <a:xfrm>
            <a:off x="5512457" y="3268953"/>
            <a:ext cx="731520" cy="731520"/>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2</a:t>
            </a:r>
            <a:endParaRPr sz="3600">
              <a:solidFill>
                <a:schemeClr val="dk2"/>
              </a:solidFill>
              <a:latin typeface="Arial"/>
              <a:ea typeface="Arial"/>
              <a:cs typeface="Arial"/>
              <a:sym typeface="Arial"/>
            </a:endParaRPr>
          </a:p>
        </p:txBody>
      </p:sp>
      <p:sp>
        <p:nvSpPr>
          <p:cNvPr id="767" name="Google Shape;767;p31"/>
          <p:cNvSpPr/>
          <p:nvPr/>
        </p:nvSpPr>
        <p:spPr>
          <a:xfrm>
            <a:off x="4140857" y="4120874"/>
            <a:ext cx="3474720" cy="9787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3200">
                <a:solidFill>
                  <a:srgbClr val="790B4D"/>
                </a:solidFill>
                <a:latin typeface="Arial"/>
                <a:ea typeface="Arial"/>
                <a:cs typeface="Arial"/>
                <a:sym typeface="Arial"/>
              </a:rPr>
              <a:t>PARTICIPATION RATES</a:t>
            </a:r>
            <a:endParaRPr sz="3200">
              <a:solidFill>
                <a:srgbClr val="790B4D"/>
              </a:solidFill>
              <a:latin typeface="Arial"/>
              <a:ea typeface="Arial"/>
              <a:cs typeface="Arial"/>
              <a:sym typeface="Arial"/>
            </a:endParaRPr>
          </a:p>
        </p:txBody>
      </p:sp>
      <p:sp>
        <p:nvSpPr>
          <p:cNvPr id="768" name="Google Shape;768;p31"/>
          <p:cNvSpPr/>
          <p:nvPr/>
        </p:nvSpPr>
        <p:spPr>
          <a:xfrm>
            <a:off x="7932881" y="3874026"/>
            <a:ext cx="3474720" cy="1225577"/>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769" name="Google Shape;769;p31"/>
          <p:cNvSpPr/>
          <p:nvPr/>
        </p:nvSpPr>
        <p:spPr>
          <a:xfrm>
            <a:off x="9304481" y="3268953"/>
            <a:ext cx="731520" cy="731520"/>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3</a:t>
            </a:r>
            <a:endParaRPr sz="3600">
              <a:solidFill>
                <a:schemeClr val="dk2"/>
              </a:solidFill>
              <a:latin typeface="Arial"/>
              <a:ea typeface="Arial"/>
              <a:cs typeface="Arial"/>
              <a:sym typeface="Arial"/>
            </a:endParaRPr>
          </a:p>
        </p:txBody>
      </p:sp>
      <p:sp>
        <p:nvSpPr>
          <p:cNvPr id="770" name="Google Shape;770;p31"/>
          <p:cNvSpPr/>
          <p:nvPr/>
        </p:nvSpPr>
        <p:spPr>
          <a:xfrm>
            <a:off x="7932881" y="4120874"/>
            <a:ext cx="3474720"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3200">
                <a:solidFill>
                  <a:srgbClr val="790B4D"/>
                </a:solidFill>
                <a:latin typeface="Arial"/>
                <a:ea typeface="Arial"/>
                <a:cs typeface="Arial"/>
                <a:sym typeface="Arial"/>
              </a:rPr>
              <a:t>SPREADS</a:t>
            </a:r>
            <a:endParaRPr sz="2800">
              <a:solidFill>
                <a:srgbClr val="790B4D"/>
              </a:solidFill>
              <a:latin typeface="Arial"/>
              <a:ea typeface="Arial"/>
              <a:cs typeface="Arial"/>
              <a:sym typeface="Arial"/>
            </a:endParaRPr>
          </a:p>
        </p:txBody>
      </p:sp>
      <p:sp>
        <p:nvSpPr>
          <p:cNvPr id="771" name="Google Shape;771;p31"/>
          <p:cNvSpPr txBox="1"/>
          <p:nvPr/>
        </p:nvSpPr>
        <p:spPr>
          <a:xfrm>
            <a:off x="390526" y="272681"/>
            <a:ext cx="5703888" cy="110331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790B4D"/>
              </a:buClr>
              <a:buSzPts val="4000"/>
              <a:buFont typeface="Arial"/>
              <a:buNone/>
            </a:pPr>
            <a:r>
              <a:rPr b="1" i="0" lang="en-US" sz="4000" u="none" cap="none" strike="noStrike">
                <a:solidFill>
                  <a:srgbClr val="790B4D"/>
                </a:solidFill>
                <a:latin typeface="Arial"/>
                <a:ea typeface="Arial"/>
                <a:cs typeface="Arial"/>
                <a:sym typeface="Arial"/>
              </a:rPr>
              <a:t>INDEXED INTEREST</a:t>
            </a:r>
            <a:br>
              <a:rPr b="1" i="0" lang="en-US" sz="4000" u="none" cap="none" strike="noStrike">
                <a:solidFill>
                  <a:srgbClr val="790B4D"/>
                </a:solidFill>
                <a:latin typeface="Arial"/>
                <a:ea typeface="Arial"/>
                <a:cs typeface="Arial"/>
                <a:sym typeface="Arial"/>
              </a:rPr>
            </a:br>
            <a:r>
              <a:rPr b="0" i="0" lang="en-US" sz="4000" u="none" cap="none" strike="noStrike">
                <a:solidFill>
                  <a:schemeClr val="dk1"/>
                </a:solidFill>
                <a:latin typeface="Arial"/>
                <a:ea typeface="Arial"/>
                <a:cs typeface="Arial"/>
                <a:sym typeface="Arial"/>
              </a:rPr>
              <a:t>POTENTIAL</a:t>
            </a:r>
            <a:endParaRPr b="0" i="0" sz="4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2"/>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790B4D"/>
              </a:solidFill>
              <a:latin typeface="Arial"/>
              <a:ea typeface="Arial"/>
              <a:cs typeface="Arial"/>
              <a:sym typeface="Arial"/>
            </a:endParaRPr>
          </a:p>
        </p:txBody>
      </p:sp>
      <p:sp>
        <p:nvSpPr>
          <p:cNvPr id="778" name="Google Shape;778;p32"/>
          <p:cNvSpPr/>
          <p:nvPr/>
        </p:nvSpPr>
        <p:spPr>
          <a:xfrm>
            <a:off x="3402578" y="1873250"/>
            <a:ext cx="5052356" cy="424732"/>
          </a:xfrm>
          <a:prstGeom prst="rect">
            <a:avLst/>
          </a:prstGeom>
          <a:noFill/>
          <a:ln>
            <a:noFill/>
          </a:ln>
        </p:spPr>
        <p:txBody>
          <a:bodyPr anchorCtr="0" anchor="t" bIns="45700" lIns="0" spcFirstLastPara="1" rIns="91425" wrap="square" tIns="45700">
            <a:spAutoFit/>
          </a:bodyPr>
          <a:lstStyle/>
          <a:p>
            <a:pPr indent="-282575" lvl="2" marL="285750" marR="0" rtl="0" algn="l">
              <a:lnSpc>
                <a:spcPct val="90000"/>
              </a:lnSpc>
              <a:spcBef>
                <a:spcPts val="0"/>
              </a:spcBef>
              <a:spcAft>
                <a:spcPts val="0"/>
              </a:spcAft>
              <a:buNone/>
            </a:pPr>
            <a:r>
              <a:rPr b="1" i="0" lang="en-US" sz="2400" u="none" cap="none" strike="noStrike">
                <a:solidFill>
                  <a:srgbClr val="790B4D"/>
                </a:solidFill>
                <a:latin typeface="Arial"/>
                <a:ea typeface="Arial"/>
                <a:cs typeface="Arial"/>
                <a:sym typeface="Arial"/>
              </a:rPr>
              <a:t>CAP</a:t>
            </a:r>
            <a:endParaRPr b="1" i="0" sz="2400" u="none" cap="none" strike="noStrike">
              <a:solidFill>
                <a:srgbClr val="790B4D"/>
              </a:solidFill>
              <a:latin typeface="Arial"/>
              <a:ea typeface="Arial"/>
              <a:cs typeface="Arial"/>
              <a:sym typeface="Arial"/>
            </a:endParaRPr>
          </a:p>
        </p:txBody>
      </p:sp>
      <p:sp>
        <p:nvSpPr>
          <p:cNvPr id="779" name="Google Shape;779;p32"/>
          <p:cNvSpPr/>
          <p:nvPr/>
        </p:nvSpPr>
        <p:spPr>
          <a:xfrm>
            <a:off x="3402578" y="3813447"/>
            <a:ext cx="3972797" cy="424732"/>
          </a:xfrm>
          <a:prstGeom prst="rect">
            <a:avLst/>
          </a:prstGeom>
          <a:noFill/>
          <a:ln>
            <a:noFill/>
          </a:ln>
        </p:spPr>
        <p:txBody>
          <a:bodyPr anchorCtr="0" anchor="t" bIns="45700" lIns="0" spcFirstLastPara="1" rIns="91425" wrap="square" tIns="45700">
            <a:spAutoFit/>
          </a:bodyPr>
          <a:lstStyle/>
          <a:p>
            <a:pPr indent="3175" lvl="2" marL="0" marR="0" rtl="0" algn="l">
              <a:lnSpc>
                <a:spcPct val="90000"/>
              </a:lnSpc>
              <a:spcBef>
                <a:spcPts val="0"/>
              </a:spcBef>
              <a:spcAft>
                <a:spcPts val="0"/>
              </a:spcAft>
              <a:buNone/>
            </a:pPr>
            <a:r>
              <a:rPr b="1" i="0" lang="en-US" sz="2400" u="none" cap="none" strike="noStrike">
                <a:solidFill>
                  <a:srgbClr val="790B4D"/>
                </a:solidFill>
                <a:latin typeface="Arial"/>
                <a:ea typeface="Arial"/>
                <a:cs typeface="Arial"/>
                <a:sym typeface="Arial"/>
              </a:rPr>
              <a:t>PARTICIPATION RATE</a:t>
            </a:r>
            <a:endParaRPr b="1" i="0" sz="2400" u="none" cap="none" strike="noStrike">
              <a:solidFill>
                <a:srgbClr val="790B4D"/>
              </a:solidFill>
              <a:latin typeface="Arial"/>
              <a:ea typeface="Arial"/>
              <a:cs typeface="Arial"/>
              <a:sym typeface="Arial"/>
            </a:endParaRPr>
          </a:p>
        </p:txBody>
      </p:sp>
      <p:grpSp>
        <p:nvGrpSpPr>
          <p:cNvPr id="780" name="Google Shape;780;p32"/>
          <p:cNvGrpSpPr/>
          <p:nvPr/>
        </p:nvGrpSpPr>
        <p:grpSpPr>
          <a:xfrm>
            <a:off x="3857425" y="4270781"/>
            <a:ext cx="5325655" cy="1541647"/>
            <a:chOff x="4883558" y="4267201"/>
            <a:chExt cx="5325655" cy="1541647"/>
          </a:xfrm>
        </p:grpSpPr>
        <p:sp>
          <p:nvSpPr>
            <p:cNvPr id="781" name="Google Shape;781;p32"/>
            <p:cNvSpPr/>
            <p:nvPr/>
          </p:nvSpPr>
          <p:spPr>
            <a:xfrm>
              <a:off x="4883558" y="42672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782" name="Google Shape;782;p32"/>
            <p:cNvSpPr/>
            <p:nvPr/>
          </p:nvSpPr>
          <p:spPr>
            <a:xfrm>
              <a:off x="6860585" y="42672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783" name="Google Shape;783;p32"/>
            <p:cNvSpPr/>
            <p:nvPr/>
          </p:nvSpPr>
          <p:spPr>
            <a:xfrm>
              <a:off x="7085013" y="4410489"/>
              <a:ext cx="1104790"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100%</a:t>
              </a:r>
              <a:endParaRPr sz="2800">
                <a:solidFill>
                  <a:srgbClr val="790B4D"/>
                </a:solidFill>
                <a:latin typeface="Arial"/>
                <a:ea typeface="Arial"/>
                <a:cs typeface="Arial"/>
                <a:sym typeface="Arial"/>
              </a:endParaRPr>
            </a:p>
          </p:txBody>
        </p:sp>
        <p:sp>
          <p:nvSpPr>
            <p:cNvPr id="784" name="Google Shape;784;p32"/>
            <p:cNvSpPr/>
            <p:nvPr/>
          </p:nvSpPr>
          <p:spPr>
            <a:xfrm>
              <a:off x="6856414" y="4918604"/>
              <a:ext cx="1375772" cy="584775"/>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790B4D"/>
                  </a:solidFill>
                  <a:latin typeface="Arial"/>
                  <a:ea typeface="Arial"/>
                  <a:cs typeface="Arial"/>
                  <a:sym typeface="Arial"/>
                </a:rPr>
                <a:t>Participation rate</a:t>
              </a:r>
              <a:endParaRPr sz="1600">
                <a:solidFill>
                  <a:srgbClr val="790B4D"/>
                </a:solidFill>
                <a:latin typeface="Arial"/>
                <a:ea typeface="Arial"/>
                <a:cs typeface="Arial"/>
                <a:sym typeface="Arial"/>
              </a:endParaRPr>
            </a:p>
          </p:txBody>
        </p:sp>
        <p:sp>
          <p:nvSpPr>
            <p:cNvPr id="785" name="Google Shape;785;p32"/>
            <p:cNvSpPr/>
            <p:nvPr/>
          </p:nvSpPr>
          <p:spPr>
            <a:xfrm>
              <a:off x="6323013" y="4562880"/>
              <a:ext cx="56137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790B4D"/>
                  </a:solidFill>
                  <a:latin typeface="Arial"/>
                  <a:ea typeface="Arial"/>
                  <a:cs typeface="Arial"/>
                  <a:sym typeface="Arial"/>
                </a:rPr>
                <a:t>X</a:t>
              </a:r>
              <a:endParaRPr sz="3600">
                <a:solidFill>
                  <a:srgbClr val="790B4D"/>
                </a:solidFill>
                <a:latin typeface="Arial"/>
                <a:ea typeface="Arial"/>
                <a:cs typeface="Arial"/>
                <a:sym typeface="Arial"/>
              </a:endParaRPr>
            </a:p>
          </p:txBody>
        </p:sp>
        <p:sp>
          <p:nvSpPr>
            <p:cNvPr id="786" name="Google Shape;786;p32"/>
            <p:cNvSpPr/>
            <p:nvPr/>
          </p:nvSpPr>
          <p:spPr>
            <a:xfrm>
              <a:off x="8837613" y="42672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787" name="Google Shape;787;p32"/>
            <p:cNvSpPr/>
            <p:nvPr/>
          </p:nvSpPr>
          <p:spPr>
            <a:xfrm>
              <a:off x="9085013" y="441048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790B4D"/>
                  </a:solidFill>
                  <a:latin typeface="Arial"/>
                  <a:ea typeface="Arial"/>
                  <a:cs typeface="Arial"/>
                  <a:sym typeface="Arial"/>
                </a:rPr>
                <a:t>3.5%</a:t>
              </a:r>
              <a:endParaRPr b="1" sz="2800">
                <a:solidFill>
                  <a:srgbClr val="790B4D"/>
                </a:solidFill>
                <a:latin typeface="Arial"/>
                <a:ea typeface="Arial"/>
                <a:cs typeface="Arial"/>
                <a:sym typeface="Arial"/>
              </a:endParaRPr>
            </a:p>
          </p:txBody>
        </p:sp>
        <p:sp>
          <p:nvSpPr>
            <p:cNvPr id="788" name="Google Shape;788;p32"/>
            <p:cNvSpPr/>
            <p:nvPr/>
          </p:nvSpPr>
          <p:spPr>
            <a:xfrm>
              <a:off x="8837613" y="4918604"/>
              <a:ext cx="1360488" cy="890244"/>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b="1" lang="en-US" sz="1400">
                  <a:solidFill>
                    <a:srgbClr val="790B4D"/>
                  </a:solidFill>
                  <a:latin typeface="Arial"/>
                  <a:ea typeface="Arial"/>
                  <a:cs typeface="Arial"/>
                  <a:sym typeface="Arial"/>
                </a:rPr>
                <a:t>INDEX CHANGE </a:t>
              </a:r>
              <a:r>
                <a:rPr lang="en-US" sz="1100">
                  <a:solidFill>
                    <a:srgbClr val="790B4D"/>
                  </a:solidFill>
                  <a:latin typeface="Arial"/>
                  <a:ea typeface="Arial"/>
                  <a:cs typeface="Arial"/>
                  <a:sym typeface="Arial"/>
                </a:rPr>
                <a:t>used</a:t>
              </a:r>
              <a:br>
                <a:rPr lang="en-US" sz="1100">
                  <a:solidFill>
                    <a:srgbClr val="790B4D"/>
                  </a:solidFill>
                  <a:latin typeface="Arial"/>
                  <a:ea typeface="Arial"/>
                  <a:cs typeface="Arial"/>
                  <a:sym typeface="Arial"/>
                </a:rPr>
              </a:br>
              <a:r>
                <a:rPr lang="en-US" sz="1100">
                  <a:solidFill>
                    <a:srgbClr val="790B4D"/>
                  </a:solidFill>
                  <a:latin typeface="Arial"/>
                  <a:ea typeface="Arial"/>
                  <a:cs typeface="Arial"/>
                  <a:sym typeface="Arial"/>
                </a:rPr>
                <a:t>to calculate indexed </a:t>
              </a:r>
              <a:br>
                <a:rPr lang="en-US" sz="1100">
                  <a:solidFill>
                    <a:srgbClr val="790B4D"/>
                  </a:solidFill>
                  <a:latin typeface="Arial"/>
                  <a:ea typeface="Arial"/>
                  <a:cs typeface="Arial"/>
                  <a:sym typeface="Arial"/>
                </a:rPr>
              </a:br>
              <a:r>
                <a:rPr lang="en-US" sz="1100">
                  <a:solidFill>
                    <a:srgbClr val="790B4D"/>
                  </a:solidFill>
                  <a:latin typeface="Arial"/>
                  <a:ea typeface="Arial"/>
                  <a:cs typeface="Arial"/>
                  <a:sym typeface="Arial"/>
                </a:rPr>
                <a:t>interest rate</a:t>
              </a:r>
              <a:endParaRPr sz="1100">
                <a:solidFill>
                  <a:srgbClr val="790B4D"/>
                </a:solidFill>
                <a:latin typeface="Arial"/>
                <a:ea typeface="Arial"/>
                <a:cs typeface="Arial"/>
                <a:sym typeface="Arial"/>
              </a:endParaRPr>
            </a:p>
          </p:txBody>
        </p:sp>
        <p:sp>
          <p:nvSpPr>
            <p:cNvPr id="789" name="Google Shape;789;p32"/>
            <p:cNvSpPr/>
            <p:nvPr/>
          </p:nvSpPr>
          <p:spPr>
            <a:xfrm>
              <a:off x="8347517" y="4598505"/>
              <a:ext cx="4539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790B4D"/>
                  </a:solidFill>
                  <a:latin typeface="Arial"/>
                  <a:ea typeface="Arial"/>
                  <a:cs typeface="Arial"/>
                  <a:sym typeface="Arial"/>
                </a:rPr>
                <a:t>=</a:t>
              </a:r>
              <a:endParaRPr sz="4400">
                <a:solidFill>
                  <a:srgbClr val="790B4D"/>
                </a:solidFill>
                <a:latin typeface="Arial"/>
                <a:ea typeface="Arial"/>
                <a:cs typeface="Arial"/>
                <a:sym typeface="Arial"/>
              </a:endParaRPr>
            </a:p>
          </p:txBody>
        </p:sp>
        <p:sp>
          <p:nvSpPr>
            <p:cNvPr id="790" name="Google Shape;790;p32"/>
            <p:cNvSpPr/>
            <p:nvPr/>
          </p:nvSpPr>
          <p:spPr>
            <a:xfrm>
              <a:off x="5080429" y="446910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3.5%</a:t>
              </a:r>
              <a:endParaRPr sz="2800">
                <a:solidFill>
                  <a:srgbClr val="790B4D"/>
                </a:solidFill>
                <a:latin typeface="Arial"/>
                <a:ea typeface="Arial"/>
                <a:cs typeface="Arial"/>
                <a:sym typeface="Arial"/>
              </a:endParaRPr>
            </a:p>
          </p:txBody>
        </p:sp>
        <p:sp>
          <p:nvSpPr>
            <p:cNvPr id="791" name="Google Shape;791;p32"/>
            <p:cNvSpPr/>
            <p:nvPr/>
          </p:nvSpPr>
          <p:spPr>
            <a:xfrm>
              <a:off x="5006694" y="4977225"/>
              <a:ext cx="1052094" cy="720197"/>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lang="en-US" sz="1600">
                  <a:solidFill>
                    <a:srgbClr val="790B4D"/>
                  </a:solidFill>
                  <a:latin typeface="Arial"/>
                  <a:ea typeface="Arial"/>
                  <a:cs typeface="Arial"/>
                  <a:sym typeface="Arial"/>
                </a:rPr>
                <a:t>Indexed interest rate</a:t>
              </a:r>
              <a:endParaRPr/>
            </a:p>
          </p:txBody>
        </p:sp>
      </p:grpSp>
      <p:grpSp>
        <p:nvGrpSpPr>
          <p:cNvPr id="792" name="Google Shape;792;p32"/>
          <p:cNvGrpSpPr/>
          <p:nvPr/>
        </p:nvGrpSpPr>
        <p:grpSpPr>
          <a:xfrm>
            <a:off x="3790132" y="2330585"/>
            <a:ext cx="5392948" cy="1450259"/>
            <a:chOff x="4816265" y="2286001"/>
            <a:chExt cx="5392948" cy="1450259"/>
          </a:xfrm>
        </p:grpSpPr>
        <p:sp>
          <p:nvSpPr>
            <p:cNvPr id="793" name="Google Shape;793;p32"/>
            <p:cNvSpPr/>
            <p:nvPr/>
          </p:nvSpPr>
          <p:spPr>
            <a:xfrm>
              <a:off x="4883558"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794" name="Google Shape;794;p32"/>
            <p:cNvSpPr/>
            <p:nvPr/>
          </p:nvSpPr>
          <p:spPr>
            <a:xfrm>
              <a:off x="5256213" y="2429289"/>
              <a:ext cx="704039"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7%</a:t>
              </a:r>
              <a:endParaRPr sz="2800">
                <a:solidFill>
                  <a:srgbClr val="790B4D"/>
                </a:solidFill>
                <a:latin typeface="Arial"/>
                <a:ea typeface="Arial"/>
                <a:cs typeface="Arial"/>
                <a:sym typeface="Arial"/>
              </a:endParaRPr>
            </a:p>
          </p:txBody>
        </p:sp>
        <p:sp>
          <p:nvSpPr>
            <p:cNvPr id="795" name="Google Shape;795;p32"/>
            <p:cNvSpPr/>
            <p:nvPr/>
          </p:nvSpPr>
          <p:spPr>
            <a:xfrm>
              <a:off x="6860585"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796" name="Google Shape;796;p32"/>
            <p:cNvSpPr/>
            <p:nvPr/>
          </p:nvSpPr>
          <p:spPr>
            <a:xfrm>
              <a:off x="7161213" y="242928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3.5%</a:t>
              </a:r>
              <a:endParaRPr sz="2800">
                <a:solidFill>
                  <a:srgbClr val="790B4D"/>
                </a:solidFill>
                <a:latin typeface="Arial"/>
                <a:ea typeface="Arial"/>
                <a:cs typeface="Arial"/>
                <a:sym typeface="Arial"/>
              </a:endParaRPr>
            </a:p>
          </p:txBody>
        </p:sp>
        <p:sp>
          <p:nvSpPr>
            <p:cNvPr id="797" name="Google Shape;797;p32"/>
            <p:cNvSpPr/>
            <p:nvPr/>
          </p:nvSpPr>
          <p:spPr>
            <a:xfrm>
              <a:off x="7247031" y="2937404"/>
              <a:ext cx="559769" cy="338554"/>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90B4D"/>
                  </a:solidFill>
                  <a:latin typeface="Arial"/>
                  <a:ea typeface="Arial"/>
                  <a:cs typeface="Arial"/>
                  <a:sym typeface="Arial"/>
                </a:rPr>
                <a:t>Cap</a:t>
              </a:r>
              <a:endParaRPr sz="1600">
                <a:solidFill>
                  <a:srgbClr val="790B4D"/>
                </a:solidFill>
                <a:latin typeface="Arial"/>
                <a:ea typeface="Arial"/>
                <a:cs typeface="Arial"/>
                <a:sym typeface="Arial"/>
              </a:endParaRPr>
            </a:p>
          </p:txBody>
        </p:sp>
        <p:sp>
          <p:nvSpPr>
            <p:cNvPr id="798" name="Google Shape;798;p32"/>
            <p:cNvSpPr/>
            <p:nvPr/>
          </p:nvSpPr>
          <p:spPr>
            <a:xfrm>
              <a:off x="6323013" y="2581680"/>
              <a:ext cx="51488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790B4D"/>
                  </a:solidFill>
                  <a:latin typeface="Arial"/>
                  <a:ea typeface="Arial"/>
                  <a:cs typeface="Arial"/>
                  <a:sym typeface="Arial"/>
                </a:rPr>
                <a:t>&gt;</a:t>
              </a:r>
              <a:endParaRPr sz="3600">
                <a:solidFill>
                  <a:srgbClr val="790B4D"/>
                </a:solidFill>
                <a:latin typeface="Arial"/>
                <a:ea typeface="Arial"/>
                <a:cs typeface="Arial"/>
                <a:sym typeface="Arial"/>
              </a:endParaRPr>
            </a:p>
          </p:txBody>
        </p:sp>
        <p:sp>
          <p:nvSpPr>
            <p:cNvPr id="799" name="Google Shape;799;p32"/>
            <p:cNvSpPr/>
            <p:nvPr/>
          </p:nvSpPr>
          <p:spPr>
            <a:xfrm>
              <a:off x="8837613"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00" name="Google Shape;800;p32"/>
            <p:cNvSpPr/>
            <p:nvPr/>
          </p:nvSpPr>
          <p:spPr>
            <a:xfrm>
              <a:off x="9085013" y="242928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3.5%</a:t>
              </a:r>
              <a:endParaRPr sz="2800">
                <a:solidFill>
                  <a:srgbClr val="790B4D"/>
                </a:solidFill>
                <a:latin typeface="Arial"/>
                <a:ea typeface="Arial"/>
                <a:cs typeface="Arial"/>
                <a:sym typeface="Arial"/>
              </a:endParaRPr>
            </a:p>
          </p:txBody>
        </p:sp>
        <p:sp>
          <p:nvSpPr>
            <p:cNvPr id="801" name="Google Shape;801;p32"/>
            <p:cNvSpPr/>
            <p:nvPr/>
          </p:nvSpPr>
          <p:spPr>
            <a:xfrm>
              <a:off x="9011279" y="2937404"/>
              <a:ext cx="1052094" cy="720197"/>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lang="en-US" sz="1600">
                  <a:solidFill>
                    <a:srgbClr val="790B4D"/>
                  </a:solidFill>
                  <a:latin typeface="Arial"/>
                  <a:ea typeface="Arial"/>
                  <a:cs typeface="Arial"/>
                  <a:sym typeface="Arial"/>
                </a:rPr>
                <a:t>Indexed interest rate</a:t>
              </a:r>
              <a:endParaRPr/>
            </a:p>
          </p:txBody>
        </p:sp>
        <p:sp>
          <p:nvSpPr>
            <p:cNvPr id="802" name="Google Shape;802;p32"/>
            <p:cNvSpPr/>
            <p:nvPr/>
          </p:nvSpPr>
          <p:spPr>
            <a:xfrm>
              <a:off x="8347517" y="2617305"/>
              <a:ext cx="4539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790B4D"/>
                  </a:solidFill>
                  <a:latin typeface="Arial"/>
                  <a:ea typeface="Arial"/>
                  <a:cs typeface="Arial"/>
                  <a:sym typeface="Arial"/>
                </a:rPr>
                <a:t>=</a:t>
              </a:r>
              <a:endParaRPr sz="4400">
                <a:solidFill>
                  <a:srgbClr val="790B4D"/>
                </a:solidFill>
                <a:latin typeface="Arial"/>
                <a:ea typeface="Arial"/>
                <a:cs typeface="Arial"/>
                <a:sym typeface="Arial"/>
              </a:endParaRPr>
            </a:p>
          </p:txBody>
        </p:sp>
        <p:sp>
          <p:nvSpPr>
            <p:cNvPr id="803" name="Google Shape;803;p32"/>
            <p:cNvSpPr/>
            <p:nvPr/>
          </p:nvSpPr>
          <p:spPr>
            <a:xfrm>
              <a:off x="4816265" y="2895841"/>
              <a:ext cx="146660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90B4D"/>
                  </a:solidFill>
                  <a:latin typeface="Arial"/>
                  <a:ea typeface="Arial"/>
                  <a:cs typeface="Arial"/>
                  <a:sym typeface="Arial"/>
                </a:rPr>
                <a:t>Crediting period  positive </a:t>
              </a:r>
              <a:br>
                <a:rPr lang="en-US" sz="1400">
                  <a:solidFill>
                    <a:srgbClr val="790B4D"/>
                  </a:solidFill>
                  <a:latin typeface="Arial"/>
                  <a:ea typeface="Arial"/>
                  <a:cs typeface="Arial"/>
                  <a:sym typeface="Arial"/>
                </a:rPr>
              </a:br>
              <a:r>
                <a:rPr lang="en-US" sz="1400">
                  <a:solidFill>
                    <a:srgbClr val="790B4D"/>
                  </a:solidFill>
                  <a:latin typeface="Arial"/>
                  <a:ea typeface="Arial"/>
                  <a:cs typeface="Arial"/>
                  <a:sym typeface="Arial"/>
                </a:rPr>
                <a:t>index change</a:t>
              </a:r>
              <a:endParaRPr sz="1400">
                <a:solidFill>
                  <a:srgbClr val="790B4D"/>
                </a:solidFill>
                <a:latin typeface="Arial"/>
                <a:ea typeface="Arial"/>
                <a:cs typeface="Arial"/>
                <a:sym typeface="Arial"/>
              </a:endParaRPr>
            </a:p>
          </p:txBody>
        </p:sp>
      </p:grpSp>
      <p:sp>
        <p:nvSpPr>
          <p:cNvPr id="804" name="Google Shape;804;p32"/>
          <p:cNvSpPr txBox="1"/>
          <p:nvPr/>
        </p:nvSpPr>
        <p:spPr>
          <a:xfrm>
            <a:off x="562922" y="285806"/>
            <a:ext cx="5703888" cy="110331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790B4D"/>
              </a:buClr>
              <a:buSzPts val="4000"/>
              <a:buFont typeface="Arial"/>
              <a:buNone/>
            </a:pPr>
            <a:r>
              <a:rPr b="1" i="0" lang="en-US" sz="4000" u="none" cap="none" strike="noStrike">
                <a:solidFill>
                  <a:srgbClr val="790B4D"/>
                </a:solidFill>
                <a:latin typeface="Arial"/>
                <a:ea typeface="Arial"/>
                <a:cs typeface="Arial"/>
                <a:sym typeface="Arial"/>
              </a:rPr>
              <a:t>INDEXED INTEREST</a:t>
            </a:r>
            <a:br>
              <a:rPr b="1" i="0" lang="en-US" sz="4000" u="none" cap="none" strike="noStrike">
                <a:solidFill>
                  <a:srgbClr val="790B4D"/>
                </a:solidFill>
                <a:latin typeface="Arial"/>
                <a:ea typeface="Arial"/>
                <a:cs typeface="Arial"/>
                <a:sym typeface="Arial"/>
              </a:rPr>
            </a:br>
            <a:r>
              <a:rPr b="0" i="0" lang="en-US" sz="4000" u="none" cap="none" strike="noStrike">
                <a:solidFill>
                  <a:schemeClr val="dk1"/>
                </a:solidFill>
                <a:latin typeface="Arial"/>
                <a:ea typeface="Arial"/>
                <a:cs typeface="Arial"/>
                <a:sym typeface="Arial"/>
              </a:rPr>
              <a:t>POTENTIAL</a:t>
            </a:r>
            <a:endParaRPr b="0" i="0" sz="4000" u="none" cap="none" strike="noStrike">
              <a:solidFill>
                <a:schemeClr val="dk1"/>
              </a:solidFill>
              <a:latin typeface="Arial"/>
              <a:ea typeface="Arial"/>
              <a:cs typeface="Arial"/>
              <a:sym typeface="Arial"/>
            </a:endParaRPr>
          </a:p>
        </p:txBody>
      </p:sp>
      <p:sp>
        <p:nvSpPr>
          <p:cNvPr id="805" name="Google Shape;805;p32"/>
          <p:cNvSpPr txBox="1"/>
          <p:nvPr>
            <p:ph idx="11" type="ftr"/>
          </p:nvPr>
        </p:nvSpPr>
        <p:spPr>
          <a:xfrm>
            <a:off x="838460" y="6237481"/>
            <a:ext cx="9403656"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solidFill>
                  <a:srgbClr val="5F5F5F"/>
                </a:solidFill>
                <a:latin typeface="Calibri"/>
                <a:ea typeface="Calibri"/>
                <a:cs typeface="Calibri"/>
                <a:sym typeface="Calibri"/>
              </a:rPr>
              <a:t>This hypothetical illustration is for illustrative purposes only, is no guarantee of return or future performance, and does not depict the actual performance of a specific product or its crediting options. </a:t>
            </a:r>
            <a:endParaRPr sz="1000">
              <a:solidFill>
                <a:srgbClr val="5F5F5F"/>
              </a:solidFill>
              <a:latin typeface="Calibri"/>
              <a:ea typeface="Calibri"/>
              <a:cs typeface="Calibri"/>
              <a:sym typeface="Calibri"/>
            </a:endParaRPr>
          </a:p>
        </p:txBody>
      </p:sp>
      <p:sp>
        <p:nvSpPr>
          <p:cNvPr id="806" name="Google Shape;806;p3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807" name="Google Shape;807;p32"/>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808" name="Google Shape;808;p32"/>
          <p:cNvSpPr/>
          <p:nvPr/>
        </p:nvSpPr>
        <p:spPr>
          <a:xfrm>
            <a:off x="727554" y="2103128"/>
            <a:ext cx="2360755" cy="3617912"/>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09" name="Google Shape;809;p32"/>
          <p:cNvSpPr/>
          <p:nvPr/>
        </p:nvSpPr>
        <p:spPr>
          <a:xfrm>
            <a:off x="753855" y="3070545"/>
            <a:ext cx="2334454" cy="2031325"/>
          </a:xfrm>
          <a:prstGeom prst="rect">
            <a:avLst/>
          </a:prstGeom>
          <a:noFill/>
          <a:ln>
            <a:noFill/>
          </a:ln>
        </p:spPr>
        <p:txBody>
          <a:bodyPr anchorCtr="0" anchor="t" bIns="45700" lIns="91425" spcFirstLastPara="1" rIns="91425" wrap="square" tIns="45700">
            <a:spAutoFit/>
          </a:bodyPr>
          <a:lstStyle/>
          <a:p>
            <a:pPr indent="0" lvl="2" marL="3175" marR="0" rtl="0" algn="ctr">
              <a:lnSpc>
                <a:spcPct val="90000"/>
              </a:lnSpc>
              <a:spcBef>
                <a:spcPts val="0"/>
              </a:spcBef>
              <a:spcAft>
                <a:spcPts val="0"/>
              </a:spcAft>
              <a:buNone/>
            </a:pPr>
            <a:r>
              <a:rPr b="0" i="0" lang="en-US" sz="2000" u="none" cap="none" strike="noStrike">
                <a:solidFill>
                  <a:srgbClr val="790B4D"/>
                </a:solidFill>
                <a:latin typeface="Arial"/>
                <a:ea typeface="Arial"/>
                <a:cs typeface="Arial"/>
                <a:sym typeface="Arial"/>
              </a:rPr>
              <a:t>Maximum rate of interest contract can earn in specific period (usually month, year, or crediting period)</a:t>
            </a:r>
            <a:endParaRPr/>
          </a:p>
        </p:txBody>
      </p:sp>
      <p:sp>
        <p:nvSpPr>
          <p:cNvPr id="810" name="Google Shape;810;p32"/>
          <p:cNvSpPr/>
          <p:nvPr/>
        </p:nvSpPr>
        <p:spPr>
          <a:xfrm>
            <a:off x="1504359" y="1680423"/>
            <a:ext cx="731520" cy="731520"/>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1</a:t>
            </a:r>
            <a:endParaRPr sz="3600">
              <a:solidFill>
                <a:schemeClr val="dk2"/>
              </a:solidFill>
              <a:latin typeface="Arial"/>
              <a:ea typeface="Arial"/>
              <a:cs typeface="Arial"/>
              <a:sym typeface="Arial"/>
            </a:endParaRPr>
          </a:p>
        </p:txBody>
      </p:sp>
      <p:sp>
        <p:nvSpPr>
          <p:cNvPr id="811" name="Google Shape;811;p32"/>
          <p:cNvSpPr/>
          <p:nvPr/>
        </p:nvSpPr>
        <p:spPr>
          <a:xfrm>
            <a:off x="699847" y="2383719"/>
            <a:ext cx="2388462" cy="646331"/>
          </a:xfrm>
          <a:prstGeom prst="rect">
            <a:avLst/>
          </a:prstGeom>
          <a:noFill/>
          <a:ln>
            <a:noFill/>
          </a:ln>
        </p:spPr>
        <p:txBody>
          <a:bodyPr anchorCtr="0" anchor="t" bIns="45700" lIns="91425" spcFirstLastPara="1" rIns="91425" wrap="square" tIns="45700">
            <a:spAutoFit/>
          </a:bodyPr>
          <a:lstStyle/>
          <a:p>
            <a:pPr indent="0" lvl="2" marL="3175" marR="0" rtl="0" algn="ctr">
              <a:spcBef>
                <a:spcPts val="0"/>
              </a:spcBef>
              <a:spcAft>
                <a:spcPts val="0"/>
              </a:spcAft>
              <a:buNone/>
            </a:pPr>
            <a:r>
              <a:rPr b="1" i="0" lang="en-US" sz="3600" u="none" cap="none" strike="noStrike">
                <a:solidFill>
                  <a:srgbClr val="790B4D"/>
                </a:solidFill>
                <a:latin typeface="Arial"/>
                <a:ea typeface="Arial"/>
                <a:cs typeface="Arial"/>
                <a:sym typeface="Arial"/>
              </a:rPr>
              <a:t>CAP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3"/>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113388"/>
              </a:solidFill>
              <a:latin typeface="Calibri"/>
              <a:ea typeface="Calibri"/>
              <a:cs typeface="Calibri"/>
              <a:sym typeface="Calibri"/>
            </a:endParaRPr>
          </a:p>
        </p:txBody>
      </p:sp>
      <p:sp>
        <p:nvSpPr>
          <p:cNvPr id="818" name="Google Shape;818;p33"/>
          <p:cNvSpPr/>
          <p:nvPr/>
        </p:nvSpPr>
        <p:spPr>
          <a:xfrm>
            <a:off x="3402578" y="1873250"/>
            <a:ext cx="5052356" cy="424732"/>
          </a:xfrm>
          <a:prstGeom prst="rect">
            <a:avLst/>
          </a:prstGeom>
          <a:noFill/>
          <a:ln>
            <a:noFill/>
          </a:ln>
        </p:spPr>
        <p:txBody>
          <a:bodyPr anchorCtr="0" anchor="t" bIns="45700" lIns="0" spcFirstLastPara="1" rIns="91425" wrap="square" tIns="45700">
            <a:spAutoFit/>
          </a:bodyPr>
          <a:lstStyle/>
          <a:p>
            <a:pPr indent="-282575" lvl="2" marL="285750" marR="0" rtl="0" algn="l">
              <a:lnSpc>
                <a:spcPct val="90000"/>
              </a:lnSpc>
              <a:spcBef>
                <a:spcPts val="0"/>
              </a:spcBef>
              <a:spcAft>
                <a:spcPts val="0"/>
              </a:spcAft>
              <a:buNone/>
            </a:pPr>
            <a:r>
              <a:rPr b="1" i="0" lang="en-US" sz="2400" u="none" cap="none" strike="noStrike">
                <a:solidFill>
                  <a:srgbClr val="790B4D"/>
                </a:solidFill>
                <a:latin typeface="Arial"/>
                <a:ea typeface="Arial"/>
                <a:cs typeface="Arial"/>
                <a:sym typeface="Arial"/>
              </a:rPr>
              <a:t>PARTICIPATION RATE</a:t>
            </a:r>
            <a:endParaRPr b="1" i="0" sz="2400" u="none" cap="none" strike="noStrike">
              <a:solidFill>
                <a:srgbClr val="790B4D"/>
              </a:solidFill>
              <a:latin typeface="Arial"/>
              <a:ea typeface="Arial"/>
              <a:cs typeface="Arial"/>
              <a:sym typeface="Arial"/>
            </a:endParaRPr>
          </a:p>
        </p:txBody>
      </p:sp>
      <p:grpSp>
        <p:nvGrpSpPr>
          <p:cNvPr id="819" name="Google Shape;819;p33"/>
          <p:cNvGrpSpPr/>
          <p:nvPr/>
        </p:nvGrpSpPr>
        <p:grpSpPr>
          <a:xfrm>
            <a:off x="3790132" y="2330585"/>
            <a:ext cx="5392948" cy="1521232"/>
            <a:chOff x="4816265" y="2286001"/>
            <a:chExt cx="5392948" cy="1521232"/>
          </a:xfrm>
        </p:grpSpPr>
        <p:sp>
          <p:nvSpPr>
            <p:cNvPr id="820" name="Google Shape;820;p33"/>
            <p:cNvSpPr/>
            <p:nvPr/>
          </p:nvSpPr>
          <p:spPr>
            <a:xfrm>
              <a:off x="4883558"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21" name="Google Shape;821;p33"/>
            <p:cNvSpPr/>
            <p:nvPr/>
          </p:nvSpPr>
          <p:spPr>
            <a:xfrm>
              <a:off x="5256213" y="2429289"/>
              <a:ext cx="7040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7%</a:t>
              </a:r>
              <a:endParaRPr sz="2800">
                <a:solidFill>
                  <a:srgbClr val="790B4D"/>
                </a:solidFill>
                <a:latin typeface="Arial"/>
                <a:ea typeface="Arial"/>
                <a:cs typeface="Arial"/>
                <a:sym typeface="Arial"/>
              </a:endParaRPr>
            </a:p>
          </p:txBody>
        </p:sp>
        <p:sp>
          <p:nvSpPr>
            <p:cNvPr id="822" name="Google Shape;822;p33"/>
            <p:cNvSpPr/>
            <p:nvPr/>
          </p:nvSpPr>
          <p:spPr>
            <a:xfrm>
              <a:off x="6860585"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23" name="Google Shape;823;p33"/>
            <p:cNvSpPr/>
            <p:nvPr/>
          </p:nvSpPr>
          <p:spPr>
            <a:xfrm>
              <a:off x="7161213" y="2429289"/>
              <a:ext cx="90441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50%</a:t>
              </a:r>
              <a:endParaRPr sz="2800">
                <a:solidFill>
                  <a:srgbClr val="790B4D"/>
                </a:solidFill>
                <a:latin typeface="Arial"/>
                <a:ea typeface="Arial"/>
                <a:cs typeface="Arial"/>
                <a:sym typeface="Arial"/>
              </a:endParaRPr>
            </a:p>
          </p:txBody>
        </p:sp>
        <p:sp>
          <p:nvSpPr>
            <p:cNvPr id="824" name="Google Shape;824;p33"/>
            <p:cNvSpPr/>
            <p:nvPr/>
          </p:nvSpPr>
          <p:spPr>
            <a:xfrm>
              <a:off x="6903536" y="2937297"/>
              <a:ext cx="129909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790B4D"/>
                  </a:solidFill>
                  <a:latin typeface="Arial"/>
                  <a:ea typeface="Arial"/>
                  <a:cs typeface="Arial"/>
                  <a:sym typeface="Arial"/>
                </a:rPr>
                <a:t>Participation</a:t>
              </a:r>
              <a:br>
                <a:rPr lang="en-US" sz="1600">
                  <a:solidFill>
                    <a:srgbClr val="790B4D"/>
                  </a:solidFill>
                  <a:latin typeface="Arial"/>
                  <a:ea typeface="Arial"/>
                  <a:cs typeface="Arial"/>
                  <a:sym typeface="Arial"/>
                </a:rPr>
              </a:br>
              <a:r>
                <a:rPr lang="en-US" sz="1600">
                  <a:solidFill>
                    <a:srgbClr val="790B4D"/>
                  </a:solidFill>
                  <a:latin typeface="Arial"/>
                  <a:ea typeface="Arial"/>
                  <a:cs typeface="Arial"/>
                  <a:sym typeface="Arial"/>
                </a:rPr>
                <a:t>rate</a:t>
              </a:r>
              <a:endParaRPr sz="1600">
                <a:solidFill>
                  <a:srgbClr val="790B4D"/>
                </a:solidFill>
                <a:latin typeface="Arial"/>
                <a:ea typeface="Arial"/>
                <a:cs typeface="Arial"/>
                <a:sym typeface="Arial"/>
              </a:endParaRPr>
            </a:p>
          </p:txBody>
        </p:sp>
        <p:sp>
          <p:nvSpPr>
            <p:cNvPr id="825" name="Google Shape;825;p33"/>
            <p:cNvSpPr/>
            <p:nvPr/>
          </p:nvSpPr>
          <p:spPr>
            <a:xfrm>
              <a:off x="6323013" y="2581680"/>
              <a:ext cx="51488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790B4D"/>
                  </a:solidFill>
                  <a:latin typeface="Arial"/>
                  <a:ea typeface="Arial"/>
                  <a:cs typeface="Arial"/>
                  <a:sym typeface="Arial"/>
                </a:rPr>
                <a:t>&gt;</a:t>
              </a:r>
              <a:endParaRPr sz="3600">
                <a:solidFill>
                  <a:srgbClr val="790B4D"/>
                </a:solidFill>
                <a:latin typeface="Arial"/>
                <a:ea typeface="Arial"/>
                <a:cs typeface="Arial"/>
                <a:sym typeface="Arial"/>
              </a:endParaRPr>
            </a:p>
          </p:txBody>
        </p:sp>
        <p:sp>
          <p:nvSpPr>
            <p:cNvPr id="826" name="Google Shape;826;p33"/>
            <p:cNvSpPr/>
            <p:nvPr/>
          </p:nvSpPr>
          <p:spPr>
            <a:xfrm>
              <a:off x="8837613"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27" name="Google Shape;827;p33"/>
            <p:cNvSpPr/>
            <p:nvPr/>
          </p:nvSpPr>
          <p:spPr>
            <a:xfrm>
              <a:off x="9085013" y="2429289"/>
              <a:ext cx="10038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3.5%</a:t>
              </a:r>
              <a:endParaRPr sz="2800">
                <a:solidFill>
                  <a:srgbClr val="790B4D"/>
                </a:solidFill>
                <a:latin typeface="Arial"/>
                <a:ea typeface="Arial"/>
                <a:cs typeface="Arial"/>
                <a:sym typeface="Arial"/>
              </a:endParaRPr>
            </a:p>
          </p:txBody>
        </p:sp>
        <p:sp>
          <p:nvSpPr>
            <p:cNvPr id="828" name="Google Shape;828;p33"/>
            <p:cNvSpPr/>
            <p:nvPr/>
          </p:nvSpPr>
          <p:spPr>
            <a:xfrm>
              <a:off x="8841807" y="2877748"/>
              <a:ext cx="1356294" cy="929485"/>
            </a:xfrm>
            <a:prstGeom prst="rect">
              <a:avLst/>
            </a:prstGeom>
            <a:no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lang="en-US" sz="1400">
                  <a:solidFill>
                    <a:srgbClr val="790B4D"/>
                  </a:solidFill>
                  <a:latin typeface="Arial"/>
                  <a:ea typeface="Arial"/>
                  <a:cs typeface="Arial"/>
                  <a:sym typeface="Arial"/>
                </a:rPr>
                <a:t>INDEX CHANGE</a:t>
              </a:r>
              <a:br>
                <a:rPr lang="en-US" sz="1600">
                  <a:solidFill>
                    <a:srgbClr val="790B4D"/>
                  </a:solidFill>
                  <a:latin typeface="Arial"/>
                  <a:ea typeface="Arial"/>
                  <a:cs typeface="Arial"/>
                  <a:sym typeface="Arial"/>
                </a:rPr>
              </a:br>
              <a:r>
                <a:rPr lang="en-US" sz="1200">
                  <a:solidFill>
                    <a:srgbClr val="790B4D"/>
                  </a:solidFill>
                  <a:latin typeface="Arial"/>
                  <a:ea typeface="Arial"/>
                  <a:cs typeface="Arial"/>
                  <a:sym typeface="Arial"/>
                </a:rPr>
                <a:t>used to calculate indexed interest rate</a:t>
              </a:r>
              <a:endParaRPr/>
            </a:p>
          </p:txBody>
        </p:sp>
        <p:sp>
          <p:nvSpPr>
            <p:cNvPr id="829" name="Google Shape;829;p33"/>
            <p:cNvSpPr/>
            <p:nvPr/>
          </p:nvSpPr>
          <p:spPr>
            <a:xfrm>
              <a:off x="8347517" y="2617305"/>
              <a:ext cx="4539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790B4D"/>
                  </a:solidFill>
                  <a:latin typeface="Arial"/>
                  <a:ea typeface="Arial"/>
                  <a:cs typeface="Arial"/>
                  <a:sym typeface="Arial"/>
                </a:rPr>
                <a:t>=</a:t>
              </a:r>
              <a:endParaRPr sz="4400">
                <a:solidFill>
                  <a:srgbClr val="790B4D"/>
                </a:solidFill>
                <a:latin typeface="Arial"/>
                <a:ea typeface="Arial"/>
                <a:cs typeface="Arial"/>
                <a:sym typeface="Arial"/>
              </a:endParaRPr>
            </a:p>
          </p:txBody>
        </p:sp>
        <p:sp>
          <p:nvSpPr>
            <p:cNvPr id="830" name="Google Shape;830;p33"/>
            <p:cNvSpPr/>
            <p:nvPr/>
          </p:nvSpPr>
          <p:spPr>
            <a:xfrm>
              <a:off x="4816265" y="2895841"/>
              <a:ext cx="146660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90B4D"/>
                  </a:solidFill>
                  <a:latin typeface="Arial"/>
                  <a:ea typeface="Arial"/>
                  <a:cs typeface="Arial"/>
                  <a:sym typeface="Arial"/>
                </a:rPr>
                <a:t>Crediting period  positive </a:t>
              </a:r>
              <a:br>
                <a:rPr lang="en-US" sz="1400">
                  <a:solidFill>
                    <a:srgbClr val="790B4D"/>
                  </a:solidFill>
                  <a:latin typeface="Arial"/>
                  <a:ea typeface="Arial"/>
                  <a:cs typeface="Arial"/>
                  <a:sym typeface="Arial"/>
                </a:rPr>
              </a:br>
              <a:r>
                <a:rPr lang="en-US" sz="1400">
                  <a:solidFill>
                    <a:srgbClr val="790B4D"/>
                  </a:solidFill>
                  <a:latin typeface="Arial"/>
                  <a:ea typeface="Arial"/>
                  <a:cs typeface="Arial"/>
                  <a:sym typeface="Arial"/>
                </a:rPr>
                <a:t>index change</a:t>
              </a:r>
              <a:endParaRPr sz="1400">
                <a:solidFill>
                  <a:srgbClr val="790B4D"/>
                </a:solidFill>
                <a:latin typeface="Arial"/>
                <a:ea typeface="Arial"/>
                <a:cs typeface="Arial"/>
                <a:sym typeface="Arial"/>
              </a:endParaRPr>
            </a:p>
          </p:txBody>
        </p:sp>
      </p:grpSp>
      <p:sp>
        <p:nvSpPr>
          <p:cNvPr id="831" name="Google Shape;831;p33"/>
          <p:cNvSpPr txBox="1"/>
          <p:nvPr/>
        </p:nvSpPr>
        <p:spPr>
          <a:xfrm>
            <a:off x="390526" y="272681"/>
            <a:ext cx="5703888" cy="110331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790B4D"/>
              </a:buClr>
              <a:buSzPts val="4000"/>
              <a:buFont typeface="Arial"/>
              <a:buNone/>
            </a:pPr>
            <a:r>
              <a:rPr b="1" i="0" lang="en-US" sz="4000" u="none" cap="none" strike="noStrike">
                <a:solidFill>
                  <a:srgbClr val="790B4D"/>
                </a:solidFill>
                <a:latin typeface="Arial"/>
                <a:ea typeface="Arial"/>
                <a:cs typeface="Arial"/>
                <a:sym typeface="Arial"/>
              </a:rPr>
              <a:t>INDEXED INTEREST</a:t>
            </a:r>
            <a:br>
              <a:rPr b="1" i="0" lang="en-US" sz="4000" u="none" cap="none" strike="noStrike">
                <a:solidFill>
                  <a:srgbClr val="790B4D"/>
                </a:solidFill>
                <a:latin typeface="Arial"/>
                <a:ea typeface="Arial"/>
                <a:cs typeface="Arial"/>
                <a:sym typeface="Arial"/>
              </a:rPr>
            </a:br>
            <a:r>
              <a:rPr b="0" i="0" lang="en-US" sz="4000" u="none" cap="none" strike="noStrike">
                <a:solidFill>
                  <a:schemeClr val="dk1"/>
                </a:solidFill>
                <a:latin typeface="Arial"/>
                <a:ea typeface="Arial"/>
                <a:cs typeface="Arial"/>
                <a:sym typeface="Arial"/>
              </a:rPr>
              <a:t>POTENTIAL</a:t>
            </a:r>
            <a:endParaRPr b="0" i="0" sz="4000" u="none" cap="none" strike="noStrike">
              <a:solidFill>
                <a:schemeClr val="dk1"/>
              </a:solidFill>
              <a:latin typeface="Arial"/>
              <a:ea typeface="Arial"/>
              <a:cs typeface="Arial"/>
              <a:sym typeface="Arial"/>
            </a:endParaRPr>
          </a:p>
        </p:txBody>
      </p:sp>
      <p:sp>
        <p:nvSpPr>
          <p:cNvPr id="832" name="Google Shape;832;p33"/>
          <p:cNvSpPr txBox="1"/>
          <p:nvPr>
            <p:ph idx="11" type="ftr"/>
          </p:nvPr>
        </p:nvSpPr>
        <p:spPr>
          <a:xfrm>
            <a:off x="739042" y="6139911"/>
            <a:ext cx="9403656"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solidFill>
                  <a:srgbClr val="5F5F5F"/>
                </a:solidFill>
                <a:latin typeface="Arial"/>
                <a:ea typeface="Arial"/>
                <a:cs typeface="Arial"/>
                <a:sym typeface="Arial"/>
              </a:rPr>
              <a:t>This hypothetical illustration is for illustrative purposes only, is no guarantee of return or future performance, and does not depict the actual performance of a specific product or its crediting options. </a:t>
            </a:r>
            <a:endParaRPr sz="1000">
              <a:solidFill>
                <a:srgbClr val="5F5F5F"/>
              </a:solidFill>
              <a:latin typeface="Arial"/>
              <a:ea typeface="Arial"/>
              <a:cs typeface="Arial"/>
              <a:sym typeface="Arial"/>
            </a:endParaRPr>
          </a:p>
        </p:txBody>
      </p:sp>
      <p:sp>
        <p:nvSpPr>
          <p:cNvPr id="833" name="Google Shape;833;p3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834" name="Google Shape;834;p33"/>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835" name="Google Shape;835;p33"/>
          <p:cNvSpPr/>
          <p:nvPr/>
        </p:nvSpPr>
        <p:spPr>
          <a:xfrm>
            <a:off x="727554" y="2103128"/>
            <a:ext cx="2360755" cy="3617912"/>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36" name="Google Shape;836;p33"/>
          <p:cNvSpPr/>
          <p:nvPr/>
        </p:nvSpPr>
        <p:spPr>
          <a:xfrm>
            <a:off x="753855" y="3241099"/>
            <a:ext cx="2334454" cy="2308324"/>
          </a:xfrm>
          <a:prstGeom prst="rect">
            <a:avLst/>
          </a:prstGeom>
          <a:noFill/>
          <a:ln>
            <a:noFill/>
          </a:ln>
        </p:spPr>
        <p:txBody>
          <a:bodyPr anchorCtr="0" anchor="t" bIns="45700" lIns="91425" spcFirstLastPara="1" rIns="91425" wrap="square" tIns="45700">
            <a:spAutoFit/>
          </a:bodyPr>
          <a:lstStyle/>
          <a:p>
            <a:pPr indent="0" lvl="2" marL="3175" marR="0" rtl="0" algn="ctr">
              <a:lnSpc>
                <a:spcPct val="90000"/>
              </a:lnSpc>
              <a:spcBef>
                <a:spcPts val="0"/>
              </a:spcBef>
              <a:spcAft>
                <a:spcPts val="0"/>
              </a:spcAft>
              <a:buNone/>
            </a:pPr>
            <a:r>
              <a:rPr b="0" i="0" lang="en-US" sz="2000" u="none" cap="none" strike="noStrike">
                <a:solidFill>
                  <a:srgbClr val="790B4D"/>
                </a:solidFill>
                <a:latin typeface="Arial"/>
                <a:ea typeface="Arial"/>
                <a:cs typeface="Arial"/>
                <a:sym typeface="Arial"/>
              </a:rPr>
              <a:t>Determines how much of index’s increase will be used to calculate indexed interest rate</a:t>
            </a:r>
            <a:endParaRPr/>
          </a:p>
          <a:p>
            <a:pPr indent="0" lvl="2" marL="3175" marR="0" rtl="0" algn="ctr">
              <a:lnSpc>
                <a:spcPct val="90000"/>
              </a:lnSpc>
              <a:spcBef>
                <a:spcPts val="0"/>
              </a:spcBef>
              <a:spcAft>
                <a:spcPts val="0"/>
              </a:spcAft>
              <a:buNone/>
            </a:pPr>
            <a:r>
              <a:rPr b="0" i="0" lang="en-US" sz="2000" u="none" cap="none" strike="noStrike">
                <a:solidFill>
                  <a:srgbClr val="790B4D"/>
                </a:solidFill>
                <a:latin typeface="Arial"/>
                <a:ea typeface="Arial"/>
                <a:cs typeface="Arial"/>
                <a:sym typeface="Arial"/>
              </a:rPr>
              <a:t>during the crediting period.</a:t>
            </a:r>
            <a:endParaRPr/>
          </a:p>
        </p:txBody>
      </p:sp>
      <p:sp>
        <p:nvSpPr>
          <p:cNvPr id="837" name="Google Shape;837;p33"/>
          <p:cNvSpPr/>
          <p:nvPr/>
        </p:nvSpPr>
        <p:spPr>
          <a:xfrm>
            <a:off x="1504359" y="1680423"/>
            <a:ext cx="731520" cy="731520"/>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2</a:t>
            </a:r>
            <a:endParaRPr sz="3600">
              <a:solidFill>
                <a:schemeClr val="dk2"/>
              </a:solidFill>
              <a:latin typeface="Arial"/>
              <a:ea typeface="Arial"/>
              <a:cs typeface="Arial"/>
              <a:sym typeface="Arial"/>
            </a:endParaRPr>
          </a:p>
        </p:txBody>
      </p:sp>
      <p:sp>
        <p:nvSpPr>
          <p:cNvPr id="838" name="Google Shape;838;p33"/>
          <p:cNvSpPr/>
          <p:nvPr/>
        </p:nvSpPr>
        <p:spPr>
          <a:xfrm>
            <a:off x="699847" y="2383719"/>
            <a:ext cx="2388462" cy="830997"/>
          </a:xfrm>
          <a:prstGeom prst="rect">
            <a:avLst/>
          </a:prstGeom>
          <a:noFill/>
          <a:ln>
            <a:noFill/>
          </a:ln>
        </p:spPr>
        <p:txBody>
          <a:bodyPr anchorCtr="0" anchor="t" bIns="45700" lIns="91425" spcFirstLastPara="1" rIns="91425" wrap="square" tIns="45700">
            <a:spAutoFit/>
          </a:bodyPr>
          <a:lstStyle/>
          <a:p>
            <a:pPr indent="0" lvl="2" marL="3175" marR="0" rtl="0" algn="ctr">
              <a:spcBef>
                <a:spcPts val="0"/>
              </a:spcBef>
              <a:spcAft>
                <a:spcPts val="0"/>
              </a:spcAft>
              <a:buNone/>
            </a:pPr>
            <a:r>
              <a:rPr b="1" i="0" lang="en-US" sz="2400" u="none" cap="none" strike="noStrike">
                <a:solidFill>
                  <a:srgbClr val="790B4D"/>
                </a:solidFill>
                <a:latin typeface="Arial"/>
                <a:ea typeface="Arial"/>
                <a:cs typeface="Arial"/>
                <a:sym typeface="Arial"/>
              </a:rPr>
              <a:t>PARTICIPATION RATE</a:t>
            </a:r>
            <a:endParaRPr b="1" i="0" sz="2400" u="none" cap="none" strike="noStrike">
              <a:solidFill>
                <a:srgbClr val="790B4D"/>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34"/>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113388"/>
              </a:solidFill>
              <a:latin typeface="Calibri"/>
              <a:ea typeface="Calibri"/>
              <a:cs typeface="Calibri"/>
              <a:sym typeface="Calibri"/>
            </a:endParaRPr>
          </a:p>
        </p:txBody>
      </p:sp>
      <p:sp>
        <p:nvSpPr>
          <p:cNvPr id="845" name="Google Shape;845;p34"/>
          <p:cNvSpPr/>
          <p:nvPr/>
        </p:nvSpPr>
        <p:spPr>
          <a:xfrm>
            <a:off x="3402578" y="1873250"/>
            <a:ext cx="5052356" cy="424732"/>
          </a:xfrm>
          <a:prstGeom prst="rect">
            <a:avLst/>
          </a:prstGeom>
          <a:noFill/>
          <a:ln>
            <a:noFill/>
          </a:ln>
        </p:spPr>
        <p:txBody>
          <a:bodyPr anchorCtr="0" anchor="t" bIns="45700" lIns="0" spcFirstLastPara="1" rIns="91425" wrap="square" tIns="45700">
            <a:spAutoFit/>
          </a:bodyPr>
          <a:lstStyle/>
          <a:p>
            <a:pPr indent="-282575" lvl="2" marL="285750" marR="0" rtl="0" algn="l">
              <a:lnSpc>
                <a:spcPct val="90000"/>
              </a:lnSpc>
              <a:spcBef>
                <a:spcPts val="0"/>
              </a:spcBef>
              <a:spcAft>
                <a:spcPts val="0"/>
              </a:spcAft>
              <a:buNone/>
            </a:pPr>
            <a:r>
              <a:rPr b="1" i="0" lang="en-US" sz="2400" u="none" cap="none" strike="noStrike">
                <a:solidFill>
                  <a:srgbClr val="790B4D"/>
                </a:solidFill>
                <a:latin typeface="Arial"/>
                <a:ea typeface="Arial"/>
                <a:cs typeface="Arial"/>
                <a:sym typeface="Arial"/>
              </a:rPr>
              <a:t>SPREAD</a:t>
            </a:r>
            <a:endParaRPr b="1" i="0" sz="2400" u="none" cap="none" strike="noStrike">
              <a:solidFill>
                <a:srgbClr val="790B4D"/>
              </a:solidFill>
              <a:latin typeface="Arial"/>
              <a:ea typeface="Arial"/>
              <a:cs typeface="Arial"/>
              <a:sym typeface="Arial"/>
            </a:endParaRPr>
          </a:p>
        </p:txBody>
      </p:sp>
      <p:sp>
        <p:nvSpPr>
          <p:cNvPr id="846" name="Google Shape;846;p34"/>
          <p:cNvSpPr/>
          <p:nvPr/>
        </p:nvSpPr>
        <p:spPr>
          <a:xfrm>
            <a:off x="3402578" y="3813447"/>
            <a:ext cx="3972797" cy="424732"/>
          </a:xfrm>
          <a:prstGeom prst="rect">
            <a:avLst/>
          </a:prstGeom>
          <a:noFill/>
          <a:ln>
            <a:noFill/>
          </a:ln>
        </p:spPr>
        <p:txBody>
          <a:bodyPr anchorCtr="0" anchor="t" bIns="45700" lIns="0" spcFirstLastPara="1" rIns="91425" wrap="square" tIns="45700">
            <a:spAutoFit/>
          </a:bodyPr>
          <a:lstStyle/>
          <a:p>
            <a:pPr indent="3175" lvl="2" marL="0" marR="0" rtl="0" algn="l">
              <a:lnSpc>
                <a:spcPct val="90000"/>
              </a:lnSpc>
              <a:spcBef>
                <a:spcPts val="0"/>
              </a:spcBef>
              <a:spcAft>
                <a:spcPts val="0"/>
              </a:spcAft>
              <a:buNone/>
            </a:pPr>
            <a:r>
              <a:rPr b="1" i="0" lang="en-US" sz="2400" u="none" cap="none" strike="noStrike">
                <a:solidFill>
                  <a:srgbClr val="790B4D"/>
                </a:solidFill>
                <a:latin typeface="Arial"/>
                <a:ea typeface="Arial"/>
                <a:cs typeface="Arial"/>
                <a:sym typeface="Arial"/>
              </a:rPr>
              <a:t>PARTICIPATION RATE</a:t>
            </a:r>
            <a:endParaRPr b="1" i="0" sz="2400" u="none" cap="none" strike="noStrike">
              <a:solidFill>
                <a:srgbClr val="790B4D"/>
              </a:solidFill>
              <a:latin typeface="Arial"/>
              <a:ea typeface="Arial"/>
              <a:cs typeface="Arial"/>
              <a:sym typeface="Arial"/>
            </a:endParaRPr>
          </a:p>
        </p:txBody>
      </p:sp>
      <p:grpSp>
        <p:nvGrpSpPr>
          <p:cNvPr id="847" name="Google Shape;847;p34"/>
          <p:cNvGrpSpPr/>
          <p:nvPr/>
        </p:nvGrpSpPr>
        <p:grpSpPr>
          <a:xfrm>
            <a:off x="3857425" y="4270781"/>
            <a:ext cx="5325655" cy="1580888"/>
            <a:chOff x="4883558" y="4267201"/>
            <a:chExt cx="5325655" cy="1580888"/>
          </a:xfrm>
        </p:grpSpPr>
        <p:sp>
          <p:nvSpPr>
            <p:cNvPr id="848" name="Google Shape;848;p34"/>
            <p:cNvSpPr/>
            <p:nvPr/>
          </p:nvSpPr>
          <p:spPr>
            <a:xfrm>
              <a:off x="4883558" y="42672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49" name="Google Shape;849;p34"/>
            <p:cNvSpPr/>
            <p:nvPr/>
          </p:nvSpPr>
          <p:spPr>
            <a:xfrm>
              <a:off x="6860585" y="42672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50" name="Google Shape;850;p34"/>
            <p:cNvSpPr/>
            <p:nvPr/>
          </p:nvSpPr>
          <p:spPr>
            <a:xfrm>
              <a:off x="7085013" y="4410489"/>
              <a:ext cx="1104790"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100%</a:t>
              </a:r>
              <a:endParaRPr sz="2800">
                <a:solidFill>
                  <a:srgbClr val="790B4D"/>
                </a:solidFill>
                <a:latin typeface="Arial"/>
                <a:ea typeface="Arial"/>
                <a:cs typeface="Arial"/>
                <a:sym typeface="Arial"/>
              </a:endParaRPr>
            </a:p>
          </p:txBody>
        </p:sp>
        <p:sp>
          <p:nvSpPr>
            <p:cNvPr id="851" name="Google Shape;851;p34"/>
            <p:cNvSpPr/>
            <p:nvPr/>
          </p:nvSpPr>
          <p:spPr>
            <a:xfrm>
              <a:off x="6856414" y="4918604"/>
              <a:ext cx="1375772" cy="584775"/>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790B4D"/>
                  </a:solidFill>
                  <a:latin typeface="Arial"/>
                  <a:ea typeface="Arial"/>
                  <a:cs typeface="Arial"/>
                  <a:sym typeface="Arial"/>
                </a:rPr>
                <a:t>Participation rate</a:t>
              </a:r>
              <a:endParaRPr sz="1600">
                <a:solidFill>
                  <a:srgbClr val="790B4D"/>
                </a:solidFill>
                <a:latin typeface="Arial"/>
                <a:ea typeface="Arial"/>
                <a:cs typeface="Arial"/>
                <a:sym typeface="Arial"/>
              </a:endParaRPr>
            </a:p>
          </p:txBody>
        </p:sp>
        <p:sp>
          <p:nvSpPr>
            <p:cNvPr id="852" name="Google Shape;852;p34"/>
            <p:cNvSpPr/>
            <p:nvPr/>
          </p:nvSpPr>
          <p:spPr>
            <a:xfrm>
              <a:off x="6323013" y="4562880"/>
              <a:ext cx="56137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790B4D"/>
                  </a:solidFill>
                  <a:latin typeface="Arial"/>
                  <a:ea typeface="Arial"/>
                  <a:cs typeface="Arial"/>
                  <a:sym typeface="Arial"/>
                </a:rPr>
                <a:t>X</a:t>
              </a:r>
              <a:endParaRPr sz="3600">
                <a:solidFill>
                  <a:srgbClr val="790B4D"/>
                </a:solidFill>
                <a:latin typeface="Arial"/>
                <a:ea typeface="Arial"/>
                <a:cs typeface="Arial"/>
                <a:sym typeface="Arial"/>
              </a:endParaRPr>
            </a:p>
          </p:txBody>
        </p:sp>
        <p:sp>
          <p:nvSpPr>
            <p:cNvPr id="853" name="Google Shape;853;p34"/>
            <p:cNvSpPr/>
            <p:nvPr/>
          </p:nvSpPr>
          <p:spPr>
            <a:xfrm>
              <a:off x="8837613" y="42672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54" name="Google Shape;854;p34"/>
            <p:cNvSpPr/>
            <p:nvPr/>
          </p:nvSpPr>
          <p:spPr>
            <a:xfrm>
              <a:off x="9085013" y="441048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790B4D"/>
                  </a:solidFill>
                  <a:latin typeface="Arial"/>
                  <a:ea typeface="Arial"/>
                  <a:cs typeface="Arial"/>
                  <a:sym typeface="Arial"/>
                </a:rPr>
                <a:t>3.5%</a:t>
              </a:r>
              <a:endParaRPr b="1" sz="2800">
                <a:solidFill>
                  <a:srgbClr val="790B4D"/>
                </a:solidFill>
                <a:latin typeface="Arial"/>
                <a:ea typeface="Arial"/>
                <a:cs typeface="Arial"/>
                <a:sym typeface="Arial"/>
              </a:endParaRPr>
            </a:p>
          </p:txBody>
        </p:sp>
        <p:sp>
          <p:nvSpPr>
            <p:cNvPr id="855" name="Google Shape;855;p34"/>
            <p:cNvSpPr/>
            <p:nvPr/>
          </p:nvSpPr>
          <p:spPr>
            <a:xfrm>
              <a:off x="8837613" y="4918604"/>
              <a:ext cx="1360488" cy="929485"/>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b="1" lang="en-US" sz="1400">
                  <a:solidFill>
                    <a:srgbClr val="790B4D"/>
                  </a:solidFill>
                  <a:latin typeface="Arial"/>
                  <a:ea typeface="Arial"/>
                  <a:cs typeface="Arial"/>
                  <a:sym typeface="Arial"/>
                </a:rPr>
                <a:t>INDEX CHANGE </a:t>
              </a:r>
              <a:r>
                <a:rPr lang="en-US" sz="1200">
                  <a:solidFill>
                    <a:srgbClr val="790B4D"/>
                  </a:solidFill>
                  <a:latin typeface="Arial"/>
                  <a:ea typeface="Arial"/>
                  <a:cs typeface="Arial"/>
                  <a:sym typeface="Arial"/>
                </a:rPr>
                <a:t>used to calculate indexed </a:t>
              </a:r>
              <a:br>
                <a:rPr lang="en-US" sz="1200">
                  <a:solidFill>
                    <a:srgbClr val="790B4D"/>
                  </a:solidFill>
                  <a:latin typeface="Arial"/>
                  <a:ea typeface="Arial"/>
                  <a:cs typeface="Arial"/>
                  <a:sym typeface="Arial"/>
                </a:rPr>
              </a:br>
              <a:r>
                <a:rPr lang="en-US" sz="1200">
                  <a:solidFill>
                    <a:srgbClr val="790B4D"/>
                  </a:solidFill>
                  <a:latin typeface="Arial"/>
                  <a:ea typeface="Arial"/>
                  <a:cs typeface="Arial"/>
                  <a:sym typeface="Arial"/>
                </a:rPr>
                <a:t>interest rate</a:t>
              </a:r>
              <a:endParaRPr sz="1200">
                <a:solidFill>
                  <a:srgbClr val="790B4D"/>
                </a:solidFill>
                <a:latin typeface="Arial"/>
                <a:ea typeface="Arial"/>
                <a:cs typeface="Arial"/>
                <a:sym typeface="Arial"/>
              </a:endParaRPr>
            </a:p>
          </p:txBody>
        </p:sp>
        <p:sp>
          <p:nvSpPr>
            <p:cNvPr id="856" name="Google Shape;856;p34"/>
            <p:cNvSpPr/>
            <p:nvPr/>
          </p:nvSpPr>
          <p:spPr>
            <a:xfrm>
              <a:off x="8347517" y="4598505"/>
              <a:ext cx="4539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790B4D"/>
                  </a:solidFill>
                  <a:latin typeface="Arial"/>
                  <a:ea typeface="Arial"/>
                  <a:cs typeface="Arial"/>
                  <a:sym typeface="Arial"/>
                </a:rPr>
                <a:t>=</a:t>
              </a:r>
              <a:endParaRPr sz="4400">
                <a:solidFill>
                  <a:srgbClr val="790B4D"/>
                </a:solidFill>
                <a:latin typeface="Arial"/>
                <a:ea typeface="Arial"/>
                <a:cs typeface="Arial"/>
                <a:sym typeface="Arial"/>
              </a:endParaRPr>
            </a:p>
          </p:txBody>
        </p:sp>
        <p:sp>
          <p:nvSpPr>
            <p:cNvPr id="857" name="Google Shape;857;p34"/>
            <p:cNvSpPr/>
            <p:nvPr/>
          </p:nvSpPr>
          <p:spPr>
            <a:xfrm>
              <a:off x="5080429" y="446910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3.5%</a:t>
              </a:r>
              <a:endParaRPr sz="2800">
                <a:solidFill>
                  <a:srgbClr val="790B4D"/>
                </a:solidFill>
                <a:latin typeface="Arial"/>
                <a:ea typeface="Arial"/>
                <a:cs typeface="Arial"/>
                <a:sym typeface="Arial"/>
              </a:endParaRPr>
            </a:p>
          </p:txBody>
        </p:sp>
        <p:sp>
          <p:nvSpPr>
            <p:cNvPr id="858" name="Google Shape;858;p34"/>
            <p:cNvSpPr/>
            <p:nvPr/>
          </p:nvSpPr>
          <p:spPr>
            <a:xfrm>
              <a:off x="5006694" y="4977225"/>
              <a:ext cx="1052094" cy="720197"/>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lang="en-US" sz="1600">
                  <a:solidFill>
                    <a:srgbClr val="790B4D"/>
                  </a:solidFill>
                  <a:latin typeface="Arial"/>
                  <a:ea typeface="Arial"/>
                  <a:cs typeface="Arial"/>
                  <a:sym typeface="Arial"/>
                </a:rPr>
                <a:t>Indexed interest rate</a:t>
              </a:r>
              <a:endParaRPr/>
            </a:p>
          </p:txBody>
        </p:sp>
      </p:grpSp>
      <p:grpSp>
        <p:nvGrpSpPr>
          <p:cNvPr id="859" name="Google Shape;859;p34"/>
          <p:cNvGrpSpPr/>
          <p:nvPr/>
        </p:nvGrpSpPr>
        <p:grpSpPr>
          <a:xfrm>
            <a:off x="3790132" y="2330585"/>
            <a:ext cx="5392948" cy="1450259"/>
            <a:chOff x="4816265" y="2286001"/>
            <a:chExt cx="5392948" cy="1450259"/>
          </a:xfrm>
        </p:grpSpPr>
        <p:sp>
          <p:nvSpPr>
            <p:cNvPr id="860" name="Google Shape;860;p34"/>
            <p:cNvSpPr/>
            <p:nvPr/>
          </p:nvSpPr>
          <p:spPr>
            <a:xfrm>
              <a:off x="4883558"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61" name="Google Shape;861;p34"/>
            <p:cNvSpPr/>
            <p:nvPr/>
          </p:nvSpPr>
          <p:spPr>
            <a:xfrm>
              <a:off x="5256213" y="2429289"/>
              <a:ext cx="704039"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7%</a:t>
              </a:r>
              <a:endParaRPr sz="2800">
                <a:solidFill>
                  <a:srgbClr val="790B4D"/>
                </a:solidFill>
                <a:latin typeface="Arial"/>
                <a:ea typeface="Arial"/>
                <a:cs typeface="Arial"/>
                <a:sym typeface="Arial"/>
              </a:endParaRPr>
            </a:p>
          </p:txBody>
        </p:sp>
        <p:sp>
          <p:nvSpPr>
            <p:cNvPr id="862" name="Google Shape;862;p34"/>
            <p:cNvSpPr/>
            <p:nvPr/>
          </p:nvSpPr>
          <p:spPr>
            <a:xfrm>
              <a:off x="6860585"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63" name="Google Shape;863;p34"/>
            <p:cNvSpPr/>
            <p:nvPr/>
          </p:nvSpPr>
          <p:spPr>
            <a:xfrm>
              <a:off x="7161213" y="242928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3.5%</a:t>
              </a:r>
              <a:endParaRPr sz="2800">
                <a:solidFill>
                  <a:srgbClr val="790B4D"/>
                </a:solidFill>
                <a:latin typeface="Arial"/>
                <a:ea typeface="Arial"/>
                <a:cs typeface="Arial"/>
                <a:sym typeface="Arial"/>
              </a:endParaRPr>
            </a:p>
          </p:txBody>
        </p:sp>
        <p:sp>
          <p:nvSpPr>
            <p:cNvPr id="864" name="Google Shape;864;p34"/>
            <p:cNvSpPr/>
            <p:nvPr/>
          </p:nvSpPr>
          <p:spPr>
            <a:xfrm>
              <a:off x="6903536" y="2937297"/>
              <a:ext cx="1299090" cy="338554"/>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790B4D"/>
                  </a:solidFill>
                  <a:latin typeface="Arial"/>
                  <a:ea typeface="Arial"/>
                  <a:cs typeface="Arial"/>
                  <a:sym typeface="Arial"/>
                </a:rPr>
                <a:t>Spread</a:t>
              </a:r>
              <a:endParaRPr sz="1600">
                <a:solidFill>
                  <a:srgbClr val="790B4D"/>
                </a:solidFill>
                <a:latin typeface="Arial"/>
                <a:ea typeface="Arial"/>
                <a:cs typeface="Arial"/>
                <a:sym typeface="Arial"/>
              </a:endParaRPr>
            </a:p>
          </p:txBody>
        </p:sp>
        <p:sp>
          <p:nvSpPr>
            <p:cNvPr id="865" name="Google Shape;865;p34"/>
            <p:cNvSpPr/>
            <p:nvPr/>
          </p:nvSpPr>
          <p:spPr>
            <a:xfrm>
              <a:off x="6323013" y="2581680"/>
              <a:ext cx="372218"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790B4D"/>
                  </a:solidFill>
                  <a:latin typeface="Arial"/>
                  <a:ea typeface="Arial"/>
                  <a:cs typeface="Arial"/>
                  <a:sym typeface="Arial"/>
                </a:rPr>
                <a:t>-</a:t>
              </a:r>
              <a:endParaRPr sz="3600">
                <a:solidFill>
                  <a:srgbClr val="790B4D"/>
                </a:solidFill>
                <a:latin typeface="Arial"/>
                <a:ea typeface="Arial"/>
                <a:cs typeface="Arial"/>
                <a:sym typeface="Arial"/>
              </a:endParaRPr>
            </a:p>
          </p:txBody>
        </p:sp>
        <p:sp>
          <p:nvSpPr>
            <p:cNvPr id="866" name="Google Shape;866;p34"/>
            <p:cNvSpPr/>
            <p:nvPr/>
          </p:nvSpPr>
          <p:spPr>
            <a:xfrm>
              <a:off x="8837613" y="2286001"/>
              <a:ext cx="1371600" cy="1450259"/>
            </a:xfrm>
            <a:prstGeom prst="rect">
              <a:avLst/>
            </a:prstGeom>
            <a:solidFill>
              <a:srgbClr val="EBEB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67" name="Google Shape;867;p34"/>
            <p:cNvSpPr/>
            <p:nvPr/>
          </p:nvSpPr>
          <p:spPr>
            <a:xfrm>
              <a:off x="9085013" y="2429289"/>
              <a:ext cx="1003801" cy="523220"/>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790B4D"/>
                  </a:solidFill>
                  <a:latin typeface="Arial"/>
                  <a:ea typeface="Arial"/>
                  <a:cs typeface="Arial"/>
                  <a:sym typeface="Arial"/>
                </a:rPr>
                <a:t>3.5%</a:t>
              </a:r>
              <a:endParaRPr sz="2800">
                <a:solidFill>
                  <a:srgbClr val="790B4D"/>
                </a:solidFill>
                <a:latin typeface="Arial"/>
                <a:ea typeface="Arial"/>
                <a:cs typeface="Arial"/>
                <a:sym typeface="Arial"/>
              </a:endParaRPr>
            </a:p>
          </p:txBody>
        </p:sp>
        <p:sp>
          <p:nvSpPr>
            <p:cNvPr id="868" name="Google Shape;868;p34"/>
            <p:cNvSpPr/>
            <p:nvPr/>
          </p:nvSpPr>
          <p:spPr>
            <a:xfrm>
              <a:off x="8841807" y="2877748"/>
              <a:ext cx="1356294" cy="460191"/>
            </a:xfrm>
            <a:prstGeom prst="rect">
              <a:avLst/>
            </a:prstGeom>
            <a:solidFill>
              <a:srgbClr val="EBEBEB"/>
            </a:solidFill>
            <a:ln>
              <a:noFill/>
            </a:ln>
          </p:spPr>
          <p:txBody>
            <a:bodyPr anchorCtr="0" anchor="t" bIns="45700" lIns="91425" spcFirstLastPara="1" rIns="91425" wrap="square" tIns="45700">
              <a:spAutoFit/>
            </a:bodyPr>
            <a:lstStyle/>
            <a:p>
              <a:pPr indent="0" lvl="0" marL="0" marR="0" rtl="0" algn="ctr">
                <a:lnSpc>
                  <a:spcPct val="85000"/>
                </a:lnSpc>
                <a:spcBef>
                  <a:spcPts val="0"/>
                </a:spcBef>
                <a:spcAft>
                  <a:spcPts val="0"/>
                </a:spcAft>
                <a:buNone/>
              </a:pPr>
              <a:r>
                <a:rPr lang="en-US" sz="1400">
                  <a:solidFill>
                    <a:srgbClr val="790B4D"/>
                  </a:solidFill>
                  <a:latin typeface="Arial"/>
                  <a:ea typeface="Arial"/>
                  <a:cs typeface="Arial"/>
                  <a:sym typeface="Arial"/>
                </a:rPr>
                <a:t>Indexed</a:t>
              </a:r>
              <a:br>
                <a:rPr lang="en-US" sz="1400">
                  <a:solidFill>
                    <a:srgbClr val="790B4D"/>
                  </a:solidFill>
                  <a:latin typeface="Arial"/>
                  <a:ea typeface="Arial"/>
                  <a:cs typeface="Arial"/>
                  <a:sym typeface="Arial"/>
                </a:rPr>
              </a:br>
              <a:r>
                <a:rPr lang="en-US" sz="1400">
                  <a:solidFill>
                    <a:srgbClr val="790B4D"/>
                  </a:solidFill>
                  <a:latin typeface="Arial"/>
                  <a:ea typeface="Arial"/>
                  <a:cs typeface="Arial"/>
                  <a:sym typeface="Arial"/>
                </a:rPr>
                <a:t>interest rate</a:t>
              </a:r>
              <a:endParaRPr/>
            </a:p>
          </p:txBody>
        </p:sp>
        <p:sp>
          <p:nvSpPr>
            <p:cNvPr id="869" name="Google Shape;869;p34"/>
            <p:cNvSpPr/>
            <p:nvPr/>
          </p:nvSpPr>
          <p:spPr>
            <a:xfrm>
              <a:off x="8347517" y="2617305"/>
              <a:ext cx="45397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790B4D"/>
                  </a:solidFill>
                  <a:latin typeface="Arial"/>
                  <a:ea typeface="Arial"/>
                  <a:cs typeface="Arial"/>
                  <a:sym typeface="Arial"/>
                </a:rPr>
                <a:t>=</a:t>
              </a:r>
              <a:endParaRPr sz="4400">
                <a:solidFill>
                  <a:srgbClr val="790B4D"/>
                </a:solidFill>
                <a:latin typeface="Arial"/>
                <a:ea typeface="Arial"/>
                <a:cs typeface="Arial"/>
                <a:sym typeface="Arial"/>
              </a:endParaRPr>
            </a:p>
          </p:txBody>
        </p:sp>
        <p:sp>
          <p:nvSpPr>
            <p:cNvPr id="870" name="Google Shape;870;p34"/>
            <p:cNvSpPr/>
            <p:nvPr/>
          </p:nvSpPr>
          <p:spPr>
            <a:xfrm>
              <a:off x="4816265" y="2895841"/>
              <a:ext cx="146660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90B4D"/>
                  </a:solidFill>
                  <a:latin typeface="Arial"/>
                  <a:ea typeface="Arial"/>
                  <a:cs typeface="Arial"/>
                  <a:sym typeface="Arial"/>
                </a:rPr>
                <a:t>Crediting period  positive </a:t>
              </a:r>
              <a:br>
                <a:rPr lang="en-US" sz="1400">
                  <a:solidFill>
                    <a:srgbClr val="790B4D"/>
                  </a:solidFill>
                  <a:latin typeface="Arial"/>
                  <a:ea typeface="Arial"/>
                  <a:cs typeface="Arial"/>
                  <a:sym typeface="Arial"/>
                </a:rPr>
              </a:br>
              <a:r>
                <a:rPr lang="en-US" sz="1400">
                  <a:solidFill>
                    <a:srgbClr val="790B4D"/>
                  </a:solidFill>
                  <a:latin typeface="Arial"/>
                  <a:ea typeface="Arial"/>
                  <a:cs typeface="Arial"/>
                  <a:sym typeface="Arial"/>
                </a:rPr>
                <a:t>index change</a:t>
              </a:r>
              <a:endParaRPr sz="1400">
                <a:solidFill>
                  <a:srgbClr val="790B4D"/>
                </a:solidFill>
                <a:latin typeface="Arial"/>
                <a:ea typeface="Arial"/>
                <a:cs typeface="Arial"/>
                <a:sym typeface="Arial"/>
              </a:endParaRPr>
            </a:p>
          </p:txBody>
        </p:sp>
      </p:grpSp>
      <p:sp>
        <p:nvSpPr>
          <p:cNvPr id="871" name="Google Shape;871;p34"/>
          <p:cNvSpPr txBox="1"/>
          <p:nvPr/>
        </p:nvSpPr>
        <p:spPr>
          <a:xfrm>
            <a:off x="390526" y="272681"/>
            <a:ext cx="5703888" cy="110331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790B4D"/>
              </a:buClr>
              <a:buSzPts val="4000"/>
              <a:buFont typeface="Arial"/>
              <a:buNone/>
            </a:pPr>
            <a:r>
              <a:rPr b="1" i="0" lang="en-US" sz="4000" u="none" cap="none" strike="noStrike">
                <a:solidFill>
                  <a:srgbClr val="790B4D"/>
                </a:solidFill>
                <a:latin typeface="Arial"/>
                <a:ea typeface="Arial"/>
                <a:cs typeface="Arial"/>
                <a:sym typeface="Arial"/>
              </a:rPr>
              <a:t>INDEXED INTEREST</a:t>
            </a:r>
            <a:br>
              <a:rPr b="1" i="0" lang="en-US" sz="4000" u="none" cap="none" strike="noStrike">
                <a:solidFill>
                  <a:srgbClr val="790B4D"/>
                </a:solidFill>
                <a:latin typeface="Arial"/>
                <a:ea typeface="Arial"/>
                <a:cs typeface="Arial"/>
                <a:sym typeface="Arial"/>
              </a:rPr>
            </a:br>
            <a:r>
              <a:rPr b="0" i="0" lang="en-US" sz="4000" u="none" cap="none" strike="noStrike">
                <a:solidFill>
                  <a:srgbClr val="790B4D"/>
                </a:solidFill>
                <a:latin typeface="Arial"/>
                <a:ea typeface="Arial"/>
                <a:cs typeface="Arial"/>
                <a:sym typeface="Arial"/>
              </a:rPr>
              <a:t>POTENTIAL</a:t>
            </a:r>
            <a:endParaRPr b="0" i="0" sz="4000" u="none" cap="none" strike="noStrike">
              <a:solidFill>
                <a:srgbClr val="790B4D"/>
              </a:solidFill>
              <a:latin typeface="Arial"/>
              <a:ea typeface="Arial"/>
              <a:cs typeface="Arial"/>
              <a:sym typeface="Arial"/>
            </a:endParaRPr>
          </a:p>
        </p:txBody>
      </p:sp>
      <p:sp>
        <p:nvSpPr>
          <p:cNvPr id="872" name="Google Shape;872;p34"/>
          <p:cNvSpPr txBox="1"/>
          <p:nvPr>
            <p:ph idx="11" type="ftr"/>
          </p:nvPr>
        </p:nvSpPr>
        <p:spPr>
          <a:xfrm>
            <a:off x="838460" y="6237481"/>
            <a:ext cx="9403656"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solidFill>
                  <a:srgbClr val="5F5F5F"/>
                </a:solidFill>
                <a:latin typeface="Arial"/>
                <a:ea typeface="Arial"/>
                <a:cs typeface="Arial"/>
                <a:sym typeface="Arial"/>
              </a:rPr>
              <a:t>This hypothetical illustration is for illustrative purposes only, is no guarantee of return or future performance, and does not depict the actual performance of a specific product or its crediting options. </a:t>
            </a:r>
            <a:endParaRPr sz="1000">
              <a:solidFill>
                <a:srgbClr val="5F5F5F"/>
              </a:solidFill>
              <a:latin typeface="Arial"/>
              <a:ea typeface="Arial"/>
              <a:cs typeface="Arial"/>
              <a:sym typeface="Arial"/>
            </a:endParaRPr>
          </a:p>
        </p:txBody>
      </p:sp>
      <p:sp>
        <p:nvSpPr>
          <p:cNvPr id="873" name="Google Shape;873;p3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874" name="Google Shape;874;p34"/>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875" name="Google Shape;875;p34"/>
          <p:cNvSpPr/>
          <p:nvPr/>
        </p:nvSpPr>
        <p:spPr>
          <a:xfrm>
            <a:off x="727554" y="2103128"/>
            <a:ext cx="2360755" cy="3617912"/>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rgbClr val="790B4D"/>
              </a:solidFill>
              <a:latin typeface="Arial"/>
              <a:ea typeface="Arial"/>
              <a:cs typeface="Arial"/>
              <a:sym typeface="Arial"/>
            </a:endParaRPr>
          </a:p>
        </p:txBody>
      </p:sp>
      <p:sp>
        <p:nvSpPr>
          <p:cNvPr id="876" name="Google Shape;876;p34"/>
          <p:cNvSpPr/>
          <p:nvPr/>
        </p:nvSpPr>
        <p:spPr>
          <a:xfrm>
            <a:off x="1504359" y="1680423"/>
            <a:ext cx="731520" cy="731520"/>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3</a:t>
            </a:r>
            <a:endParaRPr sz="3600">
              <a:solidFill>
                <a:schemeClr val="dk2"/>
              </a:solidFill>
              <a:latin typeface="Arial"/>
              <a:ea typeface="Arial"/>
              <a:cs typeface="Arial"/>
              <a:sym typeface="Arial"/>
            </a:endParaRPr>
          </a:p>
        </p:txBody>
      </p:sp>
      <p:sp>
        <p:nvSpPr>
          <p:cNvPr id="877" name="Google Shape;877;p34"/>
          <p:cNvSpPr/>
          <p:nvPr/>
        </p:nvSpPr>
        <p:spPr>
          <a:xfrm>
            <a:off x="699847" y="2383719"/>
            <a:ext cx="2388462" cy="461665"/>
          </a:xfrm>
          <a:prstGeom prst="rect">
            <a:avLst/>
          </a:prstGeom>
          <a:noFill/>
          <a:ln>
            <a:noFill/>
          </a:ln>
        </p:spPr>
        <p:txBody>
          <a:bodyPr anchorCtr="0" anchor="t" bIns="45700" lIns="91425" spcFirstLastPara="1" rIns="91425" wrap="square" tIns="45700">
            <a:spAutoFit/>
          </a:bodyPr>
          <a:lstStyle/>
          <a:p>
            <a:pPr indent="0" lvl="2" marL="3175" marR="0" rtl="0" algn="ctr">
              <a:spcBef>
                <a:spcPts val="0"/>
              </a:spcBef>
              <a:spcAft>
                <a:spcPts val="0"/>
              </a:spcAft>
              <a:buNone/>
            </a:pPr>
            <a:r>
              <a:rPr b="1" i="0" lang="en-US" sz="2400" u="none" cap="none" strike="noStrike">
                <a:solidFill>
                  <a:srgbClr val="790B4D"/>
                </a:solidFill>
                <a:latin typeface="Arial"/>
                <a:ea typeface="Arial"/>
                <a:cs typeface="Arial"/>
                <a:sym typeface="Arial"/>
              </a:rPr>
              <a:t>SPREAD</a:t>
            </a:r>
            <a:endParaRPr b="1" i="0" sz="2400" u="none" cap="none" strike="noStrike">
              <a:solidFill>
                <a:srgbClr val="790B4D"/>
              </a:solidFill>
              <a:latin typeface="Arial"/>
              <a:ea typeface="Arial"/>
              <a:cs typeface="Arial"/>
              <a:sym typeface="Arial"/>
            </a:endParaRPr>
          </a:p>
        </p:txBody>
      </p:sp>
      <p:sp>
        <p:nvSpPr>
          <p:cNvPr id="878" name="Google Shape;878;p34"/>
          <p:cNvSpPr/>
          <p:nvPr/>
        </p:nvSpPr>
        <p:spPr>
          <a:xfrm>
            <a:off x="745801" y="3157614"/>
            <a:ext cx="2342507" cy="1754326"/>
          </a:xfrm>
          <a:prstGeom prst="rect">
            <a:avLst/>
          </a:prstGeom>
          <a:noFill/>
          <a:ln>
            <a:noFill/>
          </a:ln>
        </p:spPr>
        <p:txBody>
          <a:bodyPr anchorCtr="0" anchor="t" bIns="45700" lIns="91425" spcFirstLastPara="1" rIns="91425" wrap="square" tIns="45700">
            <a:spAutoFit/>
          </a:bodyPr>
          <a:lstStyle/>
          <a:p>
            <a:pPr indent="0" lvl="2" marL="3175" marR="0" rtl="0" algn="ctr">
              <a:lnSpc>
                <a:spcPct val="90000"/>
              </a:lnSpc>
              <a:spcBef>
                <a:spcPts val="0"/>
              </a:spcBef>
              <a:spcAft>
                <a:spcPts val="0"/>
              </a:spcAft>
              <a:buNone/>
            </a:pPr>
            <a:r>
              <a:rPr b="0" i="0" lang="en-US" sz="2000" u="none" cap="none" strike="noStrike">
                <a:solidFill>
                  <a:srgbClr val="790B4D"/>
                </a:solidFill>
                <a:latin typeface="Arial"/>
                <a:ea typeface="Arial"/>
                <a:cs typeface="Arial"/>
                <a:sym typeface="Arial"/>
              </a:rPr>
              <a:t>Subtracts a percentage from </a:t>
            </a:r>
            <a:br>
              <a:rPr b="0" i="0" lang="en-US" sz="2000" u="none" cap="none" strike="noStrike">
                <a:solidFill>
                  <a:srgbClr val="790B4D"/>
                </a:solidFill>
                <a:latin typeface="Arial"/>
                <a:ea typeface="Arial"/>
                <a:cs typeface="Arial"/>
                <a:sym typeface="Arial"/>
              </a:rPr>
            </a:br>
            <a:r>
              <a:rPr b="0" i="0" lang="en-US" sz="2000" u="none" cap="none" strike="noStrike">
                <a:solidFill>
                  <a:srgbClr val="790B4D"/>
                </a:solidFill>
                <a:latin typeface="Arial"/>
                <a:ea typeface="Arial"/>
                <a:cs typeface="Arial"/>
                <a:sym typeface="Arial"/>
              </a:rPr>
              <a:t>any gain the </a:t>
            </a:r>
            <a:br>
              <a:rPr b="0" i="0" lang="en-US" sz="2000" u="none" cap="none" strike="noStrike">
                <a:solidFill>
                  <a:srgbClr val="790B4D"/>
                </a:solidFill>
                <a:latin typeface="Arial"/>
                <a:ea typeface="Arial"/>
                <a:cs typeface="Arial"/>
                <a:sym typeface="Arial"/>
              </a:rPr>
            </a:br>
            <a:r>
              <a:rPr b="0" i="0" lang="en-US" sz="2000" u="none" cap="none" strike="noStrike">
                <a:solidFill>
                  <a:srgbClr val="790B4D"/>
                </a:solidFill>
                <a:latin typeface="Arial"/>
                <a:ea typeface="Arial"/>
                <a:cs typeface="Arial"/>
                <a:sym typeface="Arial"/>
              </a:rPr>
              <a:t>index achieves in </a:t>
            </a:r>
            <a:br>
              <a:rPr b="0" i="0" lang="en-US" sz="2000" u="none" cap="none" strike="noStrike">
                <a:solidFill>
                  <a:srgbClr val="790B4D"/>
                </a:solidFill>
                <a:latin typeface="Arial"/>
                <a:ea typeface="Arial"/>
                <a:cs typeface="Arial"/>
                <a:sym typeface="Arial"/>
              </a:rPr>
            </a:br>
            <a:r>
              <a:rPr b="0" i="0" lang="en-US" sz="2000" u="none" cap="none" strike="noStrike">
                <a:solidFill>
                  <a:srgbClr val="790B4D"/>
                </a:solidFill>
                <a:latin typeface="Arial"/>
                <a:ea typeface="Arial"/>
                <a:cs typeface="Arial"/>
                <a:sym typeface="Arial"/>
              </a:rPr>
              <a:t>a specific crediting period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3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885" name="Google Shape;885;p35"/>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886" name="Google Shape;886;p35"/>
          <p:cNvSpPr txBox="1"/>
          <p:nvPr/>
        </p:nvSpPr>
        <p:spPr>
          <a:xfrm>
            <a:off x="390526" y="272681"/>
            <a:ext cx="5703888" cy="110331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790B4D"/>
              </a:buClr>
              <a:buSzPts val="4000"/>
              <a:buFont typeface="Arial"/>
              <a:buNone/>
            </a:pPr>
            <a:r>
              <a:rPr b="1" i="0" lang="en-US" sz="4000" u="none" cap="none" strike="noStrike">
                <a:solidFill>
                  <a:srgbClr val="790B4D"/>
                </a:solidFill>
                <a:latin typeface="Arial"/>
                <a:ea typeface="Arial"/>
                <a:cs typeface="Arial"/>
                <a:sym typeface="Arial"/>
              </a:rPr>
              <a:t>INDEXED INTEREST</a:t>
            </a:r>
            <a:br>
              <a:rPr b="1" i="0" lang="en-US" sz="4000" u="none" cap="none" strike="noStrike">
                <a:solidFill>
                  <a:srgbClr val="4C3048"/>
                </a:solidFill>
                <a:latin typeface="Calibri"/>
                <a:ea typeface="Calibri"/>
                <a:cs typeface="Calibri"/>
                <a:sym typeface="Calibri"/>
              </a:rPr>
            </a:br>
            <a:r>
              <a:rPr b="0" i="0" lang="en-US" sz="4000" u="none" cap="none" strike="noStrike">
                <a:solidFill>
                  <a:srgbClr val="790B4D"/>
                </a:solidFill>
                <a:latin typeface="Arial"/>
                <a:ea typeface="Arial"/>
                <a:cs typeface="Arial"/>
                <a:sym typeface="Arial"/>
              </a:rPr>
              <a:t>POTENTIAL</a:t>
            </a:r>
            <a:endParaRPr b="0" i="0" sz="4000" u="none" cap="none" strike="noStrike">
              <a:solidFill>
                <a:srgbClr val="790B4D"/>
              </a:solidFill>
              <a:latin typeface="Arial"/>
              <a:ea typeface="Arial"/>
              <a:cs typeface="Arial"/>
              <a:sym typeface="Arial"/>
            </a:endParaRPr>
          </a:p>
        </p:txBody>
      </p:sp>
      <p:sp>
        <p:nvSpPr>
          <p:cNvPr id="887" name="Google Shape;887;p35"/>
          <p:cNvSpPr txBox="1"/>
          <p:nvPr/>
        </p:nvSpPr>
        <p:spPr>
          <a:xfrm>
            <a:off x="414390" y="1846636"/>
            <a:ext cx="11441059" cy="2158208"/>
          </a:xfrm>
          <a:prstGeom prst="rect">
            <a:avLst/>
          </a:prstGeom>
          <a:noFill/>
          <a:ln>
            <a:noFill/>
          </a:ln>
        </p:spPr>
        <p:txBody>
          <a:bodyPr anchorCtr="0" anchor="t" bIns="0" lIns="0" spcFirstLastPara="1" rIns="0" wrap="square" tIns="0">
            <a:noAutofit/>
          </a:bodyPr>
          <a:lstStyle/>
          <a:p>
            <a:pPr indent="0" lvl="2" marL="3175" marR="0" rtl="0" algn="l">
              <a:lnSpc>
                <a:spcPct val="100000"/>
              </a:lnSpc>
              <a:spcBef>
                <a:spcPts val="0"/>
              </a:spcBef>
              <a:spcAft>
                <a:spcPts val="0"/>
              </a:spcAft>
              <a:buNone/>
            </a:pPr>
            <a:r>
              <a:rPr b="1" i="0" lang="en-US" sz="2800" u="none" cap="none" strike="noStrike">
                <a:solidFill>
                  <a:schemeClr val="dk1"/>
                </a:solidFill>
                <a:latin typeface="Arial"/>
                <a:ea typeface="Arial"/>
                <a:cs typeface="Arial"/>
                <a:sym typeface="Arial"/>
              </a:rPr>
              <a:t>Annual reset</a:t>
            </a:r>
            <a:endParaRPr/>
          </a:p>
          <a:p>
            <a:pPr indent="0" lvl="2" marL="3175" marR="0" rtl="0" algn="l">
              <a:lnSpc>
                <a:spcPct val="100000"/>
              </a:lnSpc>
              <a:spcBef>
                <a:spcPts val="600"/>
              </a:spcBef>
              <a:spcAft>
                <a:spcPts val="0"/>
              </a:spcAft>
              <a:buNone/>
            </a:pPr>
            <a:r>
              <a:rPr b="0" i="0" lang="en-US" sz="1800" u="none" cap="none" strike="noStrike">
                <a:solidFill>
                  <a:schemeClr val="dk1"/>
                </a:solidFill>
                <a:latin typeface="Arial"/>
                <a:ea typeface="Arial"/>
                <a:cs typeface="Arial"/>
                <a:sym typeface="Arial"/>
              </a:rPr>
              <a:t>At the end of each contract year the annuity’s index values are automatically reset.</a:t>
            </a:r>
            <a:endParaRPr/>
          </a:p>
          <a:p>
            <a:pPr indent="-228600" lvl="3" marL="228600" marR="0" rtl="0" algn="l">
              <a:lnSpc>
                <a:spcPct val="100000"/>
              </a:lnSpc>
              <a:spcBef>
                <a:spcPts val="600"/>
              </a:spcBef>
              <a:spcAft>
                <a:spcPts val="0"/>
              </a:spcAft>
              <a:buClr>
                <a:srgbClr val="303030"/>
              </a:buClr>
              <a:buSzPts val="1600"/>
              <a:buFont typeface="Arial"/>
              <a:buChar char="•"/>
            </a:pPr>
            <a:r>
              <a:rPr b="0" i="0" lang="en-US" sz="1600" u="none" cap="none" strike="noStrike">
                <a:solidFill>
                  <a:schemeClr val="dk1"/>
                </a:solidFill>
                <a:latin typeface="Arial"/>
                <a:ea typeface="Arial"/>
                <a:cs typeface="Arial"/>
                <a:sym typeface="Arial"/>
              </a:rPr>
              <a:t>This year’s ending value becomes next year’s starting value – locking in any interest the contract earned during the year</a:t>
            </a:r>
            <a:endParaRPr/>
          </a:p>
          <a:p>
            <a:pPr indent="-228600" lvl="3" marL="228600" marR="0" rtl="0" algn="l">
              <a:lnSpc>
                <a:spcPct val="100000"/>
              </a:lnSpc>
              <a:spcBef>
                <a:spcPts val="600"/>
              </a:spcBef>
              <a:spcAft>
                <a:spcPts val="0"/>
              </a:spcAft>
              <a:buClr>
                <a:srgbClr val="303030"/>
              </a:buClr>
              <a:buSzPts val="1600"/>
              <a:buFont typeface="Arial"/>
              <a:buChar char="•"/>
            </a:pPr>
            <a:r>
              <a:rPr b="0" i="0" lang="en-US" sz="1600" u="none" cap="none" strike="noStrike">
                <a:solidFill>
                  <a:schemeClr val="dk1"/>
                </a:solidFill>
                <a:latin typeface="Arial"/>
                <a:ea typeface="Arial"/>
                <a:cs typeface="Arial"/>
                <a:sym typeface="Arial"/>
              </a:rPr>
              <a:t>Ensuring that the contract owner doesn’t need to make up losses in the index before they see any additional credits in the future.  </a:t>
            </a:r>
            <a:endParaRPr/>
          </a:p>
          <a:p>
            <a:pPr indent="-228600" lvl="3" marL="228600" marR="0" rtl="0" algn="l">
              <a:lnSpc>
                <a:spcPct val="100000"/>
              </a:lnSpc>
              <a:spcBef>
                <a:spcPts val="600"/>
              </a:spcBef>
              <a:spcAft>
                <a:spcPts val="0"/>
              </a:spcAft>
              <a:buClr>
                <a:srgbClr val="303030"/>
              </a:buClr>
              <a:buSzPts val="1600"/>
              <a:buFont typeface="Arial"/>
              <a:buChar char="•"/>
            </a:pPr>
            <a:r>
              <a:rPr b="0" i="0" lang="en-US" sz="1600" u="none" cap="none" strike="noStrike">
                <a:solidFill>
                  <a:schemeClr val="dk1"/>
                </a:solidFill>
                <a:latin typeface="Arial"/>
                <a:ea typeface="Arial"/>
                <a:cs typeface="Arial"/>
                <a:sym typeface="Arial"/>
              </a:rPr>
              <a:t>Annual reset – is typically available on monthly sum and annual point-to-point crediting methods.</a:t>
            </a:r>
            <a:endParaRPr/>
          </a:p>
        </p:txBody>
      </p:sp>
      <p:sp>
        <p:nvSpPr>
          <p:cNvPr id="888" name="Google Shape;888;p35"/>
          <p:cNvSpPr txBox="1"/>
          <p:nvPr/>
        </p:nvSpPr>
        <p:spPr>
          <a:xfrm>
            <a:off x="414390" y="4165245"/>
            <a:ext cx="11441059" cy="1999623"/>
          </a:xfrm>
          <a:prstGeom prst="rect">
            <a:avLst/>
          </a:prstGeom>
          <a:noFill/>
          <a:ln>
            <a:noFill/>
          </a:ln>
        </p:spPr>
        <p:txBody>
          <a:bodyPr anchorCtr="0" anchor="t" bIns="0" lIns="0" spcFirstLastPara="1" rIns="0" wrap="square" tIns="0">
            <a:noAutofit/>
          </a:bodyPr>
          <a:lstStyle/>
          <a:p>
            <a:pPr indent="0" lvl="2" marL="3175" marR="0" rtl="0" algn="l">
              <a:lnSpc>
                <a:spcPct val="100000"/>
              </a:lnSpc>
              <a:spcBef>
                <a:spcPts val="0"/>
              </a:spcBef>
              <a:spcAft>
                <a:spcPts val="0"/>
              </a:spcAft>
              <a:buNone/>
            </a:pPr>
            <a:r>
              <a:rPr b="1" i="0" lang="en-US" sz="2800" u="none" cap="none" strike="noStrike">
                <a:solidFill>
                  <a:schemeClr val="dk1"/>
                </a:solidFill>
                <a:latin typeface="Arial"/>
                <a:ea typeface="Arial"/>
                <a:cs typeface="Arial"/>
                <a:sym typeface="Arial"/>
              </a:rPr>
              <a:t>Multi-year reset</a:t>
            </a:r>
            <a:endParaRPr/>
          </a:p>
          <a:p>
            <a:pPr indent="0" lvl="2" marL="0" marR="0" rtl="0" algn="l">
              <a:lnSpc>
                <a:spcPct val="100000"/>
              </a:lnSpc>
              <a:spcBef>
                <a:spcPts val="600"/>
              </a:spcBef>
              <a:spcAft>
                <a:spcPts val="0"/>
              </a:spcAft>
              <a:buNone/>
            </a:pPr>
            <a:r>
              <a:rPr b="0" i="0" lang="en-US" sz="1800" u="none" cap="none" strike="noStrike">
                <a:solidFill>
                  <a:schemeClr val="dk1"/>
                </a:solidFill>
                <a:latin typeface="Arial"/>
                <a:ea typeface="Arial"/>
                <a:cs typeface="Arial"/>
                <a:sym typeface="Arial"/>
              </a:rPr>
              <a:t>Automatically resets the annuity’s index values at the end of a longer crediting period, such as 2-year point-to-point. </a:t>
            </a:r>
            <a:endParaRPr/>
          </a:p>
          <a:p>
            <a:pPr indent="-228600" lvl="3" marL="228600" marR="0" rtl="0" algn="l">
              <a:lnSpc>
                <a:spcPct val="100000"/>
              </a:lnSpc>
              <a:spcBef>
                <a:spcPts val="600"/>
              </a:spcBef>
              <a:spcAft>
                <a:spcPts val="0"/>
              </a:spcAft>
              <a:buClr>
                <a:srgbClr val="303030"/>
              </a:buClr>
              <a:buSzPts val="1600"/>
              <a:buFont typeface="Arial"/>
              <a:buChar char="•"/>
            </a:pPr>
            <a:r>
              <a:rPr b="0" i="0" lang="en-US" sz="1600" u="none" cap="none" strike="noStrike">
                <a:solidFill>
                  <a:schemeClr val="dk1"/>
                </a:solidFill>
                <a:latin typeface="Arial"/>
                <a:ea typeface="Arial"/>
                <a:cs typeface="Arial"/>
                <a:sym typeface="Arial"/>
              </a:rPr>
              <a:t>Similar to annual reset – the crediting period’s ending value becomes the next crediting period’s starting value –  locking in</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any interest the contract earned</a:t>
            </a:r>
            <a:endParaRPr/>
          </a:p>
          <a:p>
            <a:pPr indent="-228600" lvl="3" marL="228600" marR="0" rtl="0" algn="l">
              <a:lnSpc>
                <a:spcPct val="100000"/>
              </a:lnSpc>
              <a:spcBef>
                <a:spcPts val="600"/>
              </a:spcBef>
              <a:spcAft>
                <a:spcPts val="0"/>
              </a:spcAft>
              <a:buClr>
                <a:srgbClr val="303030"/>
              </a:buClr>
              <a:buSzPts val="1600"/>
              <a:buFont typeface="Arial"/>
              <a:buChar char="•"/>
            </a:pPr>
            <a:r>
              <a:rPr b="0" i="0" lang="en-US" sz="1600" u="none" cap="none" strike="noStrike">
                <a:solidFill>
                  <a:schemeClr val="dk1"/>
                </a:solidFill>
                <a:latin typeface="Arial"/>
                <a:ea typeface="Arial"/>
                <a:cs typeface="Arial"/>
                <a:sym typeface="Arial"/>
              </a:rPr>
              <a:t> Again ensuring that the contract owner doesn’t need to make up losses in the index value before they see any additional</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credits in the future. </a:t>
            </a:r>
            <a:endParaRPr/>
          </a:p>
          <a:p>
            <a:pPr indent="-77787" lvl="3" marL="517525" marR="0" rtl="0" algn="l">
              <a:lnSpc>
                <a:spcPct val="100000"/>
              </a:lnSpc>
              <a:spcBef>
                <a:spcPts val="600"/>
              </a:spcBef>
              <a:spcAft>
                <a:spcPts val="0"/>
              </a:spcAft>
              <a:buClr>
                <a:srgbClr val="113388"/>
              </a:buClr>
              <a:buSzPts val="2400"/>
              <a:buFont typeface="Calibri"/>
              <a:buNone/>
            </a:pPr>
            <a:r>
              <a:t/>
            </a:r>
            <a:endParaRPr b="0" i="0" sz="2400" u="none" cap="none" strike="noStrike">
              <a:solidFill>
                <a:srgbClr val="790B4D"/>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36"/>
          <p:cNvSpPr/>
          <p:nvPr/>
        </p:nvSpPr>
        <p:spPr>
          <a:xfrm>
            <a:off x="1192159" y="3128057"/>
            <a:ext cx="6833713" cy="970298"/>
          </a:xfrm>
          <a:prstGeom prst="rect">
            <a:avLst/>
          </a:prstGeom>
          <a:solidFill>
            <a:schemeClr val="accent5"/>
          </a:solid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t/>
            </a:r>
            <a:endParaRPr sz="1800">
              <a:solidFill>
                <a:srgbClr val="003366"/>
              </a:solidFill>
              <a:latin typeface="Arial"/>
              <a:ea typeface="Arial"/>
              <a:cs typeface="Arial"/>
              <a:sym typeface="Arial"/>
            </a:endParaRPr>
          </a:p>
        </p:txBody>
      </p:sp>
      <p:cxnSp>
        <p:nvCxnSpPr>
          <p:cNvPr id="895" name="Google Shape;895;p36"/>
          <p:cNvCxnSpPr/>
          <p:nvPr/>
        </p:nvCxnSpPr>
        <p:spPr>
          <a:xfrm rot="10800000">
            <a:off x="2704571" y="2796714"/>
            <a:ext cx="0" cy="362735"/>
          </a:xfrm>
          <a:prstGeom prst="straightConnector1">
            <a:avLst/>
          </a:prstGeom>
          <a:noFill/>
          <a:ln cap="flat" cmpd="sng" w="76200">
            <a:solidFill>
              <a:srgbClr val="9F218B"/>
            </a:solidFill>
            <a:prstDash val="solid"/>
            <a:round/>
            <a:headEnd len="med" w="med" type="none"/>
            <a:tailEnd len="med" w="med" type="none"/>
          </a:ln>
        </p:spPr>
      </p:cxnSp>
      <p:sp>
        <p:nvSpPr>
          <p:cNvPr id="896" name="Google Shape;896;p36"/>
          <p:cNvSpPr txBox="1"/>
          <p:nvPr/>
        </p:nvSpPr>
        <p:spPr>
          <a:xfrm rot="5400000">
            <a:off x="2523183" y="2978068"/>
            <a:ext cx="362735"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897" name="Google Shape;897;p36"/>
          <p:cNvCxnSpPr/>
          <p:nvPr/>
        </p:nvCxnSpPr>
        <p:spPr>
          <a:xfrm rot="10800000">
            <a:off x="4192852" y="2593395"/>
            <a:ext cx="0" cy="273050"/>
          </a:xfrm>
          <a:prstGeom prst="straightConnector1">
            <a:avLst/>
          </a:prstGeom>
          <a:noFill/>
          <a:ln cap="flat" cmpd="sng" w="76200">
            <a:solidFill>
              <a:srgbClr val="9F218B"/>
            </a:solidFill>
            <a:prstDash val="solid"/>
            <a:round/>
            <a:headEnd len="med" w="med" type="none"/>
            <a:tailEnd len="med" w="med" type="none"/>
          </a:ln>
        </p:spPr>
      </p:cxnSp>
      <p:sp>
        <p:nvSpPr>
          <p:cNvPr id="898" name="Google Shape;898;p36"/>
          <p:cNvSpPr txBox="1"/>
          <p:nvPr/>
        </p:nvSpPr>
        <p:spPr>
          <a:xfrm rot="5400000">
            <a:off x="4056325" y="2729900"/>
            <a:ext cx="27305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899" name="Google Shape;899;p36"/>
          <p:cNvCxnSpPr/>
          <p:nvPr/>
        </p:nvCxnSpPr>
        <p:spPr>
          <a:xfrm>
            <a:off x="2670825" y="2880234"/>
            <a:ext cx="1560008" cy="0"/>
          </a:xfrm>
          <a:prstGeom prst="straightConnector1">
            <a:avLst/>
          </a:prstGeom>
          <a:noFill/>
          <a:ln cap="flat" cmpd="sng" w="76200">
            <a:solidFill>
              <a:srgbClr val="790B4D"/>
            </a:solidFill>
            <a:prstDash val="solid"/>
            <a:round/>
            <a:headEnd len="med" w="med" type="none"/>
            <a:tailEnd len="med" w="med" type="none"/>
          </a:ln>
        </p:spPr>
      </p:cxnSp>
      <p:sp>
        <p:nvSpPr>
          <p:cNvPr id="900" name="Google Shape;900;p36"/>
          <p:cNvSpPr txBox="1"/>
          <p:nvPr/>
        </p:nvSpPr>
        <p:spPr>
          <a:xfrm>
            <a:off x="3450829" y="2100221"/>
            <a:ext cx="0" cy="156000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901" name="Google Shape;901;p36"/>
          <p:cNvCxnSpPr/>
          <p:nvPr/>
        </p:nvCxnSpPr>
        <p:spPr>
          <a:xfrm>
            <a:off x="4153914" y="2621169"/>
            <a:ext cx="3169488" cy="0"/>
          </a:xfrm>
          <a:prstGeom prst="straightConnector1">
            <a:avLst/>
          </a:prstGeom>
          <a:noFill/>
          <a:ln cap="flat" cmpd="sng" w="76200">
            <a:solidFill>
              <a:srgbClr val="790B4D"/>
            </a:solidFill>
            <a:prstDash val="solid"/>
            <a:round/>
            <a:headEnd len="med" w="med" type="none"/>
            <a:tailEnd len="med" w="med" type="none"/>
          </a:ln>
        </p:spPr>
      </p:cxnSp>
      <p:sp>
        <p:nvSpPr>
          <p:cNvPr id="902" name="Google Shape;902;p36"/>
          <p:cNvSpPr txBox="1"/>
          <p:nvPr/>
        </p:nvSpPr>
        <p:spPr>
          <a:xfrm>
            <a:off x="5738644" y="1036406"/>
            <a:ext cx="0" cy="316948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03" name="Google Shape;903;p36"/>
          <p:cNvSpPr/>
          <p:nvPr/>
        </p:nvSpPr>
        <p:spPr>
          <a:xfrm>
            <a:off x="1180572" y="5268879"/>
            <a:ext cx="6850537" cy="39558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13388"/>
              </a:solidFill>
              <a:latin typeface="Arial"/>
              <a:ea typeface="Arial"/>
              <a:cs typeface="Arial"/>
              <a:sym typeface="Arial"/>
            </a:endParaRPr>
          </a:p>
        </p:txBody>
      </p:sp>
      <p:cxnSp>
        <p:nvCxnSpPr>
          <p:cNvPr id="904" name="Google Shape;904;p36"/>
          <p:cNvCxnSpPr/>
          <p:nvPr/>
        </p:nvCxnSpPr>
        <p:spPr>
          <a:xfrm>
            <a:off x="1185335" y="4559467"/>
            <a:ext cx="6840537" cy="0"/>
          </a:xfrm>
          <a:prstGeom prst="straightConnector1">
            <a:avLst/>
          </a:prstGeom>
          <a:noFill/>
          <a:ln cap="flat" cmpd="sng" w="9525">
            <a:solidFill>
              <a:srgbClr val="7F7F7F"/>
            </a:solidFill>
            <a:prstDash val="solid"/>
            <a:round/>
            <a:headEnd len="med" w="med" type="none"/>
            <a:tailEnd len="med" w="med" type="none"/>
          </a:ln>
        </p:spPr>
      </p:cxnSp>
      <p:cxnSp>
        <p:nvCxnSpPr>
          <p:cNvPr id="905" name="Google Shape;905;p36"/>
          <p:cNvCxnSpPr/>
          <p:nvPr/>
        </p:nvCxnSpPr>
        <p:spPr>
          <a:xfrm>
            <a:off x="1185334" y="1791306"/>
            <a:ext cx="0" cy="2303463"/>
          </a:xfrm>
          <a:prstGeom prst="straightConnector1">
            <a:avLst/>
          </a:prstGeom>
          <a:noFill/>
          <a:ln cap="flat" cmpd="sng" w="9525">
            <a:solidFill>
              <a:srgbClr val="7F7F7F"/>
            </a:solidFill>
            <a:prstDash val="solid"/>
            <a:round/>
            <a:headEnd len="med" w="med" type="none"/>
            <a:tailEnd len="med" w="med" type="none"/>
          </a:ln>
        </p:spPr>
      </p:cxnSp>
      <p:sp>
        <p:nvSpPr>
          <p:cNvPr id="906" name="Google Shape;906;p36"/>
          <p:cNvSpPr txBox="1"/>
          <p:nvPr>
            <p:ph idx="11" type="ftr"/>
          </p:nvPr>
        </p:nvSpPr>
        <p:spPr>
          <a:xfrm>
            <a:off x="764566" y="6093857"/>
            <a:ext cx="10454271"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Hypothetical annual point-to-point crediting period. Intended to illustrate how annual reset works. Does not represent any specific product or past performance. Actual index performance will vary. With the purchase of any additional-cost riders, the contract's values will be reduced by the cost of the rider. This may result in a loss of principal and interest in any year (or crediting period) in which the contract does not earn interest or earns interest in an amount less than the rider charge. </a:t>
            </a:r>
            <a:endParaRPr/>
          </a:p>
        </p:txBody>
      </p:sp>
      <p:sp>
        <p:nvSpPr>
          <p:cNvPr id="907" name="Google Shape;907;p3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908" name="Google Shape;908;p36"/>
          <p:cNvSpPr txBox="1"/>
          <p:nvPr>
            <p:ph idx="4294967295" type="title"/>
          </p:nvPr>
        </p:nvSpPr>
        <p:spPr>
          <a:xfrm>
            <a:off x="196321" y="522617"/>
            <a:ext cx="10971213"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4400"/>
              <a:buFont typeface="Arial"/>
              <a:buNone/>
            </a:pPr>
            <a:r>
              <a:rPr lang="en-US" sz="4400">
                <a:latin typeface="Arial"/>
                <a:ea typeface="Arial"/>
                <a:cs typeface="Arial"/>
                <a:sym typeface="Arial"/>
              </a:rPr>
              <a:t>HYPOTHETICAL EXAMPLE OF ANNUAL RESET</a:t>
            </a:r>
            <a:endParaRPr/>
          </a:p>
        </p:txBody>
      </p:sp>
      <p:cxnSp>
        <p:nvCxnSpPr>
          <p:cNvPr id="909" name="Google Shape;909;p36"/>
          <p:cNvCxnSpPr/>
          <p:nvPr/>
        </p:nvCxnSpPr>
        <p:spPr>
          <a:xfrm>
            <a:off x="1192273" y="3134988"/>
            <a:ext cx="6833598" cy="3297"/>
          </a:xfrm>
          <a:prstGeom prst="straightConnector1">
            <a:avLst/>
          </a:prstGeom>
          <a:noFill/>
          <a:ln cap="flat" cmpd="sng" w="38100">
            <a:solidFill>
              <a:srgbClr val="828282"/>
            </a:solidFill>
            <a:prstDash val="solid"/>
            <a:round/>
            <a:headEnd len="med" w="med" type="none"/>
            <a:tailEnd len="med" w="med" type="none"/>
          </a:ln>
        </p:spPr>
      </p:cxnSp>
      <p:sp>
        <p:nvSpPr>
          <p:cNvPr id="910" name="Google Shape;910;p36"/>
          <p:cNvSpPr/>
          <p:nvPr/>
        </p:nvSpPr>
        <p:spPr>
          <a:xfrm>
            <a:off x="1192273" y="2611644"/>
            <a:ext cx="6076362" cy="914400"/>
          </a:xfrm>
          <a:custGeom>
            <a:rect b="b" l="l" r="r" t="t"/>
            <a:pathLst>
              <a:path extrusionOk="0" h="10000" w="9929">
                <a:moveTo>
                  <a:pt x="0" y="5183"/>
                </a:moveTo>
                <a:lnTo>
                  <a:pt x="2482" y="2500"/>
                </a:lnTo>
                <a:lnTo>
                  <a:pt x="4951" y="0"/>
                </a:lnTo>
                <a:lnTo>
                  <a:pt x="7607" y="10000"/>
                </a:lnTo>
                <a:lnTo>
                  <a:pt x="9929" y="7257"/>
                </a:lnTo>
              </a:path>
            </a:pathLst>
          </a:custGeom>
          <a:noFill/>
          <a:ln cap="flat" cmpd="sng" w="76200">
            <a:solidFill>
              <a:srgbClr val="113388"/>
            </a:solidFill>
            <a:prstDash val="dot"/>
            <a:round/>
            <a:headEnd len="med" w="med" type="none"/>
            <a:tailEnd len="med" w="med"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1" name="Google Shape;911;p36"/>
          <p:cNvSpPr/>
          <p:nvPr/>
        </p:nvSpPr>
        <p:spPr>
          <a:xfrm>
            <a:off x="2572809" y="2710069"/>
            <a:ext cx="260350" cy="265176"/>
          </a:xfrm>
          <a:prstGeom prst="ellipse">
            <a:avLst/>
          </a:prstGeom>
          <a:solidFill>
            <a:schemeClr val="dk2"/>
          </a:solidFill>
          <a:ln cap="flat" cmpd="sng" w="28575">
            <a:solidFill>
              <a:srgbClr val="790B4D"/>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2" name="Google Shape;912;p36"/>
          <p:cNvSpPr/>
          <p:nvPr/>
        </p:nvSpPr>
        <p:spPr>
          <a:xfrm>
            <a:off x="4082521" y="2505281"/>
            <a:ext cx="260350" cy="265176"/>
          </a:xfrm>
          <a:prstGeom prst="ellipse">
            <a:avLst/>
          </a:prstGeom>
          <a:solidFill>
            <a:schemeClr val="dk2"/>
          </a:solidFill>
          <a:ln cap="flat" cmpd="sng" w="28575">
            <a:solidFill>
              <a:srgbClr val="9F218B"/>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3" name="Google Shape;913;p36"/>
          <p:cNvSpPr/>
          <p:nvPr/>
        </p:nvSpPr>
        <p:spPr>
          <a:xfrm>
            <a:off x="5720821" y="2505281"/>
            <a:ext cx="260350" cy="265176"/>
          </a:xfrm>
          <a:prstGeom prst="ellipse">
            <a:avLst/>
          </a:prstGeom>
          <a:solidFill>
            <a:schemeClr val="dk2"/>
          </a:solidFill>
          <a:ln cap="flat" cmpd="sng" w="28575">
            <a:solidFill>
              <a:srgbClr val="790B4D"/>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4" name="Google Shape;914;p36"/>
          <p:cNvSpPr/>
          <p:nvPr/>
        </p:nvSpPr>
        <p:spPr>
          <a:xfrm>
            <a:off x="5720821" y="3413331"/>
            <a:ext cx="260350" cy="265176"/>
          </a:xfrm>
          <a:prstGeom prst="ellipse">
            <a:avLst/>
          </a:prstGeom>
          <a:solidFill>
            <a:schemeClr val="dk2"/>
          </a:solidFill>
          <a:ln cap="flat" cmpd="sng" w="28575">
            <a:solidFill>
              <a:srgbClr val="9F218B"/>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915" name="Google Shape;915;p36"/>
          <p:cNvSpPr/>
          <p:nvPr/>
        </p:nvSpPr>
        <p:spPr>
          <a:xfrm>
            <a:off x="7162271" y="3145044"/>
            <a:ext cx="260350" cy="265176"/>
          </a:xfrm>
          <a:prstGeom prst="ellipse">
            <a:avLst/>
          </a:prstGeom>
          <a:solidFill>
            <a:schemeClr val="dk2"/>
          </a:solidFill>
          <a:ln cap="flat" cmpd="sng" w="28575">
            <a:solidFill>
              <a:srgbClr val="790B4D"/>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916" name="Google Shape;916;p36"/>
          <p:cNvCxnSpPr/>
          <p:nvPr/>
        </p:nvCxnSpPr>
        <p:spPr>
          <a:xfrm>
            <a:off x="4258170" y="5473921"/>
            <a:ext cx="812800" cy="0"/>
          </a:xfrm>
          <a:prstGeom prst="straightConnector1">
            <a:avLst/>
          </a:prstGeom>
          <a:noFill/>
          <a:ln cap="flat" cmpd="sng" w="76200">
            <a:solidFill>
              <a:srgbClr val="113388"/>
            </a:solidFill>
            <a:prstDash val="dot"/>
            <a:round/>
            <a:headEnd len="med" w="med" type="none"/>
            <a:tailEnd len="med" w="med" type="none"/>
          </a:ln>
        </p:spPr>
      </p:cxnSp>
      <p:sp>
        <p:nvSpPr>
          <p:cNvPr id="917" name="Google Shape;917;p36"/>
          <p:cNvSpPr txBox="1"/>
          <p:nvPr/>
        </p:nvSpPr>
        <p:spPr>
          <a:xfrm>
            <a:off x="5165938" y="5314157"/>
            <a:ext cx="246888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03030"/>
                </a:solidFill>
                <a:latin typeface="Arial"/>
                <a:ea typeface="Arial"/>
                <a:cs typeface="Arial"/>
                <a:sym typeface="Arial"/>
              </a:rPr>
              <a:t>MARKET INDEX CHANGES</a:t>
            </a:r>
            <a:endParaRPr/>
          </a:p>
        </p:txBody>
      </p:sp>
      <p:cxnSp>
        <p:nvCxnSpPr>
          <p:cNvPr id="918" name="Google Shape;918;p36"/>
          <p:cNvCxnSpPr/>
          <p:nvPr/>
        </p:nvCxnSpPr>
        <p:spPr>
          <a:xfrm>
            <a:off x="1602918" y="5468045"/>
            <a:ext cx="888276" cy="0"/>
          </a:xfrm>
          <a:prstGeom prst="straightConnector1">
            <a:avLst/>
          </a:prstGeom>
          <a:noFill/>
          <a:ln cap="flat" cmpd="sng" w="57150">
            <a:solidFill>
              <a:srgbClr val="790B4D"/>
            </a:solidFill>
            <a:prstDash val="solid"/>
            <a:round/>
            <a:headEnd len="med" w="med" type="none"/>
            <a:tailEnd len="med" w="med" type="none"/>
          </a:ln>
        </p:spPr>
      </p:cxnSp>
      <p:sp>
        <p:nvSpPr>
          <p:cNvPr id="919" name="Google Shape;919;p36"/>
          <p:cNvSpPr txBox="1"/>
          <p:nvPr/>
        </p:nvSpPr>
        <p:spPr>
          <a:xfrm>
            <a:off x="2554561" y="5302807"/>
            <a:ext cx="159633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03030"/>
                </a:solidFill>
                <a:latin typeface="Arial"/>
                <a:ea typeface="Arial"/>
                <a:cs typeface="Arial"/>
                <a:sym typeface="Arial"/>
              </a:rPr>
              <a:t>ANNUITY VALUE</a:t>
            </a:r>
            <a:endParaRPr/>
          </a:p>
        </p:txBody>
      </p:sp>
      <p:sp>
        <p:nvSpPr>
          <p:cNvPr id="920" name="Google Shape;920;p36"/>
          <p:cNvSpPr/>
          <p:nvPr/>
        </p:nvSpPr>
        <p:spPr>
          <a:xfrm>
            <a:off x="2799270" y="3526045"/>
            <a:ext cx="2496653" cy="791885"/>
          </a:xfrm>
          <a:prstGeom prst="wedgeRectCallout">
            <a:avLst>
              <a:gd fmla="val 65148" name="adj1"/>
              <a:gd fmla="val -29392" name="adj2"/>
            </a:avLst>
          </a:prstGeom>
          <a:solidFill>
            <a:srgbClr val="EFE0EE"/>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03030"/>
              </a:buClr>
              <a:buSzPts val="1400"/>
              <a:buFont typeface="Arial"/>
              <a:buNone/>
            </a:pPr>
            <a:r>
              <a:rPr b="0" i="0" lang="en-US" sz="1400" u="none" cap="none" strike="noStrike">
                <a:solidFill>
                  <a:srgbClr val="303030"/>
                </a:solidFill>
                <a:latin typeface="Arial"/>
                <a:ea typeface="Arial"/>
                <a:cs typeface="Arial"/>
                <a:sym typeface="Arial"/>
              </a:rPr>
              <a:t>Even though index changes may be negative, they do not cause the annuity to lose value</a:t>
            </a:r>
            <a:endParaRPr/>
          </a:p>
        </p:txBody>
      </p:sp>
      <p:sp>
        <p:nvSpPr>
          <p:cNvPr id="921" name="Google Shape;921;p36"/>
          <p:cNvSpPr/>
          <p:nvPr/>
        </p:nvSpPr>
        <p:spPr>
          <a:xfrm>
            <a:off x="7671542" y="1124720"/>
            <a:ext cx="1958340" cy="1691521"/>
          </a:xfrm>
          <a:prstGeom prst="wedgeRectCallout">
            <a:avLst>
              <a:gd fmla="val -36712" name="adj1"/>
              <a:gd fmla="val 3295" name="adj2"/>
            </a:avLst>
          </a:prstGeom>
          <a:solidFill>
            <a:srgbClr val="EFE0EE"/>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1300">
              <a:solidFill>
                <a:srgbClr val="113388"/>
              </a:solidFill>
              <a:latin typeface="Arial"/>
              <a:ea typeface="Arial"/>
              <a:cs typeface="Arial"/>
              <a:sym typeface="Arial"/>
            </a:endParaRPr>
          </a:p>
          <a:p>
            <a:pPr indent="0" lvl="0" marL="0" marR="0" rtl="0" algn="l">
              <a:lnSpc>
                <a:spcPct val="90000"/>
              </a:lnSpc>
              <a:spcBef>
                <a:spcPts val="0"/>
              </a:spcBef>
              <a:spcAft>
                <a:spcPts val="0"/>
              </a:spcAft>
              <a:buNone/>
            </a:pPr>
            <a:r>
              <a:t/>
            </a:r>
            <a:endParaRPr sz="1300">
              <a:solidFill>
                <a:srgbClr val="113388"/>
              </a:solidFill>
              <a:latin typeface="Arial"/>
              <a:ea typeface="Arial"/>
              <a:cs typeface="Arial"/>
              <a:sym typeface="Arial"/>
            </a:endParaRPr>
          </a:p>
          <a:p>
            <a:pPr indent="0" lvl="0" marL="0" marR="0" rtl="0" algn="l">
              <a:lnSpc>
                <a:spcPct val="90000"/>
              </a:lnSpc>
              <a:spcBef>
                <a:spcPts val="0"/>
              </a:spcBef>
              <a:spcAft>
                <a:spcPts val="0"/>
              </a:spcAft>
              <a:buNone/>
            </a:pPr>
            <a:r>
              <a:t/>
            </a:r>
            <a:endParaRPr sz="1300">
              <a:solidFill>
                <a:srgbClr val="113388"/>
              </a:solidFill>
              <a:latin typeface="Arial"/>
              <a:ea typeface="Arial"/>
              <a:cs typeface="Arial"/>
              <a:sym typeface="Arial"/>
            </a:endParaRPr>
          </a:p>
          <a:p>
            <a:pPr indent="0" lvl="0" marL="0" marR="0" rtl="0" algn="l">
              <a:lnSpc>
                <a:spcPct val="90000"/>
              </a:lnSpc>
              <a:spcBef>
                <a:spcPts val="0"/>
              </a:spcBef>
              <a:spcAft>
                <a:spcPts val="0"/>
              </a:spcAft>
              <a:buNone/>
            </a:pPr>
            <a:r>
              <a:t/>
            </a:r>
            <a:endParaRPr sz="1300">
              <a:solidFill>
                <a:srgbClr val="113388"/>
              </a:solidFill>
              <a:latin typeface="Arial"/>
              <a:ea typeface="Arial"/>
              <a:cs typeface="Arial"/>
              <a:sym typeface="Arial"/>
            </a:endParaRPr>
          </a:p>
        </p:txBody>
      </p:sp>
      <p:sp>
        <p:nvSpPr>
          <p:cNvPr id="922" name="Google Shape;922;p36"/>
          <p:cNvSpPr txBox="1"/>
          <p:nvPr/>
        </p:nvSpPr>
        <p:spPr>
          <a:xfrm>
            <a:off x="1024996" y="4676942"/>
            <a:ext cx="762158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303030"/>
                </a:solidFill>
                <a:latin typeface="Arial"/>
                <a:ea typeface="Arial"/>
                <a:cs typeface="Arial"/>
                <a:sym typeface="Arial"/>
              </a:rPr>
              <a:t>Start	         Year 1                      Year 2	                  Year 3	          Year 4</a:t>
            </a:r>
            <a:endParaRPr/>
          </a:p>
        </p:txBody>
      </p:sp>
      <p:cxnSp>
        <p:nvCxnSpPr>
          <p:cNvPr id="923" name="Google Shape;923;p36"/>
          <p:cNvCxnSpPr/>
          <p:nvPr/>
        </p:nvCxnSpPr>
        <p:spPr>
          <a:xfrm>
            <a:off x="2696634" y="4565789"/>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24" name="Google Shape;924;p36"/>
          <p:cNvCxnSpPr/>
          <p:nvPr/>
        </p:nvCxnSpPr>
        <p:spPr>
          <a:xfrm>
            <a:off x="4209521" y="4565789"/>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25" name="Google Shape;925;p36"/>
          <p:cNvCxnSpPr/>
          <p:nvPr/>
        </p:nvCxnSpPr>
        <p:spPr>
          <a:xfrm>
            <a:off x="5865284" y="4565789"/>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26" name="Google Shape;926;p36"/>
          <p:cNvCxnSpPr/>
          <p:nvPr/>
        </p:nvCxnSpPr>
        <p:spPr>
          <a:xfrm>
            <a:off x="7305146" y="4565789"/>
            <a:ext cx="0" cy="142875"/>
          </a:xfrm>
          <a:prstGeom prst="straightConnector1">
            <a:avLst/>
          </a:prstGeom>
          <a:noFill/>
          <a:ln cap="flat" cmpd="sng" w="9525">
            <a:solidFill>
              <a:srgbClr val="7F7F7F"/>
            </a:solidFill>
            <a:prstDash val="solid"/>
            <a:round/>
            <a:headEnd len="med" w="med" type="none"/>
            <a:tailEnd len="med" w="med" type="none"/>
          </a:ln>
        </p:spPr>
      </p:cxnSp>
      <p:sp>
        <p:nvSpPr>
          <p:cNvPr id="927" name="Google Shape;927;p36"/>
          <p:cNvSpPr/>
          <p:nvPr/>
        </p:nvSpPr>
        <p:spPr>
          <a:xfrm>
            <a:off x="8315653" y="2941844"/>
            <a:ext cx="2174715" cy="648512"/>
          </a:xfrm>
          <a:prstGeom prst="wedgeRectCallout">
            <a:avLst>
              <a:gd fmla="val -74185" name="adj1"/>
              <a:gd fmla="val -30229" name="adj2"/>
            </a:avLst>
          </a:prstGeom>
          <a:solidFill>
            <a:schemeClr val="accent5"/>
          </a:solidFill>
          <a:ln>
            <a:noFill/>
          </a:ln>
        </p:spPr>
        <p:txBody>
          <a:bodyPr anchorCtr="0" anchor="t" bIns="46800" lIns="90000" spcFirstLastPara="1" rIns="90000" wrap="square" tIns="46800">
            <a:spAutoFit/>
          </a:bodyPr>
          <a:lstStyle/>
          <a:p>
            <a:pPr indent="0" lvl="0" marL="0" marR="0" rtl="0" algn="l">
              <a:spcBef>
                <a:spcPts val="0"/>
              </a:spcBef>
              <a:spcAft>
                <a:spcPts val="0"/>
              </a:spcAft>
              <a:buNone/>
            </a:pPr>
            <a:r>
              <a:rPr lang="en-US" sz="1200">
                <a:solidFill>
                  <a:srgbClr val="303030"/>
                </a:solidFill>
                <a:latin typeface="Arial"/>
                <a:ea typeface="Arial"/>
                <a:cs typeface="Arial"/>
                <a:sym typeface="Arial"/>
              </a:rPr>
              <a:t>Initial principal and accumulation value assuming zero interest credited.</a:t>
            </a:r>
            <a:endParaRPr/>
          </a:p>
        </p:txBody>
      </p:sp>
      <p:cxnSp>
        <p:nvCxnSpPr>
          <p:cNvPr id="928" name="Google Shape;928;p36"/>
          <p:cNvCxnSpPr/>
          <p:nvPr/>
        </p:nvCxnSpPr>
        <p:spPr>
          <a:xfrm>
            <a:off x="1180571" y="3120445"/>
            <a:ext cx="1536700" cy="0"/>
          </a:xfrm>
          <a:prstGeom prst="straightConnector1">
            <a:avLst/>
          </a:prstGeom>
          <a:noFill/>
          <a:ln cap="flat" cmpd="sng" w="76200">
            <a:solidFill>
              <a:srgbClr val="790B4D"/>
            </a:solidFill>
            <a:prstDash val="solid"/>
            <a:round/>
            <a:headEnd len="med" w="med" type="none"/>
            <a:tailEnd len="med" w="med" type="none"/>
          </a:ln>
        </p:spPr>
      </p:cxnSp>
      <p:sp>
        <p:nvSpPr>
          <p:cNvPr id="929" name="Google Shape;929;p36"/>
          <p:cNvSpPr txBox="1"/>
          <p:nvPr/>
        </p:nvSpPr>
        <p:spPr>
          <a:xfrm>
            <a:off x="1948900" y="2352075"/>
            <a:ext cx="0" cy="1536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930" name="Google Shape;930;p36"/>
          <p:cNvCxnSpPr/>
          <p:nvPr/>
        </p:nvCxnSpPr>
        <p:spPr>
          <a:xfrm rot="10800000">
            <a:off x="7285288" y="2218536"/>
            <a:ext cx="0" cy="425450"/>
          </a:xfrm>
          <a:prstGeom prst="straightConnector1">
            <a:avLst/>
          </a:prstGeom>
          <a:noFill/>
          <a:ln cap="flat" cmpd="sng" w="76200">
            <a:solidFill>
              <a:srgbClr val="790B4D"/>
            </a:solidFill>
            <a:prstDash val="solid"/>
            <a:round/>
            <a:headEnd len="med" w="med" type="none"/>
            <a:tailEnd len="med" w="med" type="none"/>
          </a:ln>
        </p:spPr>
      </p:cxnSp>
      <p:sp>
        <p:nvSpPr>
          <p:cNvPr id="931" name="Google Shape;931;p36"/>
          <p:cNvSpPr txBox="1"/>
          <p:nvPr/>
        </p:nvSpPr>
        <p:spPr>
          <a:xfrm rot="5400000">
            <a:off x="7072550" y="2431250"/>
            <a:ext cx="42545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pic>
        <p:nvPicPr>
          <p:cNvPr id="932" name="Google Shape;932;p36"/>
          <p:cNvPicPr preferRelativeResize="0"/>
          <p:nvPr/>
        </p:nvPicPr>
        <p:blipFill rotWithShape="1">
          <a:blip r:embed="rId3">
            <a:alphaModFix/>
          </a:blip>
          <a:srcRect b="0" l="0" r="0" t="0"/>
          <a:stretch/>
        </p:blipFill>
        <p:spPr>
          <a:xfrm>
            <a:off x="2535511" y="2191171"/>
            <a:ext cx="354013" cy="463550"/>
          </a:xfrm>
          <a:prstGeom prst="rect">
            <a:avLst/>
          </a:prstGeom>
          <a:noFill/>
          <a:ln>
            <a:noFill/>
          </a:ln>
        </p:spPr>
      </p:pic>
      <p:pic>
        <p:nvPicPr>
          <p:cNvPr id="933" name="Google Shape;933;p36"/>
          <p:cNvPicPr preferRelativeResize="0"/>
          <p:nvPr/>
        </p:nvPicPr>
        <p:blipFill rotWithShape="1">
          <a:blip r:embed="rId4">
            <a:alphaModFix/>
          </a:blip>
          <a:srcRect b="0" l="0" r="0" t="0"/>
          <a:stretch/>
        </p:blipFill>
        <p:spPr>
          <a:xfrm>
            <a:off x="7140970" y="1956513"/>
            <a:ext cx="292100" cy="298450"/>
          </a:xfrm>
          <a:prstGeom prst="rect">
            <a:avLst/>
          </a:prstGeom>
          <a:noFill/>
          <a:ln>
            <a:noFill/>
          </a:ln>
        </p:spPr>
      </p:pic>
      <p:pic>
        <p:nvPicPr>
          <p:cNvPr id="934" name="Google Shape;934;p36"/>
          <p:cNvPicPr preferRelativeResize="0"/>
          <p:nvPr/>
        </p:nvPicPr>
        <p:blipFill rotWithShape="1">
          <a:blip r:embed="rId3">
            <a:alphaModFix/>
          </a:blip>
          <a:srcRect b="0" l="0" r="0" t="0"/>
          <a:stretch/>
        </p:blipFill>
        <p:spPr>
          <a:xfrm>
            <a:off x="4016640" y="1976520"/>
            <a:ext cx="354013" cy="463550"/>
          </a:xfrm>
          <a:prstGeom prst="rect">
            <a:avLst/>
          </a:prstGeom>
          <a:noFill/>
          <a:ln>
            <a:noFill/>
          </a:ln>
        </p:spPr>
      </p:pic>
      <p:pic>
        <p:nvPicPr>
          <p:cNvPr id="935" name="Google Shape;935;p36"/>
          <p:cNvPicPr preferRelativeResize="0"/>
          <p:nvPr/>
        </p:nvPicPr>
        <p:blipFill rotWithShape="1">
          <a:blip r:embed="rId3">
            <a:alphaModFix/>
          </a:blip>
          <a:srcRect b="0" l="0" r="0" t="0"/>
          <a:stretch/>
        </p:blipFill>
        <p:spPr>
          <a:xfrm>
            <a:off x="5681928" y="1989220"/>
            <a:ext cx="354013" cy="463550"/>
          </a:xfrm>
          <a:prstGeom prst="rect">
            <a:avLst/>
          </a:prstGeom>
          <a:noFill/>
          <a:ln>
            <a:noFill/>
          </a:ln>
        </p:spPr>
      </p:pic>
      <p:pic>
        <p:nvPicPr>
          <p:cNvPr id="936" name="Google Shape;936;p36"/>
          <p:cNvPicPr preferRelativeResize="0"/>
          <p:nvPr/>
        </p:nvPicPr>
        <p:blipFill rotWithShape="1">
          <a:blip r:embed="rId3">
            <a:alphaModFix/>
          </a:blip>
          <a:srcRect b="0" l="0" r="0" t="0"/>
          <a:stretch/>
        </p:blipFill>
        <p:spPr>
          <a:xfrm>
            <a:off x="7114632" y="1456754"/>
            <a:ext cx="354013" cy="463550"/>
          </a:xfrm>
          <a:prstGeom prst="rect">
            <a:avLst/>
          </a:prstGeom>
          <a:noFill/>
          <a:ln>
            <a:noFill/>
          </a:ln>
        </p:spPr>
      </p:pic>
      <p:sp>
        <p:nvSpPr>
          <p:cNvPr id="937" name="Google Shape;937;p36"/>
          <p:cNvSpPr/>
          <p:nvPr/>
        </p:nvSpPr>
        <p:spPr>
          <a:xfrm>
            <a:off x="4015846" y="2468768"/>
            <a:ext cx="347472" cy="347472"/>
          </a:xfrm>
          <a:prstGeom prst="ellipse">
            <a:avLst/>
          </a:prstGeom>
          <a:solidFill>
            <a:srgbClr val="790B4D"/>
          </a:solidFill>
          <a:ln cap="flat" cmpd="sng" w="38100">
            <a:solidFill>
              <a:srgbClr val="EFE0EE"/>
            </a:solidFill>
            <a:prstDash val="solid"/>
            <a:round/>
            <a:headEnd len="sm" w="sm" type="none"/>
            <a:tailEnd len="sm" w="sm" type="none"/>
          </a:ln>
        </p:spPr>
        <p:txBody>
          <a:bodyPr anchorCtr="0" anchor="ctr" bIns="46800" lIns="0" spcFirstLastPara="1" rIns="90000" wrap="square" tIns="46800">
            <a:no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 A</a:t>
            </a:r>
            <a:endParaRPr/>
          </a:p>
        </p:txBody>
      </p:sp>
      <p:sp>
        <p:nvSpPr>
          <p:cNvPr id="938" name="Google Shape;938;p36"/>
          <p:cNvSpPr/>
          <p:nvPr/>
        </p:nvSpPr>
        <p:spPr>
          <a:xfrm>
            <a:off x="5685197" y="3372183"/>
            <a:ext cx="347472" cy="347472"/>
          </a:xfrm>
          <a:prstGeom prst="ellipse">
            <a:avLst/>
          </a:prstGeom>
          <a:solidFill>
            <a:srgbClr val="790B4D"/>
          </a:solidFill>
          <a:ln cap="flat" cmpd="sng" w="38100">
            <a:solidFill>
              <a:srgbClr val="EFE0EE"/>
            </a:solidFill>
            <a:prstDash val="solid"/>
            <a:round/>
            <a:headEnd len="sm" w="sm" type="none"/>
            <a:tailEnd len="sm" w="sm" type="none"/>
          </a:ln>
        </p:spPr>
        <p:txBody>
          <a:bodyPr anchorCtr="0" anchor="ctr" bIns="46800" lIns="0" spcFirstLastPara="1" rIns="90000" wrap="square" tIns="46800">
            <a:no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 B</a:t>
            </a:r>
            <a:endParaRPr/>
          </a:p>
        </p:txBody>
      </p:sp>
      <p:sp>
        <p:nvSpPr>
          <p:cNvPr id="939" name="Google Shape;939;p36"/>
          <p:cNvSpPr/>
          <p:nvPr/>
        </p:nvSpPr>
        <p:spPr>
          <a:xfrm>
            <a:off x="7114631" y="1954622"/>
            <a:ext cx="347472" cy="347472"/>
          </a:xfrm>
          <a:prstGeom prst="ellipse">
            <a:avLst/>
          </a:prstGeom>
          <a:solidFill>
            <a:srgbClr val="790B4D"/>
          </a:solidFill>
          <a:ln cap="flat" cmpd="sng" w="38100">
            <a:solidFill>
              <a:srgbClr val="DDC1DC"/>
            </a:solidFill>
            <a:prstDash val="solid"/>
            <a:round/>
            <a:headEnd len="sm" w="sm" type="none"/>
            <a:tailEnd len="sm" w="sm" type="none"/>
          </a:ln>
        </p:spPr>
        <p:txBody>
          <a:bodyPr anchorCtr="0" anchor="ctr" bIns="46800" lIns="0" spcFirstLastPara="1" rIns="90000" wrap="square" tIns="46800">
            <a:noAutofit/>
          </a:bodyPr>
          <a:lstStyle/>
          <a:p>
            <a:pPr indent="0" lvl="0" marL="0" marR="0" rtl="0" algn="l">
              <a:spcBef>
                <a:spcPts val="0"/>
              </a:spcBef>
              <a:spcAft>
                <a:spcPts val="0"/>
              </a:spcAft>
              <a:buNone/>
            </a:pPr>
            <a:r>
              <a:rPr b="1" lang="en-US" sz="1800">
                <a:solidFill>
                  <a:srgbClr val="FFFFFF"/>
                </a:solidFill>
                <a:latin typeface="Arial"/>
                <a:ea typeface="Arial"/>
                <a:cs typeface="Arial"/>
                <a:sym typeface="Arial"/>
              </a:rPr>
              <a:t> C</a:t>
            </a:r>
            <a:endParaRPr/>
          </a:p>
        </p:txBody>
      </p:sp>
      <p:sp>
        <p:nvSpPr>
          <p:cNvPr id="940" name="Google Shape;940;p36"/>
          <p:cNvSpPr/>
          <p:nvPr/>
        </p:nvSpPr>
        <p:spPr>
          <a:xfrm>
            <a:off x="1185335" y="4264488"/>
            <a:ext cx="6840537" cy="291067"/>
          </a:xfrm>
          <a:prstGeom prst="rect">
            <a:avLst/>
          </a:prstGeom>
          <a:solidFill>
            <a:schemeClr val="accent5"/>
          </a:solid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t/>
            </a:r>
            <a:endParaRPr sz="1800">
              <a:solidFill>
                <a:srgbClr val="003366"/>
              </a:solidFill>
              <a:latin typeface="Arial"/>
              <a:ea typeface="Arial"/>
              <a:cs typeface="Arial"/>
              <a:sym typeface="Arial"/>
            </a:endParaRPr>
          </a:p>
        </p:txBody>
      </p:sp>
      <p:cxnSp>
        <p:nvCxnSpPr>
          <p:cNvPr id="941" name="Google Shape;941;p36"/>
          <p:cNvCxnSpPr/>
          <p:nvPr/>
        </p:nvCxnSpPr>
        <p:spPr>
          <a:xfrm>
            <a:off x="1185334" y="4264487"/>
            <a:ext cx="0" cy="444176"/>
          </a:xfrm>
          <a:prstGeom prst="straightConnector1">
            <a:avLst/>
          </a:prstGeom>
          <a:noFill/>
          <a:ln cap="flat" cmpd="sng" w="9525">
            <a:solidFill>
              <a:srgbClr val="7F7F7F"/>
            </a:solidFill>
            <a:prstDash val="solid"/>
            <a:round/>
            <a:headEnd len="med" w="med" type="none"/>
            <a:tailEnd len="med" w="med" type="none"/>
          </a:ln>
        </p:spPr>
      </p:cxnSp>
      <p:cxnSp>
        <p:nvCxnSpPr>
          <p:cNvPr id="942" name="Google Shape;942;p36"/>
          <p:cNvCxnSpPr/>
          <p:nvPr/>
        </p:nvCxnSpPr>
        <p:spPr>
          <a:xfrm flipH="1">
            <a:off x="1045052" y="4024979"/>
            <a:ext cx="209550" cy="220338"/>
          </a:xfrm>
          <a:prstGeom prst="straightConnector1">
            <a:avLst/>
          </a:prstGeom>
          <a:noFill/>
          <a:ln cap="flat" cmpd="sng" w="9525">
            <a:solidFill>
              <a:srgbClr val="7F7F7F"/>
            </a:solidFill>
            <a:prstDash val="solid"/>
            <a:round/>
            <a:headEnd len="med" w="med" type="none"/>
            <a:tailEnd len="med" w="med" type="none"/>
          </a:ln>
        </p:spPr>
      </p:cxnSp>
      <p:cxnSp>
        <p:nvCxnSpPr>
          <p:cNvPr id="943" name="Google Shape;943;p36"/>
          <p:cNvCxnSpPr/>
          <p:nvPr/>
        </p:nvCxnSpPr>
        <p:spPr>
          <a:xfrm flipH="1">
            <a:off x="1066816" y="4177379"/>
            <a:ext cx="209550" cy="220338"/>
          </a:xfrm>
          <a:prstGeom prst="straightConnector1">
            <a:avLst/>
          </a:prstGeom>
          <a:noFill/>
          <a:ln cap="flat" cmpd="sng" w="9525">
            <a:solidFill>
              <a:srgbClr val="7F7F7F"/>
            </a:solidFill>
            <a:prstDash val="solid"/>
            <a:round/>
            <a:headEnd len="med" w="med" type="none"/>
            <a:tailEnd len="med" w="med" type="none"/>
          </a:ln>
        </p:spPr>
      </p:cxnSp>
      <p:sp>
        <p:nvSpPr>
          <p:cNvPr id="944" name="Google Shape;944;p36"/>
          <p:cNvSpPr txBox="1"/>
          <p:nvPr/>
        </p:nvSpPr>
        <p:spPr>
          <a:xfrm>
            <a:off x="7671543" y="2005080"/>
            <a:ext cx="1958339" cy="76544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1300">
                <a:solidFill>
                  <a:srgbClr val="303030"/>
                </a:solidFill>
                <a:latin typeface="Arial"/>
                <a:ea typeface="Arial"/>
                <a:cs typeface="Arial"/>
                <a:sym typeface="Arial"/>
              </a:rPr>
              <a:t>Any indexed interest is locked in </a:t>
            </a:r>
            <a:r>
              <a:rPr lang="en-US" sz="1300">
                <a:solidFill>
                  <a:srgbClr val="303030"/>
                </a:solidFill>
                <a:latin typeface="Arial"/>
                <a:ea typeface="Arial"/>
                <a:cs typeface="Arial"/>
                <a:sym typeface="Arial"/>
              </a:rPr>
              <a:t>every year – on the contract anniversary </a:t>
            </a:r>
            <a:endParaRPr/>
          </a:p>
        </p:txBody>
      </p:sp>
      <p:sp>
        <p:nvSpPr>
          <p:cNvPr id="945" name="Google Shape;945;p36"/>
          <p:cNvSpPr txBox="1"/>
          <p:nvPr/>
        </p:nvSpPr>
        <p:spPr>
          <a:xfrm>
            <a:off x="7671543" y="1216159"/>
            <a:ext cx="1943099" cy="9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300">
                <a:solidFill>
                  <a:srgbClr val="303030"/>
                </a:solidFill>
                <a:latin typeface="Arial"/>
                <a:ea typeface="Arial"/>
                <a:cs typeface="Arial"/>
                <a:sym typeface="Arial"/>
              </a:rPr>
              <a:t>For the purpose of this chart we are showing an annual point-to-point crediting method.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4000"/>
                                        <p:tgtEl>
                                          <p:spTgt spid="910"/>
                                        </p:tgtEl>
                                      </p:cBhvr>
                                    </p:animEffect>
                                  </p:childTnLst>
                                </p:cTn>
                              </p:par>
                              <p:par>
                                <p:cTn fill="hold" nodeType="withEffect" presetClass="entr" presetID="1" presetSubtype="0">
                                  <p:stCondLst>
                                    <p:cond delay="1000"/>
                                  </p:stCondLst>
                                  <p:childTnLst>
                                    <p:set>
                                      <p:cBhvr>
                                        <p:cTn dur="1" fill="hold">
                                          <p:stCondLst>
                                            <p:cond delay="0"/>
                                          </p:stCondLst>
                                        </p:cTn>
                                        <p:tgtEl>
                                          <p:spTgt spid="911"/>
                                        </p:tgtEl>
                                        <p:attrNameLst>
                                          <p:attrName>style.visibility</p:attrName>
                                        </p:attrNameLst>
                                      </p:cBhvr>
                                      <p:to>
                                        <p:strVal val="visible"/>
                                      </p:to>
                                    </p:set>
                                  </p:childTnLst>
                                </p:cTn>
                              </p:par>
                              <p:par>
                                <p:cTn fill="hold" nodeType="withEffect" presetClass="entr" presetID="10" presetSubtype="0">
                                  <p:stCondLst>
                                    <p:cond delay="1750"/>
                                  </p:stCondLst>
                                  <p:childTnLst>
                                    <p:set>
                                      <p:cBhvr>
                                        <p:cTn dur="1" fill="hold">
                                          <p:stCondLst>
                                            <p:cond delay="0"/>
                                          </p:stCondLst>
                                        </p:cTn>
                                        <p:tgtEl>
                                          <p:spTgt spid="912"/>
                                        </p:tgtEl>
                                        <p:attrNameLst>
                                          <p:attrName>style.visibility</p:attrName>
                                        </p:attrNameLst>
                                      </p:cBhvr>
                                      <p:to>
                                        <p:strVal val="visible"/>
                                      </p:to>
                                    </p:set>
                                    <p:animEffect filter="fade" transition="in">
                                      <p:cBhvr>
                                        <p:cTn dur="500"/>
                                        <p:tgtEl>
                                          <p:spTgt spid="912"/>
                                        </p:tgtEl>
                                      </p:cBhvr>
                                    </p:animEffect>
                                  </p:childTnLst>
                                </p:cTn>
                              </p:par>
                              <p:par>
                                <p:cTn fill="hold" nodeType="withEffect" presetClass="entr" presetID="1" presetSubtype="0">
                                  <p:stCondLst>
                                    <p:cond delay="2600"/>
                                  </p:stCondLst>
                                  <p:childTnLst>
                                    <p:set>
                                      <p:cBhvr>
                                        <p:cTn dur="1" fill="hold">
                                          <p:stCondLst>
                                            <p:cond delay="0"/>
                                          </p:stCondLst>
                                        </p:cTn>
                                        <p:tgtEl>
                                          <p:spTgt spid="914"/>
                                        </p:tgtEl>
                                        <p:attrNameLst>
                                          <p:attrName>style.visibility</p:attrName>
                                        </p:attrNameLst>
                                      </p:cBhvr>
                                      <p:to>
                                        <p:strVal val="visible"/>
                                      </p:to>
                                    </p:set>
                                  </p:childTnLst>
                                </p:cTn>
                              </p:par>
                              <p:par>
                                <p:cTn fill="hold" nodeType="withEffect" presetClass="entr" presetID="1" presetSubtype="0">
                                  <p:stCondLst>
                                    <p:cond delay="3400"/>
                                  </p:stCondLst>
                                  <p:childTnLst>
                                    <p:set>
                                      <p:cBhvr>
                                        <p:cTn dur="1" fill="hold">
                                          <p:stCondLst>
                                            <p:cond delay="0"/>
                                          </p:stCondLst>
                                        </p:cTn>
                                        <p:tgtEl>
                                          <p:spTgt spid="9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500"/>
                                        <p:tgtEl>
                                          <p:spTgt spid="89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97"/>
                                        </p:tgtEl>
                                        <p:attrNameLst>
                                          <p:attrName>style.visibility</p:attrName>
                                        </p:attrNameLst>
                                      </p:cBhvr>
                                      <p:to>
                                        <p:strVal val="visible"/>
                                      </p:to>
                                    </p:set>
                                    <p:animEffect filter="fade" transition="in">
                                      <p:cBhvr>
                                        <p:cTn dur="500"/>
                                        <p:tgtEl>
                                          <p:spTgt spid="89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500"/>
                                        <p:tgtEl>
                                          <p:spTgt spid="901"/>
                                        </p:tgtEl>
                                      </p:cBhvr>
                                    </p:animEffect>
                                  </p:childTnLst>
                                </p:cTn>
                              </p:par>
                              <p:par>
                                <p:cTn fill="hold" nodeType="withEffect" presetClass="entr" presetID="1" presetSubtype="0">
                                  <p:stCondLst>
                                    <p:cond delay="250"/>
                                  </p:stCondLst>
                                  <p:childTnLst>
                                    <p:set>
                                      <p:cBhvr>
                                        <p:cTn dur="1" fill="hold">
                                          <p:stCondLst>
                                            <p:cond delay="0"/>
                                          </p:stCondLst>
                                        </p:cTn>
                                        <p:tgtEl>
                                          <p:spTgt spid="913"/>
                                        </p:tgtEl>
                                        <p:attrNameLst>
                                          <p:attrName>style.visibility</p:attrName>
                                        </p:attrNameLst>
                                      </p:cBhvr>
                                      <p:to>
                                        <p:strVal val="visible"/>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par>
                                <p:cTn fill="hold" nodeType="with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500"/>
                                        <p:tgtEl>
                                          <p:spTgt spid="920"/>
                                        </p:tgtEl>
                                      </p:cBhvr>
                                    </p:animEffec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933"/>
                                        </p:tgtEl>
                                        <p:attrNameLst>
                                          <p:attrName>style.visibility</p:attrName>
                                        </p:attrNameLst>
                                      </p:cBhvr>
                                      <p:to>
                                        <p:strVal val="visible"/>
                                      </p:to>
                                    </p:se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childTnLst>
                          </p:cTn>
                        </p:par>
                        <p:par>
                          <p:cTn fill="hold">
                            <p:stCondLst>
                              <p:cond delay="3501"/>
                            </p:stCondLst>
                            <p:childTnLst>
                              <p:par>
                                <p:cTn fill="hold" nodeType="afterEffect" presetClass="entr" presetID="10" presetSubtype="0">
                                  <p:stCondLst>
                                    <p:cond delay="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4"/>
                                        </p:tgtEl>
                                        <p:attrNameLst>
                                          <p:attrName>style.visibility</p:attrName>
                                        </p:attrNameLst>
                                      </p:cBhvr>
                                      <p:to>
                                        <p:strVal val="visible"/>
                                      </p:to>
                                    </p:set>
                                  </p:childTnLst>
                                </p:cTn>
                              </p:par>
                              <p:par>
                                <p:cTn fill="hold" nodeType="withEffect" presetClass="entr" presetID="1" presetSubtype="0">
                                  <p:stCondLst>
                                    <p:cond delay="750"/>
                                  </p:stCondLst>
                                  <p:childTnLst>
                                    <p:set>
                                      <p:cBhvr>
                                        <p:cTn dur="1" fill="hold">
                                          <p:stCondLst>
                                            <p:cond delay="0"/>
                                          </p:stCondLst>
                                        </p:cTn>
                                        <p:tgtEl>
                                          <p:spTgt spid="93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750"/>
                                  </p:stCondLst>
                                  <p:childTnLst>
                                    <p:set>
                                      <p:cBhvr>
                                        <p:cTn dur="1" fill="hold">
                                          <p:stCondLst>
                                            <p:cond delay="0"/>
                                          </p:stCondLst>
                                        </p:cTn>
                                        <p:tgtEl>
                                          <p:spTgt spid="935"/>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750"/>
                                  </p:stCondLst>
                                  <p:childTnLst>
                                    <p:set>
                                      <p:cBhvr>
                                        <p:cTn dur="1" fill="hold">
                                          <p:stCondLst>
                                            <p:cond delay="0"/>
                                          </p:stCondLst>
                                        </p:cTn>
                                        <p:tgtEl>
                                          <p:spTgt spid="936"/>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3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952" name="Google Shape;952;p37"/>
          <p:cNvSpPr txBox="1"/>
          <p:nvPr>
            <p:ph idx="4294967295" type="body"/>
          </p:nvPr>
        </p:nvSpPr>
        <p:spPr>
          <a:xfrm>
            <a:off x="390525" y="291138"/>
            <a:ext cx="8145463" cy="7493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SzPct val="100000"/>
              <a:buNone/>
            </a:pPr>
            <a:r>
              <a:rPr lang="en-US" sz="4800"/>
              <a:t>INDEXED INTEREST potential</a:t>
            </a:r>
            <a:endParaRPr b="1" sz="4800"/>
          </a:p>
        </p:txBody>
      </p:sp>
      <p:grpSp>
        <p:nvGrpSpPr>
          <p:cNvPr id="953" name="Google Shape;953;p37"/>
          <p:cNvGrpSpPr/>
          <p:nvPr/>
        </p:nvGrpSpPr>
        <p:grpSpPr>
          <a:xfrm>
            <a:off x="2868420" y="1882072"/>
            <a:ext cx="4134756" cy="1213454"/>
            <a:chOff x="4033508" y="302252"/>
            <a:chExt cx="4134756" cy="1213454"/>
          </a:xfrm>
        </p:grpSpPr>
        <p:sp>
          <p:nvSpPr>
            <p:cNvPr id="954" name="Google Shape;954;p37"/>
            <p:cNvSpPr/>
            <p:nvPr/>
          </p:nvSpPr>
          <p:spPr>
            <a:xfrm>
              <a:off x="4480921" y="302252"/>
              <a:ext cx="3687343" cy="1213454"/>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955" name="Google Shape;955;p37"/>
            <p:cNvSpPr/>
            <p:nvPr/>
          </p:nvSpPr>
          <p:spPr>
            <a:xfrm>
              <a:off x="4033508" y="452641"/>
              <a:ext cx="912677" cy="912677"/>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1</a:t>
              </a:r>
              <a:endParaRPr sz="4800">
                <a:solidFill>
                  <a:schemeClr val="dk2"/>
                </a:solidFill>
                <a:latin typeface="Arial"/>
                <a:ea typeface="Arial"/>
                <a:cs typeface="Arial"/>
                <a:sym typeface="Arial"/>
              </a:endParaRPr>
            </a:p>
          </p:txBody>
        </p:sp>
        <p:sp>
          <p:nvSpPr>
            <p:cNvPr id="956" name="Google Shape;956;p37"/>
            <p:cNvSpPr/>
            <p:nvPr/>
          </p:nvSpPr>
          <p:spPr>
            <a:xfrm>
              <a:off x="5013175" y="419615"/>
              <a:ext cx="3155089" cy="9233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200">
                  <a:solidFill>
                    <a:schemeClr val="dk1"/>
                  </a:solidFill>
                  <a:latin typeface="Arial"/>
                  <a:ea typeface="Arial"/>
                  <a:cs typeface="Arial"/>
                  <a:sym typeface="Arial"/>
                </a:rPr>
                <a:t>ANNUAL</a:t>
              </a:r>
              <a:br>
                <a:rPr lang="en-US" sz="3200">
                  <a:solidFill>
                    <a:schemeClr val="dk1"/>
                  </a:solidFill>
                  <a:latin typeface="Arial"/>
                  <a:ea typeface="Arial"/>
                  <a:cs typeface="Arial"/>
                  <a:sym typeface="Arial"/>
                </a:rPr>
              </a:br>
              <a:r>
                <a:rPr lang="en-US" sz="2800">
                  <a:solidFill>
                    <a:schemeClr val="dk1"/>
                  </a:solidFill>
                  <a:latin typeface="Arial"/>
                  <a:ea typeface="Arial"/>
                  <a:cs typeface="Arial"/>
                  <a:sym typeface="Arial"/>
                </a:rPr>
                <a:t>POINT-TO-POINT</a:t>
              </a:r>
              <a:endParaRPr sz="2800">
                <a:solidFill>
                  <a:schemeClr val="dk1"/>
                </a:solidFill>
                <a:latin typeface="Arial"/>
                <a:ea typeface="Arial"/>
                <a:cs typeface="Arial"/>
                <a:sym typeface="Arial"/>
              </a:endParaRPr>
            </a:p>
          </p:txBody>
        </p:sp>
      </p:grpSp>
      <p:grpSp>
        <p:nvGrpSpPr>
          <p:cNvPr id="957" name="Google Shape;957;p37"/>
          <p:cNvGrpSpPr/>
          <p:nvPr/>
        </p:nvGrpSpPr>
        <p:grpSpPr>
          <a:xfrm>
            <a:off x="2868420" y="3254042"/>
            <a:ext cx="4134756" cy="1213454"/>
            <a:chOff x="4033508" y="2211575"/>
            <a:chExt cx="4134756" cy="1213454"/>
          </a:xfrm>
        </p:grpSpPr>
        <p:sp>
          <p:nvSpPr>
            <p:cNvPr id="958" name="Google Shape;958;p37"/>
            <p:cNvSpPr/>
            <p:nvPr/>
          </p:nvSpPr>
          <p:spPr>
            <a:xfrm>
              <a:off x="4480921" y="2211575"/>
              <a:ext cx="3687343" cy="1213454"/>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959" name="Google Shape;959;p37"/>
            <p:cNvSpPr/>
            <p:nvPr/>
          </p:nvSpPr>
          <p:spPr>
            <a:xfrm>
              <a:off x="4033508" y="2361964"/>
              <a:ext cx="912677" cy="912677"/>
            </a:xfrm>
            <a:prstGeom prst="ellipse">
              <a:avLst/>
            </a:prstGeom>
            <a:solidFill>
              <a:srgbClr val="CD7BA6"/>
            </a:solidFill>
            <a:ln cap="flat" cmpd="sng" w="28575">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2</a:t>
              </a:r>
              <a:endParaRPr sz="4800">
                <a:solidFill>
                  <a:schemeClr val="dk2"/>
                </a:solidFill>
                <a:latin typeface="Arial"/>
                <a:ea typeface="Arial"/>
                <a:cs typeface="Arial"/>
                <a:sym typeface="Arial"/>
              </a:endParaRPr>
            </a:p>
          </p:txBody>
        </p:sp>
        <p:sp>
          <p:nvSpPr>
            <p:cNvPr id="960" name="Google Shape;960;p37"/>
            <p:cNvSpPr/>
            <p:nvPr/>
          </p:nvSpPr>
          <p:spPr>
            <a:xfrm>
              <a:off x="5013175" y="2328938"/>
              <a:ext cx="3155089" cy="9233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200">
                  <a:solidFill>
                    <a:schemeClr val="dk1"/>
                  </a:solidFill>
                  <a:latin typeface="Arial"/>
                  <a:ea typeface="Arial"/>
                  <a:cs typeface="Arial"/>
                  <a:sym typeface="Arial"/>
                </a:rPr>
                <a:t>MULTI-YEAR </a:t>
              </a:r>
              <a:r>
                <a:rPr lang="en-US" sz="2800">
                  <a:solidFill>
                    <a:schemeClr val="dk1"/>
                  </a:solidFill>
                  <a:latin typeface="Arial"/>
                  <a:ea typeface="Arial"/>
                  <a:cs typeface="Arial"/>
                  <a:sym typeface="Arial"/>
                </a:rPr>
                <a:t>POINT-TO-POINT</a:t>
              </a:r>
              <a:endParaRPr sz="2800">
                <a:solidFill>
                  <a:schemeClr val="dk1"/>
                </a:solidFill>
                <a:latin typeface="Arial"/>
                <a:ea typeface="Arial"/>
                <a:cs typeface="Arial"/>
                <a:sym typeface="Arial"/>
              </a:endParaRPr>
            </a:p>
          </p:txBody>
        </p:sp>
      </p:grpSp>
      <p:grpSp>
        <p:nvGrpSpPr>
          <p:cNvPr id="961" name="Google Shape;961;p37"/>
          <p:cNvGrpSpPr/>
          <p:nvPr/>
        </p:nvGrpSpPr>
        <p:grpSpPr>
          <a:xfrm>
            <a:off x="2868420" y="4592987"/>
            <a:ext cx="4134756" cy="1213454"/>
            <a:chOff x="4033508" y="4093085"/>
            <a:chExt cx="4134756" cy="1213454"/>
          </a:xfrm>
        </p:grpSpPr>
        <p:sp>
          <p:nvSpPr>
            <p:cNvPr id="962" name="Google Shape;962;p37"/>
            <p:cNvSpPr/>
            <p:nvPr/>
          </p:nvSpPr>
          <p:spPr>
            <a:xfrm>
              <a:off x="4480921" y="4093085"/>
              <a:ext cx="3687343" cy="1213454"/>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963" name="Google Shape;963;p37"/>
            <p:cNvSpPr/>
            <p:nvPr/>
          </p:nvSpPr>
          <p:spPr>
            <a:xfrm>
              <a:off x="4033508" y="4243474"/>
              <a:ext cx="912677" cy="912677"/>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3</a:t>
              </a:r>
              <a:endParaRPr sz="4800">
                <a:solidFill>
                  <a:schemeClr val="dk2"/>
                </a:solidFill>
                <a:latin typeface="Arial"/>
                <a:ea typeface="Arial"/>
                <a:cs typeface="Arial"/>
                <a:sym typeface="Arial"/>
              </a:endParaRPr>
            </a:p>
          </p:txBody>
        </p:sp>
        <p:sp>
          <p:nvSpPr>
            <p:cNvPr id="964" name="Google Shape;964;p37"/>
            <p:cNvSpPr/>
            <p:nvPr/>
          </p:nvSpPr>
          <p:spPr>
            <a:xfrm>
              <a:off x="5013175" y="4432047"/>
              <a:ext cx="3155089"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800">
                  <a:solidFill>
                    <a:schemeClr val="dk1"/>
                  </a:solidFill>
                  <a:latin typeface="Arial"/>
                  <a:ea typeface="Arial"/>
                  <a:cs typeface="Arial"/>
                  <a:sym typeface="Arial"/>
                </a:rPr>
                <a:t>MONTHLY</a:t>
              </a:r>
              <a:r>
                <a:rPr lang="en-US" sz="3200">
                  <a:solidFill>
                    <a:schemeClr val="dk1"/>
                  </a:solidFill>
                  <a:latin typeface="Arial"/>
                  <a:ea typeface="Arial"/>
                  <a:cs typeface="Arial"/>
                  <a:sym typeface="Arial"/>
                </a:rPr>
                <a:t> SUM</a:t>
              </a:r>
              <a:endParaRPr sz="2800">
                <a:solidFill>
                  <a:schemeClr val="dk1"/>
                </a:solidFill>
                <a:latin typeface="Arial"/>
                <a:ea typeface="Arial"/>
                <a:cs typeface="Arial"/>
                <a:sym typeface="Arial"/>
              </a:endParaRPr>
            </a:p>
          </p:txBody>
        </p:sp>
      </p:grpSp>
      <p:pic>
        <p:nvPicPr>
          <p:cNvPr id="965" name="Google Shape;965;p37"/>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966" name="Google Shape;966;p37"/>
          <p:cNvSpPr/>
          <p:nvPr/>
        </p:nvSpPr>
        <p:spPr>
          <a:xfrm>
            <a:off x="390525" y="1004749"/>
            <a:ext cx="3362139" cy="523220"/>
          </a:xfrm>
          <a:prstGeom prst="rect">
            <a:avLst/>
          </a:prstGeom>
          <a:noFill/>
          <a:ln>
            <a:noFill/>
          </a:ln>
        </p:spPr>
        <p:txBody>
          <a:bodyPr anchorCtr="0" anchor="t" bIns="45700" lIns="91425" spcFirstLastPara="1" rIns="91425" wrap="square" tIns="45700">
            <a:spAutoFit/>
          </a:bodyPr>
          <a:lstStyle/>
          <a:p>
            <a:pPr indent="0" lvl="1" marL="1588" marR="0" rtl="0" algn="l">
              <a:spcBef>
                <a:spcPts val="0"/>
              </a:spcBef>
              <a:spcAft>
                <a:spcPts val="0"/>
              </a:spcAft>
              <a:buNone/>
            </a:pPr>
            <a:r>
              <a:rPr b="1" i="0" lang="en-US" sz="2800" u="none" cap="none" strike="noStrike">
                <a:solidFill>
                  <a:srgbClr val="790B4D"/>
                </a:solidFill>
                <a:latin typeface="Arial"/>
                <a:ea typeface="Arial"/>
                <a:cs typeface="Arial"/>
                <a:sym typeface="Arial"/>
              </a:rPr>
              <a:t>Crediting methods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38"/>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113388"/>
              </a:solidFill>
              <a:latin typeface="Arial"/>
              <a:ea typeface="Arial"/>
              <a:cs typeface="Arial"/>
              <a:sym typeface="Arial"/>
            </a:endParaRPr>
          </a:p>
        </p:txBody>
      </p:sp>
      <p:sp>
        <p:nvSpPr>
          <p:cNvPr id="973" name="Google Shape;973;p38"/>
          <p:cNvSpPr txBox="1"/>
          <p:nvPr/>
        </p:nvSpPr>
        <p:spPr>
          <a:xfrm>
            <a:off x="5345112" y="2132416"/>
            <a:ext cx="6510337" cy="31440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800">
                <a:solidFill>
                  <a:srgbClr val="790B4D"/>
                </a:solidFill>
                <a:latin typeface="Calibri"/>
                <a:ea typeface="Calibri"/>
                <a:cs typeface="Calibri"/>
                <a:sym typeface="Calibri"/>
              </a:rPr>
              <a:t>TRACKS external market index changes from one contract anniversary to the next AND CREDITS interest based on that annual change.</a:t>
            </a:r>
            <a:endParaRPr/>
          </a:p>
          <a:p>
            <a:pPr indent="0" lvl="2" marL="7938" marR="0" rtl="0" algn="l">
              <a:lnSpc>
                <a:spcPct val="90000"/>
              </a:lnSpc>
              <a:spcBef>
                <a:spcPts val="1200"/>
              </a:spcBef>
              <a:spcAft>
                <a:spcPts val="0"/>
              </a:spcAft>
              <a:buClr>
                <a:schemeClr val="dk1"/>
              </a:buClr>
              <a:buSzPts val="2400"/>
              <a:buFont typeface="Noto Sans Symbols"/>
              <a:buNone/>
            </a:pPr>
            <a:r>
              <a:rPr b="0" i="0" lang="en-US" sz="2400" u="none" cap="none" strike="noStrike">
                <a:solidFill>
                  <a:schemeClr val="dk1"/>
                </a:solidFill>
                <a:latin typeface="Calibri"/>
                <a:ea typeface="Calibri"/>
                <a:cs typeface="Calibri"/>
                <a:sym typeface="Calibri"/>
              </a:rPr>
              <a:t>Contract </a:t>
            </a:r>
            <a:r>
              <a:rPr b="0" i="0" lang="en-US" sz="2400" u="none" cap="none" strike="noStrike">
                <a:solidFill>
                  <a:srgbClr val="790B4D"/>
                </a:solidFill>
                <a:latin typeface="Calibri"/>
                <a:ea typeface="Calibri"/>
                <a:cs typeface="Calibri"/>
                <a:sym typeface="Calibri"/>
              </a:rPr>
              <a:t>DOES NOT LOSE VALUE</a:t>
            </a:r>
            <a:r>
              <a:rPr b="0" i="0" lang="en-US" sz="2400" u="none" cap="none" strike="noStrike">
                <a:solidFill>
                  <a:schemeClr val="dk1"/>
                </a:solidFill>
                <a:latin typeface="Calibri"/>
                <a:ea typeface="Calibri"/>
                <a:cs typeface="Calibri"/>
                <a:sym typeface="Calibri"/>
              </a:rPr>
              <a:t>, even if percentage of change is negative, or percentage after deducting any applicable spread is negative (but no interest is credited to the contract).</a:t>
            </a:r>
            <a:endParaRPr b="0" i="0" sz="2400" u="none" cap="none" strike="noStrike">
              <a:solidFill>
                <a:schemeClr val="dk1"/>
              </a:solidFill>
              <a:latin typeface="Calibri"/>
              <a:ea typeface="Calibri"/>
              <a:cs typeface="Calibri"/>
              <a:sym typeface="Calibri"/>
            </a:endParaRPr>
          </a:p>
        </p:txBody>
      </p:sp>
      <p:sp>
        <p:nvSpPr>
          <p:cNvPr id="974" name="Google Shape;974;p38"/>
          <p:cNvSpPr txBox="1"/>
          <p:nvPr/>
        </p:nvSpPr>
        <p:spPr>
          <a:xfrm>
            <a:off x="368446" y="260350"/>
            <a:ext cx="8145459" cy="7493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chemeClr val="lt1"/>
              </a:buClr>
              <a:buSzPct val="100000"/>
              <a:buFont typeface="Calibri"/>
              <a:buNone/>
            </a:pPr>
            <a:r>
              <a:rPr b="0" lang="en-US" sz="4800">
                <a:solidFill>
                  <a:schemeClr val="dk1"/>
                </a:solidFill>
                <a:latin typeface="Arial"/>
                <a:ea typeface="Arial"/>
                <a:cs typeface="Arial"/>
                <a:sym typeface="Arial"/>
              </a:rPr>
              <a:t>INDEXED INTEREST potential</a:t>
            </a:r>
            <a:endParaRPr b="1" sz="4800">
              <a:solidFill>
                <a:schemeClr val="dk1"/>
              </a:solidFill>
              <a:latin typeface="Arial"/>
              <a:ea typeface="Arial"/>
              <a:cs typeface="Arial"/>
              <a:sym typeface="Arial"/>
            </a:endParaRPr>
          </a:p>
        </p:txBody>
      </p:sp>
      <p:grpSp>
        <p:nvGrpSpPr>
          <p:cNvPr id="975" name="Google Shape;975;p38"/>
          <p:cNvGrpSpPr/>
          <p:nvPr/>
        </p:nvGrpSpPr>
        <p:grpSpPr>
          <a:xfrm>
            <a:off x="357746" y="2132416"/>
            <a:ext cx="4526920" cy="1213454"/>
            <a:chOff x="4033508" y="302252"/>
            <a:chExt cx="4134756" cy="1213454"/>
          </a:xfrm>
        </p:grpSpPr>
        <p:sp>
          <p:nvSpPr>
            <p:cNvPr id="976" name="Google Shape;976;p38"/>
            <p:cNvSpPr/>
            <p:nvPr/>
          </p:nvSpPr>
          <p:spPr>
            <a:xfrm>
              <a:off x="4480921" y="302252"/>
              <a:ext cx="3687343" cy="1213454"/>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977" name="Google Shape;977;p38"/>
            <p:cNvSpPr/>
            <p:nvPr/>
          </p:nvSpPr>
          <p:spPr>
            <a:xfrm>
              <a:off x="4033508" y="452641"/>
              <a:ext cx="912677" cy="912677"/>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1</a:t>
              </a:r>
              <a:endParaRPr sz="4800">
                <a:solidFill>
                  <a:schemeClr val="dk2"/>
                </a:solidFill>
                <a:latin typeface="Arial"/>
                <a:ea typeface="Arial"/>
                <a:cs typeface="Arial"/>
                <a:sym typeface="Arial"/>
              </a:endParaRPr>
            </a:p>
          </p:txBody>
        </p:sp>
        <p:sp>
          <p:nvSpPr>
            <p:cNvPr id="978" name="Google Shape;978;p38"/>
            <p:cNvSpPr/>
            <p:nvPr/>
          </p:nvSpPr>
          <p:spPr>
            <a:xfrm>
              <a:off x="5013175" y="419615"/>
              <a:ext cx="2898537" cy="8679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800">
                  <a:solidFill>
                    <a:schemeClr val="dk1"/>
                  </a:solidFill>
                  <a:latin typeface="Arial"/>
                  <a:ea typeface="Arial"/>
                  <a:cs typeface="Arial"/>
                  <a:sym typeface="Arial"/>
                </a:rPr>
                <a:t>ANNUAL</a:t>
              </a:r>
              <a:br>
                <a:rPr lang="en-US" sz="3200">
                  <a:solidFill>
                    <a:schemeClr val="dk1"/>
                  </a:solidFill>
                  <a:latin typeface="Arial"/>
                  <a:ea typeface="Arial"/>
                  <a:cs typeface="Arial"/>
                  <a:sym typeface="Arial"/>
                </a:rPr>
              </a:br>
              <a:r>
                <a:rPr lang="en-US" sz="2800">
                  <a:solidFill>
                    <a:schemeClr val="dk1"/>
                  </a:solidFill>
                  <a:latin typeface="Arial"/>
                  <a:ea typeface="Arial"/>
                  <a:cs typeface="Arial"/>
                  <a:sym typeface="Arial"/>
                </a:rPr>
                <a:t>POINT-TO-POINT</a:t>
              </a:r>
              <a:endParaRPr sz="2800">
                <a:solidFill>
                  <a:schemeClr val="dk1"/>
                </a:solidFill>
                <a:latin typeface="Arial"/>
                <a:ea typeface="Arial"/>
                <a:cs typeface="Arial"/>
                <a:sym typeface="Arial"/>
              </a:endParaRPr>
            </a:p>
          </p:txBody>
        </p:sp>
      </p:grpSp>
      <p:pic>
        <p:nvPicPr>
          <p:cNvPr id="979" name="Google Shape;979;p38"/>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980" name="Google Shape;980;p38"/>
          <p:cNvSpPr/>
          <p:nvPr/>
        </p:nvSpPr>
        <p:spPr>
          <a:xfrm>
            <a:off x="390525" y="1004749"/>
            <a:ext cx="3362139" cy="523220"/>
          </a:xfrm>
          <a:prstGeom prst="rect">
            <a:avLst/>
          </a:prstGeom>
          <a:noFill/>
          <a:ln>
            <a:noFill/>
          </a:ln>
        </p:spPr>
        <p:txBody>
          <a:bodyPr anchorCtr="0" anchor="t" bIns="45700" lIns="91425" spcFirstLastPara="1" rIns="91425" wrap="square" tIns="45700">
            <a:spAutoFit/>
          </a:bodyPr>
          <a:lstStyle/>
          <a:p>
            <a:pPr indent="0" lvl="1" marL="1588" marR="0" rtl="0" algn="l">
              <a:spcBef>
                <a:spcPts val="0"/>
              </a:spcBef>
              <a:spcAft>
                <a:spcPts val="0"/>
              </a:spcAft>
              <a:buNone/>
            </a:pPr>
            <a:r>
              <a:rPr b="1" i="0" lang="en-US" sz="2800" u="none" cap="none" strike="noStrike">
                <a:solidFill>
                  <a:srgbClr val="790B4D"/>
                </a:solidFill>
                <a:latin typeface="Arial"/>
                <a:ea typeface="Arial"/>
                <a:cs typeface="Arial"/>
                <a:sym typeface="Arial"/>
              </a:rPr>
              <a:t>Crediting</a:t>
            </a:r>
            <a:r>
              <a:rPr b="1" i="0" lang="en-US" sz="2800" u="none" cap="none" strike="noStrike">
                <a:solidFill>
                  <a:srgbClr val="4C3048"/>
                </a:solidFill>
                <a:latin typeface="Arial"/>
                <a:ea typeface="Arial"/>
                <a:cs typeface="Arial"/>
                <a:sym typeface="Arial"/>
              </a:rPr>
              <a:t> </a:t>
            </a:r>
            <a:r>
              <a:rPr b="1" i="0" lang="en-US" sz="2800" u="none" cap="none" strike="noStrike">
                <a:solidFill>
                  <a:srgbClr val="790B4D"/>
                </a:solidFill>
                <a:latin typeface="Arial"/>
                <a:ea typeface="Arial"/>
                <a:cs typeface="Arial"/>
                <a:sym typeface="Arial"/>
              </a:rPr>
              <a:t>methods</a:t>
            </a:r>
            <a:endParaRPr/>
          </a:p>
        </p:txBody>
      </p:sp>
      <p:sp>
        <p:nvSpPr>
          <p:cNvPr id="981" name="Google Shape;981;p38"/>
          <p:cNvSpPr txBox="1"/>
          <p:nvPr>
            <p:ph idx="11" type="ftr"/>
          </p:nvPr>
        </p:nvSpPr>
        <p:spPr>
          <a:xfrm>
            <a:off x="775422" y="6057361"/>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With the purchase of any additional-cost riders, the contract's values will be reduced by the cost of the rider. This may result in a loss of principal and interest in any year in which the contract does not earn interest or earns interest in an amount less than the rider charge. </a:t>
            </a:r>
            <a:endParaRPr/>
          </a:p>
        </p:txBody>
      </p:sp>
      <p:sp>
        <p:nvSpPr>
          <p:cNvPr id="982" name="Google Shape;982;p3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cxnSp>
        <p:nvCxnSpPr>
          <p:cNvPr id="988" name="Google Shape;988;p39"/>
          <p:cNvCxnSpPr/>
          <p:nvPr/>
        </p:nvCxnSpPr>
        <p:spPr>
          <a:xfrm>
            <a:off x="2443454" y="3019713"/>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989" name="Google Shape;989;p39"/>
          <p:cNvCxnSpPr/>
          <p:nvPr/>
        </p:nvCxnSpPr>
        <p:spPr>
          <a:xfrm>
            <a:off x="2451921" y="2604830"/>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990" name="Google Shape;990;p39"/>
          <p:cNvCxnSpPr/>
          <p:nvPr/>
        </p:nvCxnSpPr>
        <p:spPr>
          <a:xfrm>
            <a:off x="2451915" y="3866407"/>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991" name="Google Shape;991;p39"/>
          <p:cNvCxnSpPr/>
          <p:nvPr/>
        </p:nvCxnSpPr>
        <p:spPr>
          <a:xfrm>
            <a:off x="2445733" y="4280980"/>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992" name="Google Shape;992;p39"/>
          <p:cNvCxnSpPr/>
          <p:nvPr/>
        </p:nvCxnSpPr>
        <p:spPr>
          <a:xfrm>
            <a:off x="2443454" y="3443063"/>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993" name="Google Shape;993;p39"/>
          <p:cNvCxnSpPr/>
          <p:nvPr/>
        </p:nvCxnSpPr>
        <p:spPr>
          <a:xfrm>
            <a:off x="3244715"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94" name="Google Shape;994;p39"/>
          <p:cNvCxnSpPr/>
          <p:nvPr/>
        </p:nvCxnSpPr>
        <p:spPr>
          <a:xfrm>
            <a:off x="4354079"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95" name="Google Shape;995;p39"/>
          <p:cNvCxnSpPr/>
          <p:nvPr/>
        </p:nvCxnSpPr>
        <p:spPr>
          <a:xfrm>
            <a:off x="5482493"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96" name="Google Shape;996;p39"/>
          <p:cNvCxnSpPr/>
          <p:nvPr/>
        </p:nvCxnSpPr>
        <p:spPr>
          <a:xfrm>
            <a:off x="6620432"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97" name="Google Shape;997;p39"/>
          <p:cNvCxnSpPr/>
          <p:nvPr/>
        </p:nvCxnSpPr>
        <p:spPr>
          <a:xfrm>
            <a:off x="7754956"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98" name="Google Shape;998;p39"/>
          <p:cNvCxnSpPr/>
          <p:nvPr/>
        </p:nvCxnSpPr>
        <p:spPr>
          <a:xfrm>
            <a:off x="9447580"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999" name="Google Shape;999;p39"/>
          <p:cNvCxnSpPr/>
          <p:nvPr/>
        </p:nvCxnSpPr>
        <p:spPr>
          <a:xfrm>
            <a:off x="3780347"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000" name="Google Shape;1000;p39"/>
          <p:cNvCxnSpPr/>
          <p:nvPr/>
        </p:nvCxnSpPr>
        <p:spPr>
          <a:xfrm>
            <a:off x="4937336"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001" name="Google Shape;1001;p39"/>
          <p:cNvCxnSpPr/>
          <p:nvPr/>
        </p:nvCxnSpPr>
        <p:spPr>
          <a:xfrm>
            <a:off x="6056225"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002" name="Google Shape;1002;p39"/>
          <p:cNvCxnSpPr/>
          <p:nvPr/>
        </p:nvCxnSpPr>
        <p:spPr>
          <a:xfrm>
            <a:off x="7203689"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003" name="Google Shape;1003;p39"/>
          <p:cNvCxnSpPr/>
          <p:nvPr/>
        </p:nvCxnSpPr>
        <p:spPr>
          <a:xfrm>
            <a:off x="8319163"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004" name="Google Shape;1004;p39"/>
          <p:cNvCxnSpPr/>
          <p:nvPr/>
        </p:nvCxnSpPr>
        <p:spPr>
          <a:xfrm>
            <a:off x="8864320" y="5533415"/>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005" name="Google Shape;1005;p39"/>
          <p:cNvCxnSpPr/>
          <p:nvPr/>
        </p:nvCxnSpPr>
        <p:spPr>
          <a:xfrm>
            <a:off x="2448493" y="5533415"/>
            <a:ext cx="0" cy="142875"/>
          </a:xfrm>
          <a:prstGeom prst="straightConnector1">
            <a:avLst/>
          </a:prstGeom>
          <a:noFill/>
          <a:ln cap="flat" cmpd="sng" w="9525">
            <a:solidFill>
              <a:srgbClr val="7F7F7F"/>
            </a:solidFill>
            <a:prstDash val="solid"/>
            <a:round/>
            <a:headEnd len="med" w="med" type="none"/>
            <a:tailEnd len="med" w="med" type="none"/>
          </a:ln>
        </p:spPr>
      </p:cxnSp>
      <p:sp>
        <p:nvSpPr>
          <p:cNvPr id="1006" name="Google Shape;1006;p39"/>
          <p:cNvSpPr txBox="1"/>
          <p:nvPr>
            <p:ph idx="11" type="ftr"/>
          </p:nvPr>
        </p:nvSpPr>
        <p:spPr>
          <a:xfrm>
            <a:off x="895780" y="6130945"/>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solidFill>
                  <a:srgbClr val="5F5F5F"/>
                </a:solidFill>
                <a:latin typeface="Calibri"/>
                <a:ea typeface="Calibri"/>
                <a:cs typeface="Calibri"/>
                <a:sym typeface="Calibri"/>
              </a:rPr>
              <a:t>This hypothetical illustration is for illustrative purposes only, is no guarantee of return or future performance, and does not depict the actual performance of a specific product or its crediting options. </a:t>
            </a:r>
            <a:endParaRPr sz="1000">
              <a:solidFill>
                <a:srgbClr val="5F5F5F"/>
              </a:solidFill>
              <a:latin typeface="Calibri"/>
              <a:ea typeface="Calibri"/>
              <a:cs typeface="Calibri"/>
              <a:sym typeface="Calibri"/>
            </a:endParaRPr>
          </a:p>
        </p:txBody>
      </p:sp>
      <p:sp>
        <p:nvSpPr>
          <p:cNvPr id="1007" name="Google Shape;1007;p3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008" name="Google Shape;1008;p39"/>
          <p:cNvSpPr txBox="1"/>
          <p:nvPr>
            <p:ph idx="4294967295" type="title"/>
          </p:nvPr>
        </p:nvSpPr>
        <p:spPr>
          <a:xfrm>
            <a:off x="244491" y="530855"/>
            <a:ext cx="9644393"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600"/>
              <a:buFont typeface="Arial"/>
              <a:buNone/>
            </a:pPr>
            <a:r>
              <a:rPr lang="en-US" sz="3600">
                <a:latin typeface="Arial"/>
                <a:ea typeface="Arial"/>
                <a:cs typeface="Arial"/>
                <a:sym typeface="Arial"/>
              </a:rPr>
              <a:t>HYPOTHETICAL EXAMPLE OF ANNUAL POINT-TO-POINT </a:t>
            </a:r>
            <a:endParaRPr/>
          </a:p>
        </p:txBody>
      </p:sp>
      <p:sp>
        <p:nvSpPr>
          <p:cNvPr id="1009" name="Google Shape;1009;p39"/>
          <p:cNvSpPr/>
          <p:nvPr/>
        </p:nvSpPr>
        <p:spPr>
          <a:xfrm>
            <a:off x="2443460" y="1708940"/>
            <a:ext cx="7384752" cy="3860800"/>
          </a:xfrm>
          <a:custGeom>
            <a:rect b="b" l="l" r="r" t="t"/>
            <a:pathLst>
              <a:path extrusionOk="0" h="3860800" w="7012071">
                <a:moveTo>
                  <a:pt x="7012071" y="3860800"/>
                </a:moveTo>
                <a:lnTo>
                  <a:pt x="0" y="3860800"/>
                </a:lnTo>
                <a:lnTo>
                  <a:pt x="0" y="0"/>
                </a:lnTo>
              </a:path>
            </a:pathLst>
          </a:custGeom>
          <a:noFill/>
          <a:ln cap="flat" cmpd="sng" w="9525">
            <a:solidFill>
              <a:srgbClr val="7F7F7F"/>
            </a:solidFill>
            <a:prstDash val="solid"/>
            <a:miter lim="800000"/>
            <a:headEnd len="med" w="med" type="none"/>
            <a:tailEnd len="med" w="med" type="none"/>
          </a:ln>
        </p:spPr>
        <p:txBody>
          <a:bodyPr anchorCtr="0" anchor="ctr" bIns="0" lIns="0" spcFirstLastPara="1" rIns="0" wrap="square" tIns="54000">
            <a:noAutofit/>
          </a:bodyPr>
          <a:lstStyle/>
          <a:p>
            <a:pPr indent="0" lvl="0" marL="0" marR="0" rtl="0" algn="ctr">
              <a:spcBef>
                <a:spcPts val="0"/>
              </a:spcBef>
              <a:spcAft>
                <a:spcPts val="0"/>
              </a:spcAft>
              <a:buNone/>
            </a:pPr>
            <a:r>
              <a:t/>
            </a:r>
            <a:endParaRPr sz="1800">
              <a:solidFill>
                <a:srgbClr val="000000"/>
              </a:solidFill>
              <a:latin typeface="Arial"/>
              <a:ea typeface="Arial"/>
              <a:cs typeface="Arial"/>
              <a:sym typeface="Arial"/>
            </a:endParaRPr>
          </a:p>
        </p:txBody>
      </p:sp>
      <p:cxnSp>
        <p:nvCxnSpPr>
          <p:cNvPr id="1010" name="Google Shape;1010;p39"/>
          <p:cNvCxnSpPr/>
          <p:nvPr/>
        </p:nvCxnSpPr>
        <p:spPr>
          <a:xfrm>
            <a:off x="2454206" y="5139256"/>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1011" name="Google Shape;1011;p39"/>
          <p:cNvCxnSpPr/>
          <p:nvPr/>
        </p:nvCxnSpPr>
        <p:spPr>
          <a:xfrm>
            <a:off x="2454206" y="3442753"/>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1012" name="Google Shape;1012;p39"/>
          <p:cNvCxnSpPr/>
          <p:nvPr/>
        </p:nvCxnSpPr>
        <p:spPr>
          <a:xfrm>
            <a:off x="2443460" y="4705360"/>
            <a:ext cx="7568739" cy="0"/>
          </a:xfrm>
          <a:prstGeom prst="straightConnector1">
            <a:avLst/>
          </a:prstGeom>
          <a:noFill/>
          <a:ln cap="flat" cmpd="sng" w="9525">
            <a:solidFill>
              <a:srgbClr val="BFBFBF"/>
            </a:solidFill>
            <a:prstDash val="solid"/>
            <a:round/>
            <a:headEnd len="med" w="med" type="none"/>
            <a:tailEnd len="med" w="med" type="none"/>
          </a:ln>
        </p:spPr>
      </p:cxnSp>
      <p:cxnSp>
        <p:nvCxnSpPr>
          <p:cNvPr id="1013" name="Google Shape;1013;p39"/>
          <p:cNvCxnSpPr/>
          <p:nvPr/>
        </p:nvCxnSpPr>
        <p:spPr>
          <a:xfrm>
            <a:off x="2443460" y="2189953"/>
            <a:ext cx="7568739" cy="0"/>
          </a:xfrm>
          <a:prstGeom prst="straightConnector1">
            <a:avLst/>
          </a:prstGeom>
          <a:noFill/>
          <a:ln cap="flat" cmpd="sng" w="9525">
            <a:solidFill>
              <a:srgbClr val="BFBFBF"/>
            </a:solidFill>
            <a:prstDash val="solid"/>
            <a:round/>
            <a:headEnd len="med" w="med" type="none"/>
            <a:tailEnd len="med" w="med" type="none"/>
          </a:ln>
        </p:spPr>
      </p:cxnSp>
      <p:sp>
        <p:nvSpPr>
          <p:cNvPr id="1014" name="Google Shape;1014;p39"/>
          <p:cNvSpPr txBox="1"/>
          <p:nvPr/>
        </p:nvSpPr>
        <p:spPr>
          <a:xfrm>
            <a:off x="1863016" y="462439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98</a:t>
            </a:r>
            <a:endParaRPr/>
          </a:p>
        </p:txBody>
      </p:sp>
      <p:sp>
        <p:nvSpPr>
          <p:cNvPr id="1015" name="Google Shape;1015;p39"/>
          <p:cNvSpPr txBox="1"/>
          <p:nvPr/>
        </p:nvSpPr>
        <p:spPr>
          <a:xfrm>
            <a:off x="1863016" y="335875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104</a:t>
            </a:r>
            <a:endParaRPr/>
          </a:p>
        </p:txBody>
      </p:sp>
      <p:sp>
        <p:nvSpPr>
          <p:cNvPr id="1016" name="Google Shape;1016;p39"/>
          <p:cNvSpPr txBox="1"/>
          <p:nvPr/>
        </p:nvSpPr>
        <p:spPr>
          <a:xfrm>
            <a:off x="1863016" y="209311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110</a:t>
            </a:r>
            <a:endParaRPr/>
          </a:p>
        </p:txBody>
      </p:sp>
      <p:sp>
        <p:nvSpPr>
          <p:cNvPr id="1017" name="Google Shape;1017;p39"/>
          <p:cNvSpPr txBox="1"/>
          <p:nvPr/>
        </p:nvSpPr>
        <p:spPr>
          <a:xfrm>
            <a:off x="9548390" y="5683081"/>
            <a:ext cx="852911"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b="1" lang="en-US" sz="1100">
                <a:solidFill>
                  <a:srgbClr val="790B4D"/>
                </a:solidFill>
                <a:latin typeface="Arial"/>
                <a:ea typeface="Arial"/>
                <a:cs typeface="Arial"/>
                <a:sym typeface="Arial"/>
              </a:rPr>
              <a:t>END</a:t>
            </a:r>
            <a:r>
              <a:rPr b="1" lang="en-US" sz="1100">
                <a:solidFill>
                  <a:srgbClr val="4C3048"/>
                </a:solidFill>
                <a:latin typeface="Arial"/>
                <a:ea typeface="Arial"/>
                <a:cs typeface="Arial"/>
                <a:sym typeface="Arial"/>
              </a:rPr>
              <a:t> YEAR </a:t>
            </a:r>
            <a:r>
              <a:rPr b="1" lang="en-US" sz="1200">
                <a:solidFill>
                  <a:srgbClr val="4C3048"/>
                </a:solidFill>
                <a:latin typeface="Arial"/>
                <a:ea typeface="Arial"/>
                <a:cs typeface="Arial"/>
                <a:sym typeface="Arial"/>
              </a:rPr>
              <a:t>1</a:t>
            </a:r>
            <a:endParaRPr/>
          </a:p>
        </p:txBody>
      </p:sp>
      <p:sp>
        <p:nvSpPr>
          <p:cNvPr id="1018" name="Google Shape;1018;p39"/>
          <p:cNvSpPr/>
          <p:nvPr/>
        </p:nvSpPr>
        <p:spPr>
          <a:xfrm>
            <a:off x="5339508" y="4541499"/>
            <a:ext cx="329124" cy="103597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19" name="Google Shape;1019;p39"/>
          <p:cNvSpPr/>
          <p:nvPr/>
        </p:nvSpPr>
        <p:spPr>
          <a:xfrm>
            <a:off x="5902552" y="4398319"/>
            <a:ext cx="329124" cy="11806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0" name="Google Shape;1020;p39"/>
          <p:cNvSpPr/>
          <p:nvPr/>
        </p:nvSpPr>
        <p:spPr>
          <a:xfrm>
            <a:off x="7028640" y="3908421"/>
            <a:ext cx="329124" cy="166074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1" name="Google Shape;1021;p39"/>
          <p:cNvSpPr/>
          <p:nvPr/>
        </p:nvSpPr>
        <p:spPr>
          <a:xfrm>
            <a:off x="7591684" y="3652988"/>
            <a:ext cx="329124" cy="192563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2" name="Google Shape;1022;p39"/>
          <p:cNvSpPr/>
          <p:nvPr/>
        </p:nvSpPr>
        <p:spPr>
          <a:xfrm>
            <a:off x="8154728" y="2760019"/>
            <a:ext cx="329124" cy="28189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3" name="Google Shape;1023;p39"/>
          <p:cNvSpPr/>
          <p:nvPr/>
        </p:nvSpPr>
        <p:spPr>
          <a:xfrm>
            <a:off x="8717772" y="2832096"/>
            <a:ext cx="329124" cy="273764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4" name="Google Shape;1024;p39"/>
          <p:cNvSpPr/>
          <p:nvPr/>
        </p:nvSpPr>
        <p:spPr>
          <a:xfrm>
            <a:off x="9283018" y="2588570"/>
            <a:ext cx="329124" cy="2990057"/>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5" name="Google Shape;1025;p39"/>
          <p:cNvSpPr/>
          <p:nvPr/>
        </p:nvSpPr>
        <p:spPr>
          <a:xfrm>
            <a:off x="3650376" y="3922070"/>
            <a:ext cx="329124" cy="165655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6" name="Google Shape;1026;p39"/>
          <p:cNvSpPr/>
          <p:nvPr/>
        </p:nvSpPr>
        <p:spPr>
          <a:xfrm>
            <a:off x="4213420" y="3502970"/>
            <a:ext cx="329124" cy="207706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7" name="Google Shape;1027;p39"/>
          <p:cNvSpPr/>
          <p:nvPr/>
        </p:nvSpPr>
        <p:spPr>
          <a:xfrm>
            <a:off x="4776464" y="4069950"/>
            <a:ext cx="329124" cy="149979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8" name="Google Shape;1028;p39"/>
          <p:cNvSpPr/>
          <p:nvPr/>
        </p:nvSpPr>
        <p:spPr>
          <a:xfrm>
            <a:off x="3087332" y="3741094"/>
            <a:ext cx="329124" cy="183771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29" name="Google Shape;1029;p39"/>
          <p:cNvSpPr/>
          <p:nvPr/>
        </p:nvSpPr>
        <p:spPr>
          <a:xfrm>
            <a:off x="6465596" y="3502970"/>
            <a:ext cx="329124" cy="207706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30" name="Google Shape;1030;p39"/>
          <p:cNvSpPr txBox="1"/>
          <p:nvPr/>
        </p:nvSpPr>
        <p:spPr>
          <a:xfrm>
            <a:off x="2487190" y="5689430"/>
            <a:ext cx="852911" cy="223804"/>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b="1" lang="en-US" sz="1100">
                <a:solidFill>
                  <a:srgbClr val="790B4D"/>
                </a:solidFill>
                <a:latin typeface="Arial"/>
                <a:ea typeface="Arial"/>
                <a:cs typeface="Arial"/>
                <a:sym typeface="Arial"/>
              </a:rPr>
              <a:t>INITIAL</a:t>
            </a:r>
            <a:endParaRPr/>
          </a:p>
        </p:txBody>
      </p:sp>
      <p:sp>
        <p:nvSpPr>
          <p:cNvPr id="1031" name="Google Shape;1031;p39"/>
          <p:cNvSpPr/>
          <p:nvPr/>
        </p:nvSpPr>
        <p:spPr>
          <a:xfrm>
            <a:off x="9407906" y="2097153"/>
            <a:ext cx="703262" cy="338138"/>
          </a:xfrm>
          <a:prstGeom prst="wedgeRectCallout">
            <a:avLst>
              <a:gd fmla="val -44259" name="adj1"/>
              <a:gd fmla="val 86284" name="adj2"/>
            </a:avLst>
          </a:prstGeom>
          <a:solidFill>
            <a:srgbClr val="790B4D"/>
          </a:solid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1070</a:t>
            </a:r>
            <a:endParaRPr/>
          </a:p>
        </p:txBody>
      </p:sp>
      <p:sp>
        <p:nvSpPr>
          <p:cNvPr id="1032" name="Google Shape;1032;p39"/>
          <p:cNvSpPr/>
          <p:nvPr/>
        </p:nvSpPr>
        <p:spPr>
          <a:xfrm>
            <a:off x="2563188" y="3044818"/>
            <a:ext cx="703263" cy="338138"/>
          </a:xfrm>
          <a:prstGeom prst="wedgeRectCallout">
            <a:avLst>
              <a:gd fmla="val -41517" name="adj1"/>
              <a:gd fmla="val 282175" name="adj2"/>
            </a:avLst>
          </a:prstGeom>
          <a:solidFill>
            <a:srgbClr val="790B4D"/>
          </a:solid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1800">
                <a:solidFill>
                  <a:srgbClr val="FFFFFF"/>
                </a:solidFill>
                <a:latin typeface="Arial"/>
                <a:ea typeface="Arial"/>
                <a:cs typeface="Arial"/>
                <a:sym typeface="Arial"/>
              </a:rPr>
              <a:t>1000</a:t>
            </a:r>
            <a:endParaRPr/>
          </a:p>
        </p:txBody>
      </p:sp>
      <p:cxnSp>
        <p:nvCxnSpPr>
          <p:cNvPr id="1033" name="Google Shape;1033;p39"/>
          <p:cNvCxnSpPr/>
          <p:nvPr/>
        </p:nvCxnSpPr>
        <p:spPr>
          <a:xfrm flipH="1" rot="10800000">
            <a:off x="2589212" y="2625721"/>
            <a:ext cx="6705600" cy="1676400"/>
          </a:xfrm>
          <a:prstGeom prst="straightConnector1">
            <a:avLst/>
          </a:prstGeom>
          <a:noFill/>
          <a:ln cap="flat" cmpd="sng" w="76200">
            <a:solidFill>
              <a:srgbClr val="790B4D"/>
            </a:solidFill>
            <a:prstDash val="solid"/>
            <a:round/>
            <a:headEnd len="sm" w="sm" type="none"/>
            <a:tailEnd len="sm" w="sm" type="none"/>
          </a:ln>
        </p:spPr>
      </p:cxnSp>
      <p:sp>
        <p:nvSpPr>
          <p:cNvPr id="1034" name="Google Shape;1034;p39"/>
          <p:cNvSpPr/>
          <p:nvPr/>
        </p:nvSpPr>
        <p:spPr>
          <a:xfrm>
            <a:off x="2524288" y="4215602"/>
            <a:ext cx="329124" cy="1354138"/>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035" name="Google Shape;1035;p39"/>
          <p:cNvSpPr txBox="1"/>
          <p:nvPr/>
        </p:nvSpPr>
        <p:spPr>
          <a:xfrm>
            <a:off x="1863016" y="546815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94</a:t>
            </a:r>
            <a:endParaRPr/>
          </a:p>
        </p:txBody>
      </p:sp>
      <p:sp>
        <p:nvSpPr>
          <p:cNvPr id="1036" name="Google Shape;1036;p39"/>
          <p:cNvSpPr txBox="1"/>
          <p:nvPr/>
        </p:nvSpPr>
        <p:spPr>
          <a:xfrm>
            <a:off x="1863016" y="378063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102</a:t>
            </a:r>
            <a:endParaRPr/>
          </a:p>
        </p:txBody>
      </p:sp>
      <p:sp>
        <p:nvSpPr>
          <p:cNvPr id="1037" name="Google Shape;1037;p39"/>
          <p:cNvSpPr txBox="1"/>
          <p:nvPr/>
        </p:nvSpPr>
        <p:spPr>
          <a:xfrm>
            <a:off x="1863016" y="251499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108</a:t>
            </a:r>
            <a:endParaRPr/>
          </a:p>
        </p:txBody>
      </p:sp>
      <p:sp>
        <p:nvSpPr>
          <p:cNvPr id="1038" name="Google Shape;1038;p39"/>
          <p:cNvSpPr txBox="1"/>
          <p:nvPr/>
        </p:nvSpPr>
        <p:spPr>
          <a:xfrm>
            <a:off x="1863016" y="504627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96</a:t>
            </a:r>
            <a:endParaRPr/>
          </a:p>
        </p:txBody>
      </p:sp>
      <p:sp>
        <p:nvSpPr>
          <p:cNvPr id="1039" name="Google Shape;1039;p39"/>
          <p:cNvSpPr txBox="1"/>
          <p:nvPr/>
        </p:nvSpPr>
        <p:spPr>
          <a:xfrm>
            <a:off x="1863016" y="420251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100</a:t>
            </a:r>
            <a:endParaRPr/>
          </a:p>
        </p:txBody>
      </p:sp>
      <p:sp>
        <p:nvSpPr>
          <p:cNvPr id="1040" name="Google Shape;1040;p39"/>
          <p:cNvSpPr txBox="1"/>
          <p:nvPr/>
        </p:nvSpPr>
        <p:spPr>
          <a:xfrm>
            <a:off x="1863016" y="2936875"/>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rgbClr val="4C3048"/>
                </a:solidFill>
                <a:latin typeface="Arial"/>
                <a:ea typeface="Arial"/>
                <a:cs typeface="Arial"/>
                <a:sym typeface="Arial"/>
              </a:rPr>
              <a:t>106</a:t>
            </a:r>
            <a:endParaRPr/>
          </a:p>
        </p:txBody>
      </p:sp>
      <p:sp>
        <p:nvSpPr>
          <p:cNvPr id="1041" name="Google Shape;1041;p39"/>
          <p:cNvSpPr txBox="1"/>
          <p:nvPr/>
        </p:nvSpPr>
        <p:spPr>
          <a:xfrm>
            <a:off x="5763387" y="5754436"/>
            <a:ext cx="594768"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800">
                <a:solidFill>
                  <a:srgbClr val="646464"/>
                </a:solidFill>
                <a:latin typeface="Arial"/>
                <a:ea typeface="Arial"/>
                <a:cs typeface="Arial"/>
                <a:sym typeface="Arial"/>
              </a:rPr>
              <a:t>MONTH</a:t>
            </a:r>
            <a:endParaRPr/>
          </a:p>
        </p:txBody>
      </p:sp>
      <p:sp>
        <p:nvSpPr>
          <p:cNvPr id="1042" name="Google Shape;1042;p39"/>
          <p:cNvSpPr txBox="1"/>
          <p:nvPr/>
        </p:nvSpPr>
        <p:spPr>
          <a:xfrm rot="-5400000">
            <a:off x="1511143" y="3435642"/>
            <a:ext cx="926959" cy="2089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800">
                <a:solidFill>
                  <a:srgbClr val="646464"/>
                </a:solidFill>
                <a:latin typeface="Arial"/>
                <a:ea typeface="Arial"/>
                <a:cs typeface="Arial"/>
                <a:sym typeface="Arial"/>
              </a:rPr>
              <a:t>INDEX VALUE</a:t>
            </a:r>
            <a:endParaRPr/>
          </a:p>
        </p:txBody>
      </p:sp>
      <p:sp>
        <p:nvSpPr>
          <p:cNvPr id="1043" name="Google Shape;1043;p39"/>
          <p:cNvSpPr txBox="1"/>
          <p:nvPr/>
        </p:nvSpPr>
        <p:spPr>
          <a:xfrm>
            <a:off x="3178162"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1</a:t>
            </a:r>
            <a:endParaRPr/>
          </a:p>
        </p:txBody>
      </p:sp>
      <p:sp>
        <p:nvSpPr>
          <p:cNvPr id="1044" name="Google Shape;1044;p39"/>
          <p:cNvSpPr txBox="1"/>
          <p:nvPr/>
        </p:nvSpPr>
        <p:spPr>
          <a:xfrm>
            <a:off x="4285605"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3</a:t>
            </a:r>
            <a:endParaRPr/>
          </a:p>
        </p:txBody>
      </p:sp>
      <p:sp>
        <p:nvSpPr>
          <p:cNvPr id="1045" name="Google Shape;1045;p39"/>
          <p:cNvSpPr txBox="1"/>
          <p:nvPr/>
        </p:nvSpPr>
        <p:spPr>
          <a:xfrm>
            <a:off x="5423809"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5</a:t>
            </a:r>
            <a:endParaRPr/>
          </a:p>
        </p:txBody>
      </p:sp>
      <p:sp>
        <p:nvSpPr>
          <p:cNvPr id="1046" name="Google Shape;1046;p39"/>
          <p:cNvSpPr txBox="1"/>
          <p:nvPr/>
        </p:nvSpPr>
        <p:spPr>
          <a:xfrm>
            <a:off x="6553692"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7</a:t>
            </a:r>
            <a:endParaRPr/>
          </a:p>
        </p:txBody>
      </p:sp>
      <p:sp>
        <p:nvSpPr>
          <p:cNvPr id="1047" name="Google Shape;1047;p39"/>
          <p:cNvSpPr txBox="1"/>
          <p:nvPr/>
        </p:nvSpPr>
        <p:spPr>
          <a:xfrm>
            <a:off x="7604418" y="5635364"/>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9</a:t>
            </a:r>
            <a:endParaRPr/>
          </a:p>
        </p:txBody>
      </p:sp>
      <p:sp>
        <p:nvSpPr>
          <p:cNvPr id="1048" name="Google Shape;1048;p39"/>
          <p:cNvSpPr txBox="1"/>
          <p:nvPr/>
        </p:nvSpPr>
        <p:spPr>
          <a:xfrm>
            <a:off x="8150572" y="5635364"/>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10</a:t>
            </a:r>
            <a:endParaRPr/>
          </a:p>
        </p:txBody>
      </p:sp>
      <p:sp>
        <p:nvSpPr>
          <p:cNvPr id="1049" name="Google Shape;1049;p39"/>
          <p:cNvSpPr txBox="1"/>
          <p:nvPr/>
        </p:nvSpPr>
        <p:spPr>
          <a:xfrm>
            <a:off x="3715913"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2</a:t>
            </a:r>
            <a:endParaRPr/>
          </a:p>
        </p:txBody>
      </p:sp>
      <p:sp>
        <p:nvSpPr>
          <p:cNvPr id="1050" name="Google Shape;1050;p39"/>
          <p:cNvSpPr txBox="1"/>
          <p:nvPr/>
        </p:nvSpPr>
        <p:spPr>
          <a:xfrm>
            <a:off x="4876155"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4</a:t>
            </a:r>
            <a:endParaRPr/>
          </a:p>
        </p:txBody>
      </p:sp>
      <p:sp>
        <p:nvSpPr>
          <p:cNvPr id="1051" name="Google Shape;1051;p39"/>
          <p:cNvSpPr txBox="1"/>
          <p:nvPr/>
        </p:nvSpPr>
        <p:spPr>
          <a:xfrm>
            <a:off x="5995309"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6</a:t>
            </a:r>
            <a:endParaRPr/>
          </a:p>
        </p:txBody>
      </p:sp>
      <p:sp>
        <p:nvSpPr>
          <p:cNvPr id="1052" name="Google Shape;1052;p39"/>
          <p:cNvSpPr txBox="1"/>
          <p:nvPr/>
        </p:nvSpPr>
        <p:spPr>
          <a:xfrm>
            <a:off x="7144242" y="5635364"/>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8</a:t>
            </a:r>
            <a:endParaRPr/>
          </a:p>
        </p:txBody>
      </p:sp>
      <p:sp>
        <p:nvSpPr>
          <p:cNvPr id="1053" name="Google Shape;1053;p39"/>
          <p:cNvSpPr txBox="1"/>
          <p:nvPr/>
        </p:nvSpPr>
        <p:spPr>
          <a:xfrm>
            <a:off x="9280818" y="5635364"/>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12</a:t>
            </a:r>
            <a:endParaRPr/>
          </a:p>
        </p:txBody>
      </p:sp>
      <p:sp>
        <p:nvSpPr>
          <p:cNvPr id="1054" name="Google Shape;1054;p39"/>
          <p:cNvSpPr txBox="1"/>
          <p:nvPr/>
        </p:nvSpPr>
        <p:spPr>
          <a:xfrm>
            <a:off x="8696672" y="5635364"/>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rgbClr val="646464"/>
                </a:solidFill>
                <a:latin typeface="Arial"/>
                <a:ea typeface="Arial"/>
                <a:cs typeface="Arial"/>
                <a:sym typeface="Arial"/>
              </a:rPr>
              <a:t>11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2"/>
                                        </p:tgtEl>
                                        <p:attrNameLst>
                                          <p:attrName>style.visibility</p:attrName>
                                        </p:attrNameLst>
                                      </p:cBhvr>
                                      <p:to>
                                        <p:strVal val="visible"/>
                                      </p:to>
                                    </p:set>
                                    <p:animEffect filter="fade" transition="in">
                                      <p:cBhvr>
                                        <p:cTn dur="500"/>
                                        <p:tgtEl>
                                          <p:spTgt spid="1032"/>
                                        </p:tgtEl>
                                      </p:cBhvr>
                                    </p:animEffect>
                                  </p:childTnLst>
                                </p:cTn>
                              </p:par>
                              <p:par>
                                <p:cTn fill="hold" nodeType="withEffect" presetClass="entr" presetID="1" presetSubtype="0">
                                  <p:stCondLst>
                                    <p:cond delay="0"/>
                                  </p:stCondLst>
                                  <p:childTnLst>
                                    <p:set>
                                      <p:cBhvr>
                                        <p:cTn dur="1" fill="hold">
                                          <p:stCondLst>
                                            <p:cond delay="0"/>
                                          </p:stCondLst>
                                        </p:cTn>
                                        <p:tgtEl>
                                          <p:spTgt spid="103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5"/>
                                        </p:tgtEl>
                                        <p:attrNameLst>
                                          <p:attrName>style.visibility</p:attrName>
                                        </p:attrNameLst>
                                      </p:cBhvr>
                                      <p:to>
                                        <p:strVal val="visible"/>
                                      </p:to>
                                    </p:set>
                                    <p:animEffect filter="fade" transition="in">
                                      <p:cBhvr>
                                        <p:cTn dur="500"/>
                                        <p:tgtEl>
                                          <p:spTgt spid="10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500"/>
                                        <p:tgtEl>
                                          <p:spTgt spid="10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27"/>
                                        </p:tgtEl>
                                        <p:attrNameLst>
                                          <p:attrName>style.visibility</p:attrName>
                                        </p:attrNameLst>
                                      </p:cBhvr>
                                      <p:to>
                                        <p:strVal val="visible"/>
                                      </p:to>
                                    </p:set>
                                    <p:animEffect filter="fade" transition="in">
                                      <p:cBhvr>
                                        <p:cTn dur="500"/>
                                        <p:tgtEl>
                                          <p:spTgt spid="102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18"/>
                                        </p:tgtEl>
                                        <p:attrNameLst>
                                          <p:attrName>style.visibility</p:attrName>
                                        </p:attrNameLst>
                                      </p:cBhvr>
                                      <p:to>
                                        <p:strVal val="visible"/>
                                      </p:to>
                                    </p:set>
                                    <p:animEffect filter="fade" transition="in">
                                      <p:cBhvr>
                                        <p:cTn dur="500"/>
                                        <p:tgtEl>
                                          <p:spTgt spid="101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019"/>
                                        </p:tgtEl>
                                        <p:attrNameLst>
                                          <p:attrName>style.visibility</p:attrName>
                                        </p:attrNameLst>
                                      </p:cBhvr>
                                      <p:to>
                                        <p:strVal val="visible"/>
                                      </p:to>
                                    </p:set>
                                    <p:animEffect filter="fade" transition="in">
                                      <p:cBhvr>
                                        <p:cTn dur="500"/>
                                        <p:tgtEl>
                                          <p:spTgt spid="101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020"/>
                                        </p:tgtEl>
                                        <p:attrNameLst>
                                          <p:attrName>style.visibility</p:attrName>
                                        </p:attrNameLst>
                                      </p:cBhvr>
                                      <p:to>
                                        <p:strVal val="visible"/>
                                      </p:to>
                                    </p:set>
                                    <p:animEffect filter="fade" transition="in">
                                      <p:cBhvr>
                                        <p:cTn dur="500"/>
                                        <p:tgtEl>
                                          <p:spTgt spid="102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500"/>
                                        <p:tgtEl>
                                          <p:spTgt spid="1021"/>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022"/>
                                        </p:tgtEl>
                                        <p:attrNameLst>
                                          <p:attrName>style.visibility</p:attrName>
                                        </p:attrNameLst>
                                      </p:cBhvr>
                                      <p:to>
                                        <p:strVal val="visible"/>
                                      </p:to>
                                    </p:set>
                                    <p:animEffect filter="fade" transition="in">
                                      <p:cBhvr>
                                        <p:cTn dur="500"/>
                                        <p:tgtEl>
                                          <p:spTgt spid="102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23"/>
                                        </p:tgtEl>
                                        <p:attrNameLst>
                                          <p:attrName>style.visibility</p:attrName>
                                        </p:attrNameLst>
                                      </p:cBhvr>
                                      <p:to>
                                        <p:strVal val="visible"/>
                                      </p:to>
                                    </p:set>
                                    <p:animEffect filter="fade" transition="in">
                                      <p:cBhvr>
                                        <p:cTn dur="500"/>
                                        <p:tgtEl>
                                          <p:spTgt spid="102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024"/>
                                        </p:tgtEl>
                                        <p:attrNameLst>
                                          <p:attrName>style.visibility</p:attrName>
                                        </p:attrNameLst>
                                      </p:cBhvr>
                                      <p:to>
                                        <p:strVal val="visible"/>
                                      </p:to>
                                    </p:set>
                                    <p:animEffect filter="fade" transition="in">
                                      <p:cBhvr>
                                        <p:cTn dur="500"/>
                                        <p:tgtEl>
                                          <p:spTgt spid="10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031"/>
                                        </p:tgtEl>
                                        <p:attrNameLst>
                                          <p:attrName>style.visibility</p:attrName>
                                        </p:attrNameLst>
                                      </p:cBhvr>
                                      <p:to>
                                        <p:strVal val="visible"/>
                                      </p:to>
                                    </p:set>
                                    <p:animEffect filter="fade" transition="in">
                                      <p:cBhvr>
                                        <p:cTn dur="500"/>
                                        <p:tgtEl>
                                          <p:spTgt spid="10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500"/>
                                        <p:tgtEl>
                                          <p:spTgt spid="10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
          <p:cNvSpPr/>
          <p:nvPr/>
        </p:nvSpPr>
        <p:spPr>
          <a:xfrm>
            <a:off x="0" y="0"/>
            <a:ext cx="5633556" cy="52724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pic>
        <p:nvPicPr>
          <p:cNvPr descr="1835656_1" id="310" name="Google Shape;310;p4"/>
          <p:cNvPicPr preferRelativeResize="0"/>
          <p:nvPr/>
        </p:nvPicPr>
        <p:blipFill rotWithShape="1">
          <a:blip r:embed="rId3">
            <a:alphaModFix/>
          </a:blip>
          <a:srcRect b="0" l="0" r="0" t="0"/>
          <a:stretch/>
        </p:blipFill>
        <p:spPr>
          <a:xfrm>
            <a:off x="5633556" y="0"/>
            <a:ext cx="6555268" cy="6858000"/>
          </a:xfrm>
          <a:prstGeom prst="rect">
            <a:avLst/>
          </a:prstGeom>
          <a:noFill/>
          <a:ln>
            <a:noFill/>
          </a:ln>
        </p:spPr>
      </p:pic>
      <p:sp>
        <p:nvSpPr>
          <p:cNvPr id="311" name="Google Shape;311;p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312" name="Google Shape;312;p4"/>
          <p:cNvSpPr txBox="1"/>
          <p:nvPr/>
        </p:nvSpPr>
        <p:spPr>
          <a:xfrm>
            <a:off x="371082" y="491043"/>
            <a:ext cx="4859225" cy="421558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2"/>
              </a:buClr>
              <a:buSzPts val="5600"/>
              <a:buFont typeface="Arial"/>
              <a:buNone/>
            </a:pPr>
            <a:r>
              <a:rPr b="0" i="0" lang="en-US" sz="5600" u="none" cap="none" strike="noStrike">
                <a:solidFill>
                  <a:schemeClr val="dk2"/>
                </a:solidFill>
                <a:latin typeface="Arial"/>
                <a:ea typeface="Arial"/>
                <a:cs typeface="Arial"/>
                <a:sym typeface="Arial"/>
              </a:rPr>
              <a:t>You may be  </a:t>
            </a:r>
            <a:br>
              <a:rPr b="0" i="0" lang="en-US" sz="5600" u="none" cap="none" strike="noStrike">
                <a:solidFill>
                  <a:schemeClr val="dk2"/>
                </a:solidFill>
                <a:latin typeface="Arial"/>
                <a:ea typeface="Arial"/>
                <a:cs typeface="Arial"/>
                <a:sym typeface="Arial"/>
              </a:rPr>
            </a:br>
            <a:r>
              <a:rPr b="1" i="0" lang="en-US" sz="5600" u="none" cap="none" strike="noStrike">
                <a:solidFill>
                  <a:srgbClr val="CD7BA6"/>
                </a:solidFill>
                <a:latin typeface="Arial"/>
                <a:ea typeface="Arial"/>
                <a:cs typeface="Arial"/>
                <a:sym typeface="Arial"/>
              </a:rPr>
              <a:t>uncertain </a:t>
            </a:r>
            <a:br>
              <a:rPr b="0" i="0" lang="en-US" sz="5600" u="none" cap="none" strike="noStrike">
                <a:solidFill>
                  <a:schemeClr val="dk2"/>
                </a:solidFill>
                <a:latin typeface="Arial"/>
                <a:ea typeface="Arial"/>
                <a:cs typeface="Arial"/>
                <a:sym typeface="Arial"/>
              </a:rPr>
            </a:br>
            <a:r>
              <a:rPr b="0" i="0" lang="en-US" sz="5600" u="none" cap="none" strike="noStrike">
                <a:solidFill>
                  <a:schemeClr val="dk2"/>
                </a:solidFill>
                <a:latin typeface="Arial"/>
                <a:ea typeface="Arial"/>
                <a:cs typeface="Arial"/>
                <a:sym typeface="Arial"/>
              </a:rPr>
              <a:t>about your </a:t>
            </a:r>
            <a:br>
              <a:rPr b="0" i="0" lang="en-US" sz="5600" u="none" cap="none" strike="noStrike">
                <a:solidFill>
                  <a:schemeClr val="dk2"/>
                </a:solidFill>
                <a:latin typeface="Arial"/>
                <a:ea typeface="Arial"/>
                <a:cs typeface="Arial"/>
                <a:sym typeface="Arial"/>
              </a:rPr>
            </a:br>
            <a:r>
              <a:rPr b="0" i="0" lang="en-US" sz="5600" u="none" cap="none" strike="noStrike">
                <a:solidFill>
                  <a:srgbClr val="CD7BA6"/>
                </a:solidFill>
                <a:latin typeface="Arial"/>
                <a:ea typeface="Arial"/>
                <a:cs typeface="Arial"/>
                <a:sym typeface="Arial"/>
              </a:rPr>
              <a:t>finical future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40"/>
          <p:cNvSpPr/>
          <p:nvPr/>
        </p:nvSpPr>
        <p:spPr>
          <a:xfrm>
            <a:off x="237817" y="3488345"/>
            <a:ext cx="386944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90B4D"/>
                </a:solidFill>
                <a:latin typeface="Arial"/>
                <a:ea typeface="Arial"/>
                <a:cs typeface="Arial"/>
                <a:sym typeface="Arial"/>
              </a:rPr>
              <a:t>This example uses hypothetical external market index performance and assumes a </a:t>
            </a:r>
            <a:r>
              <a:rPr b="1" lang="en-US" sz="1400">
                <a:solidFill>
                  <a:srgbClr val="790B4D"/>
                </a:solidFill>
                <a:latin typeface="Arial"/>
                <a:ea typeface="Arial"/>
                <a:cs typeface="Arial"/>
                <a:sym typeface="Arial"/>
              </a:rPr>
              <a:t>100% participation rate </a:t>
            </a:r>
            <a:r>
              <a:rPr lang="en-US" sz="1400">
                <a:solidFill>
                  <a:srgbClr val="790B4D"/>
                </a:solidFill>
                <a:latin typeface="Arial"/>
                <a:ea typeface="Arial"/>
                <a:cs typeface="Arial"/>
                <a:sym typeface="Arial"/>
              </a:rPr>
              <a:t>and a </a:t>
            </a:r>
            <a:r>
              <a:rPr b="1" lang="en-US" sz="1400">
                <a:solidFill>
                  <a:srgbClr val="790B4D"/>
                </a:solidFill>
                <a:latin typeface="Arial"/>
                <a:ea typeface="Arial"/>
                <a:cs typeface="Arial"/>
                <a:sym typeface="Arial"/>
              </a:rPr>
              <a:t>3.00% cap.</a:t>
            </a:r>
            <a:endParaRPr/>
          </a:p>
          <a:p>
            <a:pPr indent="0" lvl="0" marL="0" marR="0" rtl="0" algn="l">
              <a:spcBef>
                <a:spcPts val="0"/>
              </a:spcBef>
              <a:spcAft>
                <a:spcPts val="0"/>
              </a:spcAft>
              <a:buNone/>
            </a:pPr>
            <a:r>
              <a:rPr lang="en-US" sz="1400">
                <a:solidFill>
                  <a:srgbClr val="790B4D"/>
                </a:solidFill>
                <a:latin typeface="Arial"/>
                <a:ea typeface="Arial"/>
                <a:cs typeface="Arial"/>
                <a:sym typeface="Arial"/>
              </a:rPr>
              <a:t>The annual cap can be raised or lowered annually, subject to contractual guarantees</a:t>
            </a:r>
            <a:r>
              <a:rPr lang="en-US" sz="1600">
                <a:solidFill>
                  <a:srgbClr val="790B4D"/>
                </a:solidFill>
                <a:latin typeface="Arial"/>
                <a:ea typeface="Arial"/>
                <a:cs typeface="Arial"/>
                <a:sym typeface="Arial"/>
              </a:rPr>
              <a:t>.</a:t>
            </a:r>
            <a:endParaRPr/>
          </a:p>
        </p:txBody>
      </p:sp>
      <p:sp>
        <p:nvSpPr>
          <p:cNvPr id="1061" name="Google Shape;1061;p40"/>
          <p:cNvSpPr/>
          <p:nvPr/>
        </p:nvSpPr>
        <p:spPr>
          <a:xfrm flipH="1" rot="10800000">
            <a:off x="6670482" y="0"/>
            <a:ext cx="4409890" cy="6400800"/>
          </a:xfrm>
          <a:prstGeom prst="snip1Rect">
            <a:avLst>
              <a:gd fmla="val 16667" name="adj"/>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062" name="Google Shape;1062;p40"/>
          <p:cNvGrpSpPr/>
          <p:nvPr/>
        </p:nvGrpSpPr>
        <p:grpSpPr>
          <a:xfrm>
            <a:off x="6857621" y="4600815"/>
            <a:ext cx="4021137" cy="268287"/>
            <a:chOff x="4614863" y="5373688"/>
            <a:chExt cx="4021137" cy="268287"/>
          </a:xfrm>
        </p:grpSpPr>
        <p:sp>
          <p:nvSpPr>
            <p:cNvPr id="1063" name="Google Shape;1063;p40"/>
            <p:cNvSpPr/>
            <p:nvPr/>
          </p:nvSpPr>
          <p:spPr>
            <a:xfrm>
              <a:off x="4614863" y="537368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64" name="Google Shape;1064;p40"/>
            <p:cNvSpPr/>
            <p:nvPr/>
          </p:nvSpPr>
          <p:spPr>
            <a:xfrm>
              <a:off x="7061200" y="537368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65" name="Google Shape;1065;p40"/>
            <p:cNvSpPr/>
            <p:nvPr/>
          </p:nvSpPr>
          <p:spPr>
            <a:xfrm>
              <a:off x="4706938" y="5399088"/>
              <a:ext cx="114268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Value change</a:t>
              </a:r>
              <a:endParaRPr sz="1400">
                <a:solidFill>
                  <a:srgbClr val="424242"/>
                </a:solidFill>
                <a:latin typeface="Arial"/>
                <a:ea typeface="Arial"/>
                <a:cs typeface="Arial"/>
                <a:sym typeface="Arial"/>
              </a:endParaRPr>
            </a:p>
          </p:txBody>
        </p:sp>
        <p:sp>
          <p:nvSpPr>
            <p:cNvPr id="1066" name="Google Shape;1066;p40"/>
            <p:cNvSpPr/>
            <p:nvPr/>
          </p:nvSpPr>
          <p:spPr>
            <a:xfrm>
              <a:off x="7751072" y="539908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    70</a:t>
              </a:r>
              <a:endParaRPr/>
            </a:p>
          </p:txBody>
        </p:sp>
      </p:grpSp>
      <p:grpSp>
        <p:nvGrpSpPr>
          <p:cNvPr id="1067" name="Google Shape;1067;p40"/>
          <p:cNvGrpSpPr/>
          <p:nvPr/>
        </p:nvGrpSpPr>
        <p:grpSpPr>
          <a:xfrm>
            <a:off x="6857621" y="4320650"/>
            <a:ext cx="4021137" cy="274638"/>
            <a:chOff x="4614863" y="5105400"/>
            <a:chExt cx="4021137" cy="274638"/>
          </a:xfrm>
        </p:grpSpPr>
        <p:sp>
          <p:nvSpPr>
            <p:cNvPr id="1068" name="Google Shape;1068;p40"/>
            <p:cNvSpPr/>
            <p:nvPr/>
          </p:nvSpPr>
          <p:spPr>
            <a:xfrm>
              <a:off x="4614863" y="510540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69" name="Google Shape;1069;p40"/>
            <p:cNvSpPr/>
            <p:nvPr/>
          </p:nvSpPr>
          <p:spPr>
            <a:xfrm>
              <a:off x="7061200" y="510540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70" name="Google Shape;1070;p40"/>
            <p:cNvSpPr/>
            <p:nvPr/>
          </p:nvSpPr>
          <p:spPr>
            <a:xfrm>
              <a:off x="4614863" y="5367338"/>
              <a:ext cx="4021137" cy="12700"/>
            </a:xfrm>
            <a:prstGeom prst="rect">
              <a:avLst/>
            </a:prstGeom>
            <a:solidFill>
              <a:srgbClr val="B5DAE6"/>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71" name="Google Shape;1071;p40"/>
            <p:cNvSpPr/>
            <p:nvPr/>
          </p:nvSpPr>
          <p:spPr>
            <a:xfrm>
              <a:off x="4706938" y="5130800"/>
              <a:ext cx="2441374"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Minus beginning index value</a:t>
              </a:r>
              <a:endParaRPr sz="1400">
                <a:solidFill>
                  <a:srgbClr val="424242"/>
                </a:solidFill>
                <a:latin typeface="Arial"/>
                <a:ea typeface="Arial"/>
                <a:cs typeface="Arial"/>
                <a:sym typeface="Arial"/>
              </a:endParaRPr>
            </a:p>
          </p:txBody>
        </p:sp>
        <p:sp>
          <p:nvSpPr>
            <p:cNvPr id="1072" name="Google Shape;1072;p40"/>
            <p:cNvSpPr/>
            <p:nvPr/>
          </p:nvSpPr>
          <p:spPr>
            <a:xfrm>
              <a:off x="5172075" y="5130800"/>
              <a:ext cx="6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73" name="Google Shape;1073;p40"/>
            <p:cNvSpPr/>
            <p:nvPr/>
          </p:nvSpPr>
          <p:spPr>
            <a:xfrm>
              <a:off x="7746516" y="513080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1000</a:t>
              </a:r>
              <a:endParaRPr/>
            </a:p>
          </p:txBody>
        </p:sp>
      </p:grpSp>
      <p:grpSp>
        <p:nvGrpSpPr>
          <p:cNvPr id="1074" name="Google Shape;1074;p40"/>
          <p:cNvGrpSpPr/>
          <p:nvPr/>
        </p:nvGrpSpPr>
        <p:grpSpPr>
          <a:xfrm>
            <a:off x="6857621" y="3784076"/>
            <a:ext cx="4021137" cy="268287"/>
            <a:chOff x="4614863" y="4568825"/>
            <a:chExt cx="4021137" cy="268287"/>
          </a:xfrm>
        </p:grpSpPr>
        <p:sp>
          <p:nvSpPr>
            <p:cNvPr id="1075" name="Google Shape;1075;p40"/>
            <p:cNvSpPr/>
            <p:nvPr/>
          </p:nvSpPr>
          <p:spPr>
            <a:xfrm>
              <a:off x="4614863" y="456882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76" name="Google Shape;1076;p40"/>
            <p:cNvSpPr/>
            <p:nvPr/>
          </p:nvSpPr>
          <p:spPr>
            <a:xfrm>
              <a:off x="7061200" y="456882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77" name="Google Shape;1077;p40"/>
            <p:cNvSpPr/>
            <p:nvPr/>
          </p:nvSpPr>
          <p:spPr>
            <a:xfrm>
              <a:off x="4706938" y="4594225"/>
              <a:ext cx="101951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DECEMBER</a:t>
              </a:r>
              <a:endParaRPr/>
            </a:p>
          </p:txBody>
        </p:sp>
        <p:sp>
          <p:nvSpPr>
            <p:cNvPr id="1078" name="Google Shape;1078;p40"/>
            <p:cNvSpPr/>
            <p:nvPr/>
          </p:nvSpPr>
          <p:spPr>
            <a:xfrm>
              <a:off x="7746516" y="459422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1070</a:t>
              </a:r>
              <a:endParaRPr/>
            </a:p>
          </p:txBody>
        </p:sp>
      </p:grpSp>
      <p:grpSp>
        <p:nvGrpSpPr>
          <p:cNvPr id="1079" name="Google Shape;1079;p40"/>
          <p:cNvGrpSpPr/>
          <p:nvPr/>
        </p:nvGrpSpPr>
        <p:grpSpPr>
          <a:xfrm>
            <a:off x="6857621" y="4046014"/>
            <a:ext cx="4021137" cy="274637"/>
            <a:chOff x="4614863" y="4830763"/>
            <a:chExt cx="4021137" cy="274637"/>
          </a:xfrm>
        </p:grpSpPr>
        <p:sp>
          <p:nvSpPr>
            <p:cNvPr id="1080" name="Google Shape;1080;p40"/>
            <p:cNvSpPr/>
            <p:nvPr/>
          </p:nvSpPr>
          <p:spPr>
            <a:xfrm>
              <a:off x="4614863" y="483711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81" name="Google Shape;1081;p40"/>
            <p:cNvSpPr/>
            <p:nvPr/>
          </p:nvSpPr>
          <p:spPr>
            <a:xfrm>
              <a:off x="7061200" y="483711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82" name="Google Shape;1082;p40"/>
            <p:cNvSpPr/>
            <p:nvPr/>
          </p:nvSpPr>
          <p:spPr>
            <a:xfrm>
              <a:off x="4614863" y="4830763"/>
              <a:ext cx="4021137" cy="12700"/>
            </a:xfrm>
            <a:prstGeom prst="rect">
              <a:avLst/>
            </a:prstGeom>
            <a:solidFill>
              <a:schemeClr val="accent6"/>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83" name="Google Shape;1083;p40"/>
            <p:cNvSpPr/>
            <p:nvPr/>
          </p:nvSpPr>
          <p:spPr>
            <a:xfrm>
              <a:off x="4709583" y="4862513"/>
              <a:ext cx="2802049"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End index value </a:t>
              </a:r>
              <a:r>
                <a:rPr lang="en-US" sz="1400">
                  <a:solidFill>
                    <a:srgbClr val="424242"/>
                  </a:solidFill>
                  <a:latin typeface="Arial"/>
                  <a:ea typeface="Arial"/>
                  <a:cs typeface="Arial"/>
                  <a:sym typeface="Arial"/>
                </a:rPr>
                <a:t>– after 12 months</a:t>
              </a:r>
              <a:endParaRPr/>
            </a:p>
          </p:txBody>
        </p:sp>
        <p:sp>
          <p:nvSpPr>
            <p:cNvPr id="1084" name="Google Shape;1084;p40"/>
            <p:cNvSpPr/>
            <p:nvPr/>
          </p:nvSpPr>
          <p:spPr>
            <a:xfrm>
              <a:off x="7746516" y="486251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1070</a:t>
              </a:r>
              <a:endParaRPr/>
            </a:p>
          </p:txBody>
        </p:sp>
      </p:grpSp>
      <p:sp>
        <p:nvSpPr>
          <p:cNvPr id="1085" name="Google Shape;1085;p40"/>
          <p:cNvSpPr/>
          <p:nvPr/>
        </p:nvSpPr>
        <p:spPr>
          <a:xfrm>
            <a:off x="6857621" y="4865481"/>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86" name="Google Shape;1086;p40"/>
          <p:cNvSpPr/>
          <p:nvPr/>
        </p:nvSpPr>
        <p:spPr>
          <a:xfrm>
            <a:off x="9303957" y="4865481"/>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87" name="Google Shape;1087;p40"/>
          <p:cNvSpPr/>
          <p:nvPr/>
        </p:nvSpPr>
        <p:spPr>
          <a:xfrm>
            <a:off x="6949696" y="4892740"/>
            <a:ext cx="184665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Percentage change	</a:t>
            </a:r>
            <a:endParaRPr sz="1400">
              <a:solidFill>
                <a:srgbClr val="424242"/>
              </a:solidFill>
              <a:latin typeface="Arial"/>
              <a:ea typeface="Arial"/>
              <a:cs typeface="Arial"/>
              <a:sym typeface="Arial"/>
            </a:endParaRPr>
          </a:p>
        </p:txBody>
      </p:sp>
      <p:sp>
        <p:nvSpPr>
          <p:cNvPr id="1088" name="Google Shape;1088;p40"/>
          <p:cNvSpPr/>
          <p:nvPr/>
        </p:nvSpPr>
        <p:spPr>
          <a:xfrm>
            <a:off x="9673976" y="4903853"/>
            <a:ext cx="706925" cy="215444"/>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400">
                <a:solidFill>
                  <a:srgbClr val="424242"/>
                </a:solidFill>
                <a:latin typeface="Arial"/>
                <a:ea typeface="Arial"/>
                <a:cs typeface="Arial"/>
                <a:sym typeface="Arial"/>
              </a:rPr>
              <a:t>    7.00%</a:t>
            </a:r>
            <a:endParaRPr/>
          </a:p>
        </p:txBody>
      </p:sp>
      <p:grpSp>
        <p:nvGrpSpPr>
          <p:cNvPr id="1089" name="Google Shape;1089;p40"/>
          <p:cNvGrpSpPr/>
          <p:nvPr/>
        </p:nvGrpSpPr>
        <p:grpSpPr>
          <a:xfrm>
            <a:off x="6857620" y="5400053"/>
            <a:ext cx="4021137" cy="268287"/>
            <a:chOff x="4614863" y="5910263"/>
            <a:chExt cx="4021137" cy="268287"/>
          </a:xfrm>
        </p:grpSpPr>
        <p:sp>
          <p:nvSpPr>
            <p:cNvPr id="1090" name="Google Shape;1090;p40"/>
            <p:cNvSpPr/>
            <p:nvPr/>
          </p:nvSpPr>
          <p:spPr>
            <a:xfrm>
              <a:off x="4614863" y="5910263"/>
              <a:ext cx="2446337"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91" name="Google Shape;1091;p40"/>
            <p:cNvSpPr/>
            <p:nvPr/>
          </p:nvSpPr>
          <p:spPr>
            <a:xfrm>
              <a:off x="7061200" y="5910263"/>
              <a:ext cx="1574800"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92" name="Google Shape;1092;p40"/>
            <p:cNvSpPr/>
            <p:nvPr/>
          </p:nvSpPr>
          <p:spPr>
            <a:xfrm>
              <a:off x="4706938" y="5912250"/>
              <a:ext cx="1947649"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Annuity value increase</a:t>
              </a:r>
              <a:endParaRPr sz="1400">
                <a:solidFill>
                  <a:srgbClr val="424242"/>
                </a:solidFill>
                <a:latin typeface="Arial"/>
                <a:ea typeface="Arial"/>
                <a:cs typeface="Arial"/>
                <a:sym typeface="Arial"/>
              </a:endParaRPr>
            </a:p>
          </p:txBody>
        </p:sp>
        <p:sp>
          <p:nvSpPr>
            <p:cNvPr id="1093" name="Google Shape;1093;p40"/>
            <p:cNvSpPr/>
            <p:nvPr/>
          </p:nvSpPr>
          <p:spPr>
            <a:xfrm>
              <a:off x="7721600" y="5935663"/>
              <a:ext cx="508152"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3.00%</a:t>
              </a:r>
              <a:endParaRPr sz="1400">
                <a:solidFill>
                  <a:srgbClr val="424242"/>
                </a:solidFill>
                <a:latin typeface="Arial"/>
                <a:ea typeface="Arial"/>
                <a:cs typeface="Arial"/>
                <a:sym typeface="Arial"/>
              </a:endParaRPr>
            </a:p>
          </p:txBody>
        </p:sp>
      </p:grpSp>
      <p:grpSp>
        <p:nvGrpSpPr>
          <p:cNvPr id="1094" name="Google Shape;1094;p40"/>
          <p:cNvGrpSpPr/>
          <p:nvPr/>
        </p:nvGrpSpPr>
        <p:grpSpPr>
          <a:xfrm>
            <a:off x="6857621" y="5127128"/>
            <a:ext cx="4021137" cy="268287"/>
            <a:chOff x="4614863" y="5641975"/>
            <a:chExt cx="4021137" cy="268287"/>
          </a:xfrm>
        </p:grpSpPr>
        <p:sp>
          <p:nvSpPr>
            <p:cNvPr id="1095" name="Google Shape;1095;p40"/>
            <p:cNvSpPr/>
            <p:nvPr/>
          </p:nvSpPr>
          <p:spPr>
            <a:xfrm>
              <a:off x="4614863" y="5641975"/>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96" name="Google Shape;1096;p40"/>
            <p:cNvSpPr/>
            <p:nvPr/>
          </p:nvSpPr>
          <p:spPr>
            <a:xfrm>
              <a:off x="7061200" y="5641975"/>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097" name="Google Shape;1097;p40"/>
            <p:cNvSpPr/>
            <p:nvPr/>
          </p:nvSpPr>
          <p:spPr>
            <a:xfrm>
              <a:off x="4706938" y="5667375"/>
              <a:ext cx="96340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Annual cap</a:t>
              </a:r>
              <a:endParaRPr sz="1400">
                <a:solidFill>
                  <a:srgbClr val="424242"/>
                </a:solidFill>
                <a:latin typeface="Arial"/>
                <a:ea typeface="Arial"/>
                <a:cs typeface="Arial"/>
                <a:sym typeface="Arial"/>
              </a:endParaRPr>
            </a:p>
          </p:txBody>
        </p:sp>
        <p:sp>
          <p:nvSpPr>
            <p:cNvPr id="1098" name="Google Shape;1098;p40"/>
            <p:cNvSpPr/>
            <p:nvPr/>
          </p:nvSpPr>
          <p:spPr>
            <a:xfrm>
              <a:off x="7712075" y="5667375"/>
              <a:ext cx="508152"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3.00%</a:t>
              </a:r>
              <a:endParaRPr sz="1400">
                <a:solidFill>
                  <a:srgbClr val="424242"/>
                </a:solidFill>
                <a:latin typeface="Arial"/>
                <a:ea typeface="Arial"/>
                <a:cs typeface="Arial"/>
                <a:sym typeface="Arial"/>
              </a:endParaRPr>
            </a:p>
          </p:txBody>
        </p:sp>
      </p:grpSp>
      <p:grpSp>
        <p:nvGrpSpPr>
          <p:cNvPr id="1099" name="Google Shape;1099;p40"/>
          <p:cNvGrpSpPr/>
          <p:nvPr/>
        </p:nvGrpSpPr>
        <p:grpSpPr>
          <a:xfrm>
            <a:off x="6857621" y="274113"/>
            <a:ext cx="4021137" cy="330974"/>
            <a:chOff x="4614863" y="1058863"/>
            <a:chExt cx="4021137" cy="330974"/>
          </a:xfrm>
        </p:grpSpPr>
        <p:sp>
          <p:nvSpPr>
            <p:cNvPr id="1100" name="Google Shape;1100;p40"/>
            <p:cNvSpPr/>
            <p:nvPr/>
          </p:nvSpPr>
          <p:spPr>
            <a:xfrm>
              <a:off x="4614863" y="1058863"/>
              <a:ext cx="2446337"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101" name="Google Shape;1101;p40"/>
            <p:cNvSpPr/>
            <p:nvPr/>
          </p:nvSpPr>
          <p:spPr>
            <a:xfrm>
              <a:off x="7061200" y="1058863"/>
              <a:ext cx="1574800"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102" name="Google Shape;1102;p40"/>
            <p:cNvSpPr/>
            <p:nvPr/>
          </p:nvSpPr>
          <p:spPr>
            <a:xfrm>
              <a:off x="4706938" y="1112838"/>
              <a:ext cx="1232710"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END OF MONTH </a:t>
              </a:r>
              <a:endParaRPr sz="1800">
                <a:solidFill>
                  <a:srgbClr val="113388"/>
                </a:solidFill>
                <a:latin typeface="Arial"/>
                <a:ea typeface="Arial"/>
                <a:cs typeface="Arial"/>
                <a:sym typeface="Arial"/>
              </a:endParaRPr>
            </a:p>
          </p:txBody>
        </p:sp>
        <p:sp>
          <p:nvSpPr>
            <p:cNvPr id="1103" name="Google Shape;1103;p40"/>
            <p:cNvSpPr/>
            <p:nvPr/>
          </p:nvSpPr>
          <p:spPr>
            <a:xfrm>
              <a:off x="5749925" y="1112838"/>
              <a:ext cx="65" cy="276999"/>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104" name="Google Shape;1104;p40"/>
            <p:cNvSpPr/>
            <p:nvPr/>
          </p:nvSpPr>
          <p:spPr>
            <a:xfrm>
              <a:off x="5861050" y="1112838"/>
              <a:ext cx="65" cy="276999"/>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105" name="Google Shape;1105;p40"/>
            <p:cNvSpPr/>
            <p:nvPr/>
          </p:nvSpPr>
          <p:spPr>
            <a:xfrm>
              <a:off x="6095200" y="1098428"/>
              <a:ext cx="2535309"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EXTERNAL MARKET INDEX VALUE</a:t>
              </a:r>
              <a:endParaRPr sz="1800">
                <a:solidFill>
                  <a:srgbClr val="113388"/>
                </a:solidFill>
                <a:latin typeface="Arial"/>
                <a:ea typeface="Arial"/>
                <a:cs typeface="Arial"/>
                <a:sym typeface="Arial"/>
              </a:endParaRPr>
            </a:p>
          </p:txBody>
        </p:sp>
      </p:grpSp>
      <p:grpSp>
        <p:nvGrpSpPr>
          <p:cNvPr id="1106" name="Google Shape;1106;p40"/>
          <p:cNvGrpSpPr/>
          <p:nvPr/>
        </p:nvGrpSpPr>
        <p:grpSpPr>
          <a:xfrm>
            <a:off x="6857621" y="564626"/>
            <a:ext cx="4021137" cy="268287"/>
            <a:chOff x="4614863" y="1349375"/>
            <a:chExt cx="4021137" cy="268287"/>
          </a:xfrm>
        </p:grpSpPr>
        <p:sp>
          <p:nvSpPr>
            <p:cNvPr id="1107" name="Google Shape;1107;p40"/>
            <p:cNvSpPr/>
            <p:nvPr/>
          </p:nvSpPr>
          <p:spPr>
            <a:xfrm>
              <a:off x="4614863" y="134937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08" name="Google Shape;1108;p40"/>
            <p:cNvSpPr/>
            <p:nvPr/>
          </p:nvSpPr>
          <p:spPr>
            <a:xfrm>
              <a:off x="7061200" y="134937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09" name="Google Shape;1109;p40"/>
            <p:cNvSpPr/>
            <p:nvPr/>
          </p:nvSpPr>
          <p:spPr>
            <a:xfrm>
              <a:off x="4706938" y="1374775"/>
              <a:ext cx="189635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Beginning index value</a:t>
              </a:r>
              <a:endParaRPr/>
            </a:p>
          </p:txBody>
        </p:sp>
        <p:sp>
          <p:nvSpPr>
            <p:cNvPr id="1110" name="Google Shape;1110;p40"/>
            <p:cNvSpPr/>
            <p:nvPr/>
          </p:nvSpPr>
          <p:spPr>
            <a:xfrm>
              <a:off x="7737261" y="137477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rgbClr val="424242"/>
                  </a:solidFill>
                  <a:latin typeface="Arial"/>
                  <a:ea typeface="Arial"/>
                  <a:cs typeface="Arial"/>
                  <a:sym typeface="Arial"/>
                </a:rPr>
                <a:t>1000</a:t>
              </a:r>
              <a:endParaRPr/>
            </a:p>
          </p:txBody>
        </p:sp>
      </p:grpSp>
      <p:grpSp>
        <p:nvGrpSpPr>
          <p:cNvPr id="1111" name="Google Shape;1111;p40"/>
          <p:cNvGrpSpPr/>
          <p:nvPr/>
        </p:nvGrpSpPr>
        <p:grpSpPr>
          <a:xfrm>
            <a:off x="6857621" y="832914"/>
            <a:ext cx="4021137" cy="268287"/>
            <a:chOff x="4614863" y="1617663"/>
            <a:chExt cx="4021137" cy="268287"/>
          </a:xfrm>
        </p:grpSpPr>
        <p:sp>
          <p:nvSpPr>
            <p:cNvPr id="1112" name="Google Shape;1112;p40"/>
            <p:cNvSpPr/>
            <p:nvPr/>
          </p:nvSpPr>
          <p:spPr>
            <a:xfrm>
              <a:off x="4614863" y="161766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13" name="Google Shape;1113;p40"/>
            <p:cNvSpPr/>
            <p:nvPr/>
          </p:nvSpPr>
          <p:spPr>
            <a:xfrm>
              <a:off x="7061200" y="161766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14" name="Google Shape;1114;p40"/>
            <p:cNvSpPr/>
            <p:nvPr/>
          </p:nvSpPr>
          <p:spPr>
            <a:xfrm>
              <a:off x="4706938" y="1643063"/>
              <a:ext cx="836704"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JANUARY</a:t>
              </a:r>
              <a:endParaRPr/>
            </a:p>
          </p:txBody>
        </p:sp>
        <p:sp>
          <p:nvSpPr>
            <p:cNvPr id="1115" name="Google Shape;1115;p40"/>
            <p:cNvSpPr/>
            <p:nvPr/>
          </p:nvSpPr>
          <p:spPr>
            <a:xfrm>
              <a:off x="7726628" y="1643063"/>
              <a:ext cx="397545"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1025</a:t>
              </a:r>
              <a:endParaRPr/>
            </a:p>
          </p:txBody>
        </p:sp>
      </p:grpSp>
      <p:grpSp>
        <p:nvGrpSpPr>
          <p:cNvPr id="1116" name="Google Shape;1116;p40"/>
          <p:cNvGrpSpPr/>
          <p:nvPr/>
        </p:nvGrpSpPr>
        <p:grpSpPr>
          <a:xfrm>
            <a:off x="6857621" y="1101201"/>
            <a:ext cx="4021137" cy="268287"/>
            <a:chOff x="4614863" y="1885950"/>
            <a:chExt cx="4021137" cy="268287"/>
          </a:xfrm>
        </p:grpSpPr>
        <p:sp>
          <p:nvSpPr>
            <p:cNvPr id="1117" name="Google Shape;1117;p40"/>
            <p:cNvSpPr/>
            <p:nvPr/>
          </p:nvSpPr>
          <p:spPr>
            <a:xfrm>
              <a:off x="4614863" y="188595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18" name="Google Shape;1118;p40"/>
            <p:cNvSpPr/>
            <p:nvPr/>
          </p:nvSpPr>
          <p:spPr>
            <a:xfrm>
              <a:off x="7061200" y="188595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19" name="Google Shape;1119;p40"/>
            <p:cNvSpPr/>
            <p:nvPr/>
          </p:nvSpPr>
          <p:spPr>
            <a:xfrm>
              <a:off x="4706938" y="1911350"/>
              <a:ext cx="97616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FEBRUARY</a:t>
              </a:r>
              <a:endParaRPr/>
            </a:p>
          </p:txBody>
        </p:sp>
        <p:sp>
          <p:nvSpPr>
            <p:cNvPr id="1120" name="Google Shape;1120;p40"/>
            <p:cNvSpPr/>
            <p:nvPr/>
          </p:nvSpPr>
          <p:spPr>
            <a:xfrm>
              <a:off x="7734640" y="191135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1017</a:t>
              </a:r>
              <a:endParaRPr/>
            </a:p>
          </p:txBody>
        </p:sp>
      </p:grpSp>
      <p:grpSp>
        <p:nvGrpSpPr>
          <p:cNvPr id="1121" name="Google Shape;1121;p40"/>
          <p:cNvGrpSpPr/>
          <p:nvPr/>
        </p:nvGrpSpPr>
        <p:grpSpPr>
          <a:xfrm>
            <a:off x="6857621" y="1369489"/>
            <a:ext cx="4021137" cy="268287"/>
            <a:chOff x="4614863" y="2154238"/>
            <a:chExt cx="4021137" cy="268287"/>
          </a:xfrm>
        </p:grpSpPr>
        <p:sp>
          <p:nvSpPr>
            <p:cNvPr id="1122" name="Google Shape;1122;p40"/>
            <p:cNvSpPr/>
            <p:nvPr/>
          </p:nvSpPr>
          <p:spPr>
            <a:xfrm>
              <a:off x="4614863" y="215423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23" name="Google Shape;1123;p40"/>
            <p:cNvSpPr/>
            <p:nvPr/>
          </p:nvSpPr>
          <p:spPr>
            <a:xfrm>
              <a:off x="7061200" y="215423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24" name="Google Shape;1124;p40"/>
            <p:cNvSpPr/>
            <p:nvPr/>
          </p:nvSpPr>
          <p:spPr>
            <a:xfrm>
              <a:off x="4706938" y="2179638"/>
              <a:ext cx="65883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MARCH</a:t>
              </a:r>
              <a:endParaRPr/>
            </a:p>
          </p:txBody>
        </p:sp>
        <p:sp>
          <p:nvSpPr>
            <p:cNvPr id="1125" name="Google Shape;1125;p40"/>
            <p:cNvSpPr/>
            <p:nvPr/>
          </p:nvSpPr>
          <p:spPr>
            <a:xfrm>
              <a:off x="7734640" y="217963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1039</a:t>
              </a:r>
              <a:endParaRPr/>
            </a:p>
          </p:txBody>
        </p:sp>
      </p:grpSp>
      <p:grpSp>
        <p:nvGrpSpPr>
          <p:cNvPr id="1126" name="Google Shape;1126;p40"/>
          <p:cNvGrpSpPr/>
          <p:nvPr/>
        </p:nvGrpSpPr>
        <p:grpSpPr>
          <a:xfrm>
            <a:off x="6857621" y="1637776"/>
            <a:ext cx="4021137" cy="268287"/>
            <a:chOff x="4614863" y="2422525"/>
            <a:chExt cx="4021137" cy="268287"/>
          </a:xfrm>
        </p:grpSpPr>
        <p:sp>
          <p:nvSpPr>
            <p:cNvPr id="1127" name="Google Shape;1127;p40"/>
            <p:cNvSpPr/>
            <p:nvPr/>
          </p:nvSpPr>
          <p:spPr>
            <a:xfrm>
              <a:off x="4614863" y="242252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28" name="Google Shape;1128;p40"/>
            <p:cNvSpPr/>
            <p:nvPr/>
          </p:nvSpPr>
          <p:spPr>
            <a:xfrm>
              <a:off x="7061200" y="242252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29" name="Google Shape;1129;p40"/>
            <p:cNvSpPr/>
            <p:nvPr/>
          </p:nvSpPr>
          <p:spPr>
            <a:xfrm>
              <a:off x="4706938" y="2447925"/>
              <a:ext cx="51937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APRIL</a:t>
              </a:r>
              <a:endParaRPr/>
            </a:p>
          </p:txBody>
        </p:sp>
        <p:sp>
          <p:nvSpPr>
            <p:cNvPr id="1130" name="Google Shape;1130;p40"/>
            <p:cNvSpPr/>
            <p:nvPr/>
          </p:nvSpPr>
          <p:spPr>
            <a:xfrm>
              <a:off x="7758392" y="2447925"/>
              <a:ext cx="384208"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1011</a:t>
              </a:r>
              <a:endParaRPr/>
            </a:p>
          </p:txBody>
        </p:sp>
      </p:grpSp>
      <p:grpSp>
        <p:nvGrpSpPr>
          <p:cNvPr id="1131" name="Google Shape;1131;p40"/>
          <p:cNvGrpSpPr/>
          <p:nvPr/>
        </p:nvGrpSpPr>
        <p:grpSpPr>
          <a:xfrm>
            <a:off x="6857621" y="1906064"/>
            <a:ext cx="4021137" cy="268287"/>
            <a:chOff x="4614863" y="2690813"/>
            <a:chExt cx="4021137" cy="268287"/>
          </a:xfrm>
        </p:grpSpPr>
        <p:sp>
          <p:nvSpPr>
            <p:cNvPr id="1132" name="Google Shape;1132;p40"/>
            <p:cNvSpPr/>
            <p:nvPr/>
          </p:nvSpPr>
          <p:spPr>
            <a:xfrm>
              <a:off x="4614863" y="269081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33" name="Google Shape;1133;p40"/>
            <p:cNvSpPr/>
            <p:nvPr/>
          </p:nvSpPr>
          <p:spPr>
            <a:xfrm>
              <a:off x="7061200" y="269081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34" name="Google Shape;1134;p40"/>
            <p:cNvSpPr/>
            <p:nvPr/>
          </p:nvSpPr>
          <p:spPr>
            <a:xfrm>
              <a:off x="4706938" y="2716213"/>
              <a:ext cx="37619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MAY</a:t>
              </a:r>
              <a:endParaRPr/>
            </a:p>
          </p:txBody>
        </p:sp>
        <p:sp>
          <p:nvSpPr>
            <p:cNvPr id="1135" name="Google Shape;1135;p40"/>
            <p:cNvSpPr/>
            <p:nvPr/>
          </p:nvSpPr>
          <p:spPr>
            <a:xfrm>
              <a:off x="7764330" y="271621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  975</a:t>
              </a:r>
              <a:endParaRPr/>
            </a:p>
          </p:txBody>
        </p:sp>
      </p:grpSp>
      <p:grpSp>
        <p:nvGrpSpPr>
          <p:cNvPr id="1136" name="Google Shape;1136;p40"/>
          <p:cNvGrpSpPr/>
          <p:nvPr/>
        </p:nvGrpSpPr>
        <p:grpSpPr>
          <a:xfrm>
            <a:off x="6857621" y="2174351"/>
            <a:ext cx="4021137" cy="268287"/>
            <a:chOff x="4614863" y="2959100"/>
            <a:chExt cx="4021137" cy="268287"/>
          </a:xfrm>
        </p:grpSpPr>
        <p:sp>
          <p:nvSpPr>
            <p:cNvPr id="1137" name="Google Shape;1137;p40"/>
            <p:cNvSpPr/>
            <p:nvPr/>
          </p:nvSpPr>
          <p:spPr>
            <a:xfrm>
              <a:off x="4614863" y="295910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38" name="Google Shape;1138;p40"/>
            <p:cNvSpPr/>
            <p:nvPr/>
          </p:nvSpPr>
          <p:spPr>
            <a:xfrm>
              <a:off x="7061200" y="295910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39" name="Google Shape;1139;p40"/>
            <p:cNvSpPr/>
            <p:nvPr/>
          </p:nvSpPr>
          <p:spPr>
            <a:xfrm>
              <a:off x="4706938" y="2984500"/>
              <a:ext cx="46968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JUNE</a:t>
              </a:r>
              <a:endParaRPr/>
            </a:p>
          </p:txBody>
        </p:sp>
        <p:sp>
          <p:nvSpPr>
            <p:cNvPr id="1140" name="Google Shape;1140;p40"/>
            <p:cNvSpPr/>
            <p:nvPr/>
          </p:nvSpPr>
          <p:spPr>
            <a:xfrm>
              <a:off x="7758392" y="298450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  990</a:t>
              </a:r>
              <a:endParaRPr/>
            </a:p>
          </p:txBody>
        </p:sp>
      </p:grpSp>
      <p:grpSp>
        <p:nvGrpSpPr>
          <p:cNvPr id="1141" name="Google Shape;1141;p40"/>
          <p:cNvGrpSpPr/>
          <p:nvPr/>
        </p:nvGrpSpPr>
        <p:grpSpPr>
          <a:xfrm>
            <a:off x="6857621" y="2442639"/>
            <a:ext cx="4021137" cy="268287"/>
            <a:chOff x="4614863" y="3227388"/>
            <a:chExt cx="4021137" cy="268287"/>
          </a:xfrm>
        </p:grpSpPr>
        <p:sp>
          <p:nvSpPr>
            <p:cNvPr id="1142" name="Google Shape;1142;p40"/>
            <p:cNvSpPr/>
            <p:nvPr/>
          </p:nvSpPr>
          <p:spPr>
            <a:xfrm>
              <a:off x="4614863" y="322738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43" name="Google Shape;1143;p40"/>
            <p:cNvSpPr/>
            <p:nvPr/>
          </p:nvSpPr>
          <p:spPr>
            <a:xfrm>
              <a:off x="7061200" y="322738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44" name="Google Shape;1144;p40"/>
            <p:cNvSpPr/>
            <p:nvPr/>
          </p:nvSpPr>
          <p:spPr>
            <a:xfrm>
              <a:off x="4706938" y="3252788"/>
              <a:ext cx="425886"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JULY</a:t>
              </a:r>
              <a:endParaRPr/>
            </a:p>
          </p:txBody>
        </p:sp>
        <p:sp>
          <p:nvSpPr>
            <p:cNvPr id="1145" name="Google Shape;1145;p40"/>
            <p:cNvSpPr/>
            <p:nvPr/>
          </p:nvSpPr>
          <p:spPr>
            <a:xfrm>
              <a:off x="7752454" y="325278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1047</a:t>
              </a:r>
              <a:endParaRPr/>
            </a:p>
          </p:txBody>
        </p:sp>
      </p:grpSp>
      <p:grpSp>
        <p:nvGrpSpPr>
          <p:cNvPr id="1146" name="Google Shape;1146;p40"/>
          <p:cNvGrpSpPr/>
          <p:nvPr/>
        </p:nvGrpSpPr>
        <p:grpSpPr>
          <a:xfrm>
            <a:off x="6857621" y="2710926"/>
            <a:ext cx="4021137" cy="268287"/>
            <a:chOff x="4614863" y="3495675"/>
            <a:chExt cx="4021137" cy="268287"/>
          </a:xfrm>
        </p:grpSpPr>
        <p:sp>
          <p:nvSpPr>
            <p:cNvPr id="1147" name="Google Shape;1147;p40"/>
            <p:cNvSpPr/>
            <p:nvPr/>
          </p:nvSpPr>
          <p:spPr>
            <a:xfrm>
              <a:off x="4614863" y="349567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48" name="Google Shape;1148;p40"/>
            <p:cNvSpPr/>
            <p:nvPr/>
          </p:nvSpPr>
          <p:spPr>
            <a:xfrm>
              <a:off x="7061200" y="349567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49" name="Google Shape;1149;p40"/>
            <p:cNvSpPr/>
            <p:nvPr/>
          </p:nvSpPr>
          <p:spPr>
            <a:xfrm>
              <a:off x="4706938" y="3521075"/>
              <a:ext cx="74860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AUGUST</a:t>
              </a:r>
              <a:endParaRPr/>
            </a:p>
          </p:txBody>
        </p:sp>
        <p:sp>
          <p:nvSpPr>
            <p:cNvPr id="1150" name="Google Shape;1150;p40"/>
            <p:cNvSpPr/>
            <p:nvPr/>
          </p:nvSpPr>
          <p:spPr>
            <a:xfrm>
              <a:off x="7746516" y="352107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1016</a:t>
              </a:r>
              <a:endParaRPr/>
            </a:p>
          </p:txBody>
        </p:sp>
      </p:grpSp>
      <p:grpSp>
        <p:nvGrpSpPr>
          <p:cNvPr id="1151" name="Google Shape;1151;p40"/>
          <p:cNvGrpSpPr/>
          <p:nvPr/>
        </p:nvGrpSpPr>
        <p:grpSpPr>
          <a:xfrm>
            <a:off x="6857621" y="2979214"/>
            <a:ext cx="4021137" cy="268287"/>
            <a:chOff x="4614863" y="3763963"/>
            <a:chExt cx="4021137" cy="268287"/>
          </a:xfrm>
        </p:grpSpPr>
        <p:sp>
          <p:nvSpPr>
            <p:cNvPr id="1152" name="Google Shape;1152;p40"/>
            <p:cNvSpPr/>
            <p:nvPr/>
          </p:nvSpPr>
          <p:spPr>
            <a:xfrm>
              <a:off x="4614863" y="376396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53" name="Google Shape;1153;p40"/>
            <p:cNvSpPr/>
            <p:nvPr/>
          </p:nvSpPr>
          <p:spPr>
            <a:xfrm>
              <a:off x="7061200" y="376396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54" name="Google Shape;1154;p40"/>
            <p:cNvSpPr/>
            <p:nvPr/>
          </p:nvSpPr>
          <p:spPr>
            <a:xfrm>
              <a:off x="4706938" y="3789363"/>
              <a:ext cx="1109278"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SEPTEMBER</a:t>
              </a:r>
              <a:endParaRPr/>
            </a:p>
          </p:txBody>
        </p:sp>
        <p:sp>
          <p:nvSpPr>
            <p:cNvPr id="1155" name="Google Shape;1155;p40"/>
            <p:cNvSpPr/>
            <p:nvPr/>
          </p:nvSpPr>
          <p:spPr>
            <a:xfrm>
              <a:off x="7752454" y="378936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1045</a:t>
              </a:r>
              <a:endParaRPr/>
            </a:p>
          </p:txBody>
        </p:sp>
      </p:grpSp>
      <p:grpSp>
        <p:nvGrpSpPr>
          <p:cNvPr id="1156" name="Google Shape;1156;p40"/>
          <p:cNvGrpSpPr/>
          <p:nvPr/>
        </p:nvGrpSpPr>
        <p:grpSpPr>
          <a:xfrm>
            <a:off x="6857621" y="3247501"/>
            <a:ext cx="4021137" cy="268287"/>
            <a:chOff x="4614863" y="4032250"/>
            <a:chExt cx="4021137" cy="268287"/>
          </a:xfrm>
        </p:grpSpPr>
        <p:sp>
          <p:nvSpPr>
            <p:cNvPr id="1157" name="Google Shape;1157;p40"/>
            <p:cNvSpPr/>
            <p:nvPr/>
          </p:nvSpPr>
          <p:spPr>
            <a:xfrm>
              <a:off x="4614863" y="403225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58" name="Google Shape;1158;p40"/>
            <p:cNvSpPr/>
            <p:nvPr/>
          </p:nvSpPr>
          <p:spPr>
            <a:xfrm>
              <a:off x="7061200" y="403225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59" name="Google Shape;1159;p40"/>
            <p:cNvSpPr/>
            <p:nvPr/>
          </p:nvSpPr>
          <p:spPr>
            <a:xfrm>
              <a:off x="4706938" y="4057650"/>
              <a:ext cx="884794"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OCTOBER</a:t>
              </a:r>
              <a:endParaRPr/>
            </a:p>
          </p:txBody>
        </p:sp>
        <p:sp>
          <p:nvSpPr>
            <p:cNvPr id="1160" name="Google Shape;1160;p40"/>
            <p:cNvSpPr/>
            <p:nvPr/>
          </p:nvSpPr>
          <p:spPr>
            <a:xfrm>
              <a:off x="7746516" y="405765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1008</a:t>
              </a:r>
              <a:endParaRPr/>
            </a:p>
          </p:txBody>
        </p:sp>
      </p:grpSp>
      <p:grpSp>
        <p:nvGrpSpPr>
          <p:cNvPr id="1161" name="Google Shape;1161;p40"/>
          <p:cNvGrpSpPr/>
          <p:nvPr/>
        </p:nvGrpSpPr>
        <p:grpSpPr>
          <a:xfrm>
            <a:off x="6857621" y="3515789"/>
            <a:ext cx="4021137" cy="268287"/>
            <a:chOff x="4614863" y="4300538"/>
            <a:chExt cx="4021137" cy="268287"/>
          </a:xfrm>
        </p:grpSpPr>
        <p:sp>
          <p:nvSpPr>
            <p:cNvPr id="1162" name="Google Shape;1162;p40"/>
            <p:cNvSpPr/>
            <p:nvPr/>
          </p:nvSpPr>
          <p:spPr>
            <a:xfrm>
              <a:off x="4614863" y="430053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63" name="Google Shape;1163;p40"/>
            <p:cNvSpPr/>
            <p:nvPr/>
          </p:nvSpPr>
          <p:spPr>
            <a:xfrm>
              <a:off x="7061200" y="430053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64" name="Google Shape;1164;p40"/>
            <p:cNvSpPr/>
            <p:nvPr/>
          </p:nvSpPr>
          <p:spPr>
            <a:xfrm>
              <a:off x="4706938" y="4325938"/>
              <a:ext cx="1029128"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NOVEMBER</a:t>
              </a:r>
              <a:endParaRPr/>
            </a:p>
          </p:txBody>
        </p:sp>
        <p:sp>
          <p:nvSpPr>
            <p:cNvPr id="1165" name="Google Shape;1165;p40"/>
            <p:cNvSpPr/>
            <p:nvPr/>
          </p:nvSpPr>
          <p:spPr>
            <a:xfrm>
              <a:off x="7752454" y="432593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424242"/>
                  </a:solidFill>
                  <a:latin typeface="Arial"/>
                  <a:ea typeface="Arial"/>
                  <a:cs typeface="Arial"/>
                  <a:sym typeface="Arial"/>
                </a:rPr>
                <a:t>1068</a:t>
              </a:r>
              <a:endParaRPr/>
            </a:p>
          </p:txBody>
        </p:sp>
      </p:grpSp>
      <p:sp>
        <p:nvSpPr>
          <p:cNvPr id="1166" name="Google Shape;1166;p40"/>
          <p:cNvSpPr/>
          <p:nvPr/>
        </p:nvSpPr>
        <p:spPr>
          <a:xfrm>
            <a:off x="6857621" y="5386688"/>
            <a:ext cx="4021137" cy="12700"/>
          </a:xfrm>
          <a:prstGeom prst="rect">
            <a:avLst/>
          </a:prstGeom>
          <a:solidFill>
            <a:srgbClr val="113388"/>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424242"/>
              </a:solidFill>
              <a:latin typeface="Arial"/>
              <a:ea typeface="Arial"/>
              <a:cs typeface="Arial"/>
              <a:sym typeface="Arial"/>
            </a:endParaRPr>
          </a:p>
        </p:txBody>
      </p:sp>
      <p:sp>
        <p:nvSpPr>
          <p:cNvPr id="1167" name="Google Shape;1167;p40"/>
          <p:cNvSpPr txBox="1"/>
          <p:nvPr/>
        </p:nvSpPr>
        <p:spPr>
          <a:xfrm>
            <a:off x="390525" y="253202"/>
            <a:ext cx="4281405" cy="22148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dk1"/>
                </a:solidFill>
                <a:latin typeface="Arial"/>
                <a:ea typeface="Arial"/>
                <a:cs typeface="Arial"/>
                <a:sym typeface="Arial"/>
              </a:rPr>
              <a:t>HYPOTHETICAL EXAMPLE OF ANNUAL POINT-TO-POINT</a:t>
            </a:r>
            <a:endParaRPr/>
          </a:p>
          <a:p>
            <a:pPr indent="0" lvl="0" marL="0" marR="0" rtl="0" algn="l">
              <a:lnSpc>
                <a:spcPct val="90000"/>
              </a:lnSpc>
              <a:spcBef>
                <a:spcPts val="600"/>
              </a:spcBef>
              <a:spcAft>
                <a:spcPts val="0"/>
              </a:spcAft>
              <a:buClr>
                <a:schemeClr val="lt1"/>
              </a:buClr>
              <a:buSzPts val="3600"/>
              <a:buFont typeface="Arial"/>
              <a:buNone/>
            </a:pPr>
            <a:r>
              <a:rPr b="1" i="0" lang="en-US" sz="3600" u="none" cap="none" strike="noStrike">
                <a:solidFill>
                  <a:schemeClr val="dk1"/>
                </a:solidFill>
                <a:latin typeface="Arial"/>
                <a:ea typeface="Arial"/>
                <a:cs typeface="Arial"/>
                <a:sym typeface="Arial"/>
              </a:rPr>
              <a:t>with a CAP </a:t>
            </a:r>
            <a:endParaRPr b="1" i="0" sz="3600" u="none" cap="none" strike="noStrike">
              <a:solidFill>
                <a:schemeClr val="dk1"/>
              </a:solidFill>
              <a:latin typeface="Arial"/>
              <a:ea typeface="Arial"/>
              <a:cs typeface="Arial"/>
              <a:sym typeface="Arial"/>
            </a:endParaRPr>
          </a:p>
        </p:txBody>
      </p:sp>
      <p:sp>
        <p:nvSpPr>
          <p:cNvPr id="1168" name="Google Shape;1168;p40"/>
          <p:cNvSpPr txBox="1"/>
          <p:nvPr>
            <p:ph idx="11" type="ftr"/>
          </p:nvPr>
        </p:nvSpPr>
        <p:spPr>
          <a:xfrm>
            <a:off x="274960" y="5399388"/>
            <a:ext cx="404354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t/>
            </a:r>
            <a:endParaRPr sz="1000"/>
          </a:p>
          <a:p>
            <a:pPr indent="0" lvl="0" marL="0" rtl="0" algn="l">
              <a:lnSpc>
                <a:spcPct val="90000"/>
              </a:lnSpc>
              <a:spcBef>
                <a:spcPts val="0"/>
              </a:spcBef>
              <a:spcAft>
                <a:spcPts val="0"/>
              </a:spcAft>
              <a:buNone/>
            </a:pPr>
            <a:r>
              <a:rPr lang="en-US" sz="1000"/>
              <a:t>Hypothetical external market index performance from January through December. Intended to illustrate how annual point-to-point works. Does not represent any specific product or past performance. Actual performance will vary. Past results are no guarantee of future performance.</a:t>
            </a:r>
            <a:endParaRPr sz="1000"/>
          </a:p>
        </p:txBody>
      </p:sp>
      <p:sp>
        <p:nvSpPr>
          <p:cNvPr id="1169" name="Google Shape;1169;p4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41"/>
          <p:cNvSpPr/>
          <p:nvPr/>
        </p:nvSpPr>
        <p:spPr>
          <a:xfrm flipH="1" rot="10800000">
            <a:off x="6670482" y="0"/>
            <a:ext cx="4409890" cy="6400800"/>
          </a:xfrm>
          <a:prstGeom prst="snip1Rect">
            <a:avLst>
              <a:gd fmla="val 16667" name="adj"/>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76" name="Google Shape;1176;p41"/>
          <p:cNvGrpSpPr/>
          <p:nvPr/>
        </p:nvGrpSpPr>
        <p:grpSpPr>
          <a:xfrm>
            <a:off x="6857621" y="4600815"/>
            <a:ext cx="4021137" cy="268287"/>
            <a:chOff x="4614863" y="5373688"/>
            <a:chExt cx="4021137" cy="268287"/>
          </a:xfrm>
        </p:grpSpPr>
        <p:sp>
          <p:nvSpPr>
            <p:cNvPr id="1177" name="Google Shape;1177;p41"/>
            <p:cNvSpPr/>
            <p:nvPr/>
          </p:nvSpPr>
          <p:spPr>
            <a:xfrm>
              <a:off x="4614863" y="537368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78" name="Google Shape;1178;p41"/>
            <p:cNvSpPr/>
            <p:nvPr/>
          </p:nvSpPr>
          <p:spPr>
            <a:xfrm>
              <a:off x="7061200" y="537368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79" name="Google Shape;1179;p41"/>
            <p:cNvSpPr/>
            <p:nvPr/>
          </p:nvSpPr>
          <p:spPr>
            <a:xfrm>
              <a:off x="4706938" y="5399088"/>
              <a:ext cx="114268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Value change</a:t>
              </a:r>
              <a:endParaRPr sz="1400">
                <a:solidFill>
                  <a:schemeClr val="lt1"/>
                </a:solidFill>
                <a:latin typeface="Arial"/>
                <a:ea typeface="Arial"/>
                <a:cs typeface="Arial"/>
                <a:sym typeface="Arial"/>
              </a:endParaRPr>
            </a:p>
          </p:txBody>
        </p:sp>
        <p:sp>
          <p:nvSpPr>
            <p:cNvPr id="1180" name="Google Shape;1180;p41"/>
            <p:cNvSpPr/>
            <p:nvPr/>
          </p:nvSpPr>
          <p:spPr>
            <a:xfrm>
              <a:off x="7751072" y="539908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    70</a:t>
              </a:r>
              <a:endParaRPr/>
            </a:p>
          </p:txBody>
        </p:sp>
      </p:grpSp>
      <p:grpSp>
        <p:nvGrpSpPr>
          <p:cNvPr id="1181" name="Google Shape;1181;p41"/>
          <p:cNvGrpSpPr/>
          <p:nvPr/>
        </p:nvGrpSpPr>
        <p:grpSpPr>
          <a:xfrm>
            <a:off x="6857621" y="4320650"/>
            <a:ext cx="4021137" cy="274638"/>
            <a:chOff x="4614863" y="5105400"/>
            <a:chExt cx="4021137" cy="274638"/>
          </a:xfrm>
        </p:grpSpPr>
        <p:sp>
          <p:nvSpPr>
            <p:cNvPr id="1182" name="Google Shape;1182;p41"/>
            <p:cNvSpPr/>
            <p:nvPr/>
          </p:nvSpPr>
          <p:spPr>
            <a:xfrm>
              <a:off x="4614863" y="510540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83" name="Google Shape;1183;p41"/>
            <p:cNvSpPr/>
            <p:nvPr/>
          </p:nvSpPr>
          <p:spPr>
            <a:xfrm>
              <a:off x="7061200" y="510540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84" name="Google Shape;1184;p41"/>
            <p:cNvSpPr/>
            <p:nvPr/>
          </p:nvSpPr>
          <p:spPr>
            <a:xfrm>
              <a:off x="4614863" y="5367338"/>
              <a:ext cx="4021137" cy="12700"/>
            </a:xfrm>
            <a:prstGeom prst="rect">
              <a:avLst/>
            </a:prstGeom>
            <a:solidFill>
              <a:srgbClr val="B5DAE6"/>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85" name="Google Shape;1185;p41"/>
            <p:cNvSpPr/>
            <p:nvPr/>
          </p:nvSpPr>
          <p:spPr>
            <a:xfrm>
              <a:off x="4706938" y="5130800"/>
              <a:ext cx="2441374"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Minus beginning index value</a:t>
              </a:r>
              <a:endParaRPr sz="1400">
                <a:solidFill>
                  <a:schemeClr val="lt1"/>
                </a:solidFill>
                <a:latin typeface="Arial"/>
                <a:ea typeface="Arial"/>
                <a:cs typeface="Arial"/>
                <a:sym typeface="Arial"/>
              </a:endParaRPr>
            </a:p>
          </p:txBody>
        </p:sp>
        <p:sp>
          <p:nvSpPr>
            <p:cNvPr id="1186" name="Google Shape;1186;p41"/>
            <p:cNvSpPr/>
            <p:nvPr/>
          </p:nvSpPr>
          <p:spPr>
            <a:xfrm>
              <a:off x="5172075" y="5130800"/>
              <a:ext cx="6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87" name="Google Shape;1187;p41"/>
            <p:cNvSpPr/>
            <p:nvPr/>
          </p:nvSpPr>
          <p:spPr>
            <a:xfrm>
              <a:off x="7746516" y="513080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1000</a:t>
              </a:r>
              <a:endParaRPr/>
            </a:p>
          </p:txBody>
        </p:sp>
      </p:grpSp>
      <p:grpSp>
        <p:nvGrpSpPr>
          <p:cNvPr id="1188" name="Google Shape;1188;p41"/>
          <p:cNvGrpSpPr/>
          <p:nvPr/>
        </p:nvGrpSpPr>
        <p:grpSpPr>
          <a:xfrm>
            <a:off x="6857621" y="3784076"/>
            <a:ext cx="4021137" cy="268287"/>
            <a:chOff x="4614863" y="4568825"/>
            <a:chExt cx="4021137" cy="268287"/>
          </a:xfrm>
        </p:grpSpPr>
        <p:sp>
          <p:nvSpPr>
            <p:cNvPr id="1189" name="Google Shape;1189;p41"/>
            <p:cNvSpPr/>
            <p:nvPr/>
          </p:nvSpPr>
          <p:spPr>
            <a:xfrm>
              <a:off x="4614863" y="456882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90" name="Google Shape;1190;p41"/>
            <p:cNvSpPr/>
            <p:nvPr/>
          </p:nvSpPr>
          <p:spPr>
            <a:xfrm>
              <a:off x="7061200" y="456882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91" name="Google Shape;1191;p41"/>
            <p:cNvSpPr/>
            <p:nvPr/>
          </p:nvSpPr>
          <p:spPr>
            <a:xfrm>
              <a:off x="4706938" y="4594225"/>
              <a:ext cx="101951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DECEMBER</a:t>
              </a:r>
              <a:endParaRPr/>
            </a:p>
          </p:txBody>
        </p:sp>
        <p:sp>
          <p:nvSpPr>
            <p:cNvPr id="1192" name="Google Shape;1192;p41"/>
            <p:cNvSpPr/>
            <p:nvPr/>
          </p:nvSpPr>
          <p:spPr>
            <a:xfrm>
              <a:off x="7746516" y="459422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1070</a:t>
              </a:r>
              <a:endParaRPr/>
            </a:p>
          </p:txBody>
        </p:sp>
      </p:grpSp>
      <p:grpSp>
        <p:nvGrpSpPr>
          <p:cNvPr id="1193" name="Google Shape;1193;p41"/>
          <p:cNvGrpSpPr/>
          <p:nvPr/>
        </p:nvGrpSpPr>
        <p:grpSpPr>
          <a:xfrm>
            <a:off x="6857621" y="4046014"/>
            <a:ext cx="4021137" cy="274637"/>
            <a:chOff x="4614863" y="4830763"/>
            <a:chExt cx="4021137" cy="274637"/>
          </a:xfrm>
        </p:grpSpPr>
        <p:sp>
          <p:nvSpPr>
            <p:cNvPr id="1194" name="Google Shape;1194;p41"/>
            <p:cNvSpPr/>
            <p:nvPr/>
          </p:nvSpPr>
          <p:spPr>
            <a:xfrm>
              <a:off x="4614863" y="483711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95" name="Google Shape;1195;p41"/>
            <p:cNvSpPr/>
            <p:nvPr/>
          </p:nvSpPr>
          <p:spPr>
            <a:xfrm>
              <a:off x="7061200" y="483711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96" name="Google Shape;1196;p41"/>
            <p:cNvSpPr/>
            <p:nvPr/>
          </p:nvSpPr>
          <p:spPr>
            <a:xfrm>
              <a:off x="4614863" y="4830763"/>
              <a:ext cx="4021137" cy="12700"/>
            </a:xfrm>
            <a:prstGeom prst="rect">
              <a:avLst/>
            </a:prstGeom>
            <a:solidFill>
              <a:schemeClr val="accent6"/>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197" name="Google Shape;1197;p41"/>
            <p:cNvSpPr/>
            <p:nvPr/>
          </p:nvSpPr>
          <p:spPr>
            <a:xfrm>
              <a:off x="4709583" y="4862513"/>
              <a:ext cx="2802049"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End index value </a:t>
              </a:r>
              <a:r>
                <a:rPr lang="en-US" sz="1400">
                  <a:solidFill>
                    <a:schemeClr val="lt1"/>
                  </a:solidFill>
                  <a:latin typeface="Arial"/>
                  <a:ea typeface="Arial"/>
                  <a:cs typeface="Arial"/>
                  <a:sym typeface="Arial"/>
                </a:rPr>
                <a:t>– after 12 months</a:t>
              </a:r>
              <a:endParaRPr/>
            </a:p>
          </p:txBody>
        </p:sp>
        <p:sp>
          <p:nvSpPr>
            <p:cNvPr id="1198" name="Google Shape;1198;p41"/>
            <p:cNvSpPr/>
            <p:nvPr/>
          </p:nvSpPr>
          <p:spPr>
            <a:xfrm>
              <a:off x="7746516" y="486251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1070</a:t>
              </a:r>
              <a:endParaRPr/>
            </a:p>
          </p:txBody>
        </p:sp>
      </p:grpSp>
      <p:sp>
        <p:nvSpPr>
          <p:cNvPr id="1199" name="Google Shape;1199;p41"/>
          <p:cNvSpPr/>
          <p:nvPr/>
        </p:nvSpPr>
        <p:spPr>
          <a:xfrm>
            <a:off x="6857621" y="4865481"/>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00" name="Google Shape;1200;p41"/>
          <p:cNvSpPr/>
          <p:nvPr/>
        </p:nvSpPr>
        <p:spPr>
          <a:xfrm>
            <a:off x="9303957" y="4865481"/>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01" name="Google Shape;1201;p41"/>
          <p:cNvSpPr/>
          <p:nvPr/>
        </p:nvSpPr>
        <p:spPr>
          <a:xfrm>
            <a:off x="6949696" y="4892740"/>
            <a:ext cx="1846659"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Percentage change	</a:t>
            </a:r>
            <a:endParaRPr sz="1400">
              <a:solidFill>
                <a:schemeClr val="lt1"/>
              </a:solidFill>
              <a:latin typeface="Arial"/>
              <a:ea typeface="Arial"/>
              <a:cs typeface="Arial"/>
              <a:sym typeface="Arial"/>
            </a:endParaRPr>
          </a:p>
        </p:txBody>
      </p:sp>
      <p:sp>
        <p:nvSpPr>
          <p:cNvPr id="1202" name="Google Shape;1202;p41"/>
          <p:cNvSpPr/>
          <p:nvPr/>
        </p:nvSpPr>
        <p:spPr>
          <a:xfrm>
            <a:off x="9766950" y="4903853"/>
            <a:ext cx="706925"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    7.00%</a:t>
            </a:r>
            <a:endParaRPr/>
          </a:p>
        </p:txBody>
      </p:sp>
      <p:grpSp>
        <p:nvGrpSpPr>
          <p:cNvPr id="1203" name="Google Shape;1203;p41"/>
          <p:cNvGrpSpPr/>
          <p:nvPr/>
        </p:nvGrpSpPr>
        <p:grpSpPr>
          <a:xfrm>
            <a:off x="6857620" y="5400053"/>
            <a:ext cx="4021137" cy="268287"/>
            <a:chOff x="4614863" y="5910263"/>
            <a:chExt cx="4021137" cy="268287"/>
          </a:xfrm>
        </p:grpSpPr>
        <p:sp>
          <p:nvSpPr>
            <p:cNvPr id="1204" name="Google Shape;1204;p41"/>
            <p:cNvSpPr/>
            <p:nvPr/>
          </p:nvSpPr>
          <p:spPr>
            <a:xfrm>
              <a:off x="4614863" y="5910263"/>
              <a:ext cx="2446337"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05" name="Google Shape;1205;p41"/>
            <p:cNvSpPr/>
            <p:nvPr/>
          </p:nvSpPr>
          <p:spPr>
            <a:xfrm>
              <a:off x="7061200" y="5910263"/>
              <a:ext cx="1574800"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06" name="Google Shape;1206;p41"/>
            <p:cNvSpPr/>
            <p:nvPr/>
          </p:nvSpPr>
          <p:spPr>
            <a:xfrm>
              <a:off x="4706938" y="5912250"/>
              <a:ext cx="1947649"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Annuity value increase</a:t>
              </a:r>
              <a:endParaRPr sz="1400">
                <a:solidFill>
                  <a:schemeClr val="lt1"/>
                </a:solidFill>
                <a:latin typeface="Arial"/>
                <a:ea typeface="Arial"/>
                <a:cs typeface="Arial"/>
                <a:sym typeface="Arial"/>
              </a:endParaRPr>
            </a:p>
          </p:txBody>
        </p:sp>
        <p:sp>
          <p:nvSpPr>
            <p:cNvPr id="1207" name="Google Shape;1207;p41"/>
            <p:cNvSpPr/>
            <p:nvPr/>
          </p:nvSpPr>
          <p:spPr>
            <a:xfrm>
              <a:off x="7721600" y="5935663"/>
              <a:ext cx="508152"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3.50%</a:t>
              </a:r>
              <a:endParaRPr sz="1400">
                <a:solidFill>
                  <a:schemeClr val="lt1"/>
                </a:solidFill>
                <a:latin typeface="Arial"/>
                <a:ea typeface="Arial"/>
                <a:cs typeface="Arial"/>
                <a:sym typeface="Arial"/>
              </a:endParaRPr>
            </a:p>
          </p:txBody>
        </p:sp>
      </p:grpSp>
      <p:grpSp>
        <p:nvGrpSpPr>
          <p:cNvPr id="1208" name="Google Shape;1208;p41"/>
          <p:cNvGrpSpPr/>
          <p:nvPr/>
        </p:nvGrpSpPr>
        <p:grpSpPr>
          <a:xfrm>
            <a:off x="6857621" y="5127128"/>
            <a:ext cx="4021137" cy="268287"/>
            <a:chOff x="4614863" y="5641975"/>
            <a:chExt cx="4021137" cy="268287"/>
          </a:xfrm>
        </p:grpSpPr>
        <p:sp>
          <p:nvSpPr>
            <p:cNvPr id="1209" name="Google Shape;1209;p41"/>
            <p:cNvSpPr/>
            <p:nvPr/>
          </p:nvSpPr>
          <p:spPr>
            <a:xfrm>
              <a:off x="4614863" y="5641975"/>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10" name="Google Shape;1210;p41"/>
            <p:cNvSpPr/>
            <p:nvPr/>
          </p:nvSpPr>
          <p:spPr>
            <a:xfrm>
              <a:off x="7061200" y="5641975"/>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11" name="Google Shape;1211;p41"/>
            <p:cNvSpPr/>
            <p:nvPr/>
          </p:nvSpPr>
          <p:spPr>
            <a:xfrm>
              <a:off x="4706938" y="5667375"/>
              <a:ext cx="607539"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Spread</a:t>
              </a:r>
              <a:endParaRPr sz="1400">
                <a:solidFill>
                  <a:schemeClr val="lt1"/>
                </a:solidFill>
                <a:latin typeface="Arial"/>
                <a:ea typeface="Arial"/>
                <a:cs typeface="Arial"/>
                <a:sym typeface="Arial"/>
              </a:endParaRPr>
            </a:p>
          </p:txBody>
        </p:sp>
        <p:sp>
          <p:nvSpPr>
            <p:cNvPr id="1212" name="Google Shape;1212;p41"/>
            <p:cNvSpPr/>
            <p:nvPr/>
          </p:nvSpPr>
          <p:spPr>
            <a:xfrm>
              <a:off x="7712075" y="5667375"/>
              <a:ext cx="508152"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3.50%</a:t>
              </a:r>
              <a:endParaRPr sz="1400">
                <a:solidFill>
                  <a:schemeClr val="lt1"/>
                </a:solidFill>
                <a:latin typeface="Arial"/>
                <a:ea typeface="Arial"/>
                <a:cs typeface="Arial"/>
                <a:sym typeface="Arial"/>
              </a:endParaRPr>
            </a:p>
          </p:txBody>
        </p:sp>
      </p:grpSp>
      <p:grpSp>
        <p:nvGrpSpPr>
          <p:cNvPr id="1213" name="Google Shape;1213;p41"/>
          <p:cNvGrpSpPr/>
          <p:nvPr/>
        </p:nvGrpSpPr>
        <p:grpSpPr>
          <a:xfrm>
            <a:off x="6857621" y="274113"/>
            <a:ext cx="4021137" cy="330974"/>
            <a:chOff x="4614863" y="1058863"/>
            <a:chExt cx="4021137" cy="330974"/>
          </a:xfrm>
        </p:grpSpPr>
        <p:sp>
          <p:nvSpPr>
            <p:cNvPr id="1214" name="Google Shape;1214;p41"/>
            <p:cNvSpPr/>
            <p:nvPr/>
          </p:nvSpPr>
          <p:spPr>
            <a:xfrm>
              <a:off x="4614863" y="1058863"/>
              <a:ext cx="2446337"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215" name="Google Shape;1215;p41"/>
            <p:cNvSpPr/>
            <p:nvPr/>
          </p:nvSpPr>
          <p:spPr>
            <a:xfrm>
              <a:off x="7061200" y="1058863"/>
              <a:ext cx="1574800"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216" name="Google Shape;1216;p41"/>
            <p:cNvSpPr/>
            <p:nvPr/>
          </p:nvSpPr>
          <p:spPr>
            <a:xfrm>
              <a:off x="4706938" y="1112838"/>
              <a:ext cx="1232710"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END OF MONTH </a:t>
              </a:r>
              <a:endParaRPr sz="1800">
                <a:solidFill>
                  <a:srgbClr val="113388"/>
                </a:solidFill>
                <a:latin typeface="Arial"/>
                <a:ea typeface="Arial"/>
                <a:cs typeface="Arial"/>
                <a:sym typeface="Arial"/>
              </a:endParaRPr>
            </a:p>
          </p:txBody>
        </p:sp>
        <p:sp>
          <p:nvSpPr>
            <p:cNvPr id="1217" name="Google Shape;1217;p41"/>
            <p:cNvSpPr/>
            <p:nvPr/>
          </p:nvSpPr>
          <p:spPr>
            <a:xfrm>
              <a:off x="5749925" y="1112838"/>
              <a:ext cx="65" cy="276999"/>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218" name="Google Shape;1218;p41"/>
            <p:cNvSpPr/>
            <p:nvPr/>
          </p:nvSpPr>
          <p:spPr>
            <a:xfrm>
              <a:off x="5861050" y="1112838"/>
              <a:ext cx="65" cy="276999"/>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219" name="Google Shape;1219;p41"/>
            <p:cNvSpPr/>
            <p:nvPr/>
          </p:nvSpPr>
          <p:spPr>
            <a:xfrm>
              <a:off x="6081710" y="1112838"/>
              <a:ext cx="2535309"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EXTERNAL MARKET INDEX VALUE</a:t>
              </a:r>
              <a:endParaRPr sz="1800">
                <a:solidFill>
                  <a:srgbClr val="113388"/>
                </a:solidFill>
                <a:latin typeface="Arial"/>
                <a:ea typeface="Arial"/>
                <a:cs typeface="Arial"/>
                <a:sym typeface="Arial"/>
              </a:endParaRPr>
            </a:p>
          </p:txBody>
        </p:sp>
      </p:grpSp>
      <p:grpSp>
        <p:nvGrpSpPr>
          <p:cNvPr id="1220" name="Google Shape;1220;p41"/>
          <p:cNvGrpSpPr/>
          <p:nvPr/>
        </p:nvGrpSpPr>
        <p:grpSpPr>
          <a:xfrm>
            <a:off x="6857621" y="564626"/>
            <a:ext cx="4021137" cy="268287"/>
            <a:chOff x="4614863" y="1349375"/>
            <a:chExt cx="4021137" cy="268287"/>
          </a:xfrm>
        </p:grpSpPr>
        <p:sp>
          <p:nvSpPr>
            <p:cNvPr id="1221" name="Google Shape;1221;p41"/>
            <p:cNvSpPr/>
            <p:nvPr/>
          </p:nvSpPr>
          <p:spPr>
            <a:xfrm>
              <a:off x="4614863" y="134937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22" name="Google Shape;1222;p41"/>
            <p:cNvSpPr/>
            <p:nvPr/>
          </p:nvSpPr>
          <p:spPr>
            <a:xfrm>
              <a:off x="7061200" y="134937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23" name="Google Shape;1223;p41"/>
            <p:cNvSpPr/>
            <p:nvPr/>
          </p:nvSpPr>
          <p:spPr>
            <a:xfrm>
              <a:off x="4706938" y="1374775"/>
              <a:ext cx="189635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Beginning index value</a:t>
              </a:r>
              <a:endParaRPr/>
            </a:p>
          </p:txBody>
        </p:sp>
        <p:sp>
          <p:nvSpPr>
            <p:cNvPr id="1224" name="Google Shape;1224;p41"/>
            <p:cNvSpPr/>
            <p:nvPr/>
          </p:nvSpPr>
          <p:spPr>
            <a:xfrm>
              <a:off x="7737261" y="137477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1000</a:t>
              </a:r>
              <a:endParaRPr/>
            </a:p>
          </p:txBody>
        </p:sp>
      </p:grpSp>
      <p:grpSp>
        <p:nvGrpSpPr>
          <p:cNvPr id="1225" name="Google Shape;1225;p41"/>
          <p:cNvGrpSpPr/>
          <p:nvPr/>
        </p:nvGrpSpPr>
        <p:grpSpPr>
          <a:xfrm>
            <a:off x="6857621" y="832914"/>
            <a:ext cx="4021137" cy="268287"/>
            <a:chOff x="4614863" y="1617663"/>
            <a:chExt cx="4021137" cy="268287"/>
          </a:xfrm>
        </p:grpSpPr>
        <p:sp>
          <p:nvSpPr>
            <p:cNvPr id="1226" name="Google Shape;1226;p41"/>
            <p:cNvSpPr/>
            <p:nvPr/>
          </p:nvSpPr>
          <p:spPr>
            <a:xfrm>
              <a:off x="4614863" y="161766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27" name="Google Shape;1227;p41"/>
            <p:cNvSpPr/>
            <p:nvPr/>
          </p:nvSpPr>
          <p:spPr>
            <a:xfrm>
              <a:off x="7061200" y="161766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28" name="Google Shape;1228;p41"/>
            <p:cNvSpPr/>
            <p:nvPr/>
          </p:nvSpPr>
          <p:spPr>
            <a:xfrm>
              <a:off x="4706938" y="1643063"/>
              <a:ext cx="836704"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JANUARY</a:t>
              </a:r>
              <a:endParaRPr/>
            </a:p>
          </p:txBody>
        </p:sp>
        <p:sp>
          <p:nvSpPr>
            <p:cNvPr id="1229" name="Google Shape;1229;p41"/>
            <p:cNvSpPr/>
            <p:nvPr/>
          </p:nvSpPr>
          <p:spPr>
            <a:xfrm>
              <a:off x="7726628" y="164306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1025</a:t>
              </a:r>
              <a:endParaRPr/>
            </a:p>
          </p:txBody>
        </p:sp>
      </p:grpSp>
      <p:grpSp>
        <p:nvGrpSpPr>
          <p:cNvPr id="1230" name="Google Shape;1230;p41"/>
          <p:cNvGrpSpPr/>
          <p:nvPr/>
        </p:nvGrpSpPr>
        <p:grpSpPr>
          <a:xfrm>
            <a:off x="6857621" y="1101201"/>
            <a:ext cx="4021137" cy="268287"/>
            <a:chOff x="4614863" y="1885950"/>
            <a:chExt cx="4021137" cy="268287"/>
          </a:xfrm>
        </p:grpSpPr>
        <p:sp>
          <p:nvSpPr>
            <p:cNvPr id="1231" name="Google Shape;1231;p41"/>
            <p:cNvSpPr/>
            <p:nvPr/>
          </p:nvSpPr>
          <p:spPr>
            <a:xfrm>
              <a:off x="4614863" y="188595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32" name="Google Shape;1232;p41"/>
            <p:cNvSpPr/>
            <p:nvPr/>
          </p:nvSpPr>
          <p:spPr>
            <a:xfrm>
              <a:off x="7061200" y="188595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33" name="Google Shape;1233;p41"/>
            <p:cNvSpPr/>
            <p:nvPr/>
          </p:nvSpPr>
          <p:spPr>
            <a:xfrm>
              <a:off x="4706938" y="1911350"/>
              <a:ext cx="97616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FEBRUARY</a:t>
              </a:r>
              <a:endParaRPr/>
            </a:p>
          </p:txBody>
        </p:sp>
        <p:sp>
          <p:nvSpPr>
            <p:cNvPr id="1234" name="Google Shape;1234;p41"/>
            <p:cNvSpPr/>
            <p:nvPr/>
          </p:nvSpPr>
          <p:spPr>
            <a:xfrm>
              <a:off x="7734640" y="191135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1017</a:t>
              </a:r>
              <a:endParaRPr/>
            </a:p>
          </p:txBody>
        </p:sp>
      </p:grpSp>
      <p:grpSp>
        <p:nvGrpSpPr>
          <p:cNvPr id="1235" name="Google Shape;1235;p41"/>
          <p:cNvGrpSpPr/>
          <p:nvPr/>
        </p:nvGrpSpPr>
        <p:grpSpPr>
          <a:xfrm>
            <a:off x="6857621" y="1369489"/>
            <a:ext cx="4021137" cy="268287"/>
            <a:chOff x="4614863" y="2154238"/>
            <a:chExt cx="4021137" cy="268287"/>
          </a:xfrm>
        </p:grpSpPr>
        <p:sp>
          <p:nvSpPr>
            <p:cNvPr id="1236" name="Google Shape;1236;p41"/>
            <p:cNvSpPr/>
            <p:nvPr/>
          </p:nvSpPr>
          <p:spPr>
            <a:xfrm>
              <a:off x="4614863" y="215423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37" name="Google Shape;1237;p41"/>
            <p:cNvSpPr/>
            <p:nvPr/>
          </p:nvSpPr>
          <p:spPr>
            <a:xfrm>
              <a:off x="7061200" y="215423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38" name="Google Shape;1238;p41"/>
            <p:cNvSpPr/>
            <p:nvPr/>
          </p:nvSpPr>
          <p:spPr>
            <a:xfrm>
              <a:off x="4706938" y="2179638"/>
              <a:ext cx="65883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MARCH</a:t>
              </a:r>
              <a:endParaRPr/>
            </a:p>
          </p:txBody>
        </p:sp>
        <p:sp>
          <p:nvSpPr>
            <p:cNvPr id="1239" name="Google Shape;1239;p41"/>
            <p:cNvSpPr/>
            <p:nvPr/>
          </p:nvSpPr>
          <p:spPr>
            <a:xfrm>
              <a:off x="7734640" y="217963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1039</a:t>
              </a:r>
              <a:endParaRPr/>
            </a:p>
          </p:txBody>
        </p:sp>
      </p:grpSp>
      <p:grpSp>
        <p:nvGrpSpPr>
          <p:cNvPr id="1240" name="Google Shape;1240;p41"/>
          <p:cNvGrpSpPr/>
          <p:nvPr/>
        </p:nvGrpSpPr>
        <p:grpSpPr>
          <a:xfrm>
            <a:off x="6857621" y="1637776"/>
            <a:ext cx="4021137" cy="268287"/>
            <a:chOff x="4614863" y="2422525"/>
            <a:chExt cx="4021137" cy="268287"/>
          </a:xfrm>
        </p:grpSpPr>
        <p:sp>
          <p:nvSpPr>
            <p:cNvPr id="1241" name="Google Shape;1241;p41"/>
            <p:cNvSpPr/>
            <p:nvPr/>
          </p:nvSpPr>
          <p:spPr>
            <a:xfrm>
              <a:off x="4614863" y="242252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42" name="Google Shape;1242;p41"/>
            <p:cNvSpPr/>
            <p:nvPr/>
          </p:nvSpPr>
          <p:spPr>
            <a:xfrm>
              <a:off x="7061200" y="242252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43" name="Google Shape;1243;p41"/>
            <p:cNvSpPr/>
            <p:nvPr/>
          </p:nvSpPr>
          <p:spPr>
            <a:xfrm>
              <a:off x="4706938" y="2447925"/>
              <a:ext cx="51937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APRIL</a:t>
              </a:r>
              <a:endParaRPr/>
            </a:p>
          </p:txBody>
        </p:sp>
        <p:sp>
          <p:nvSpPr>
            <p:cNvPr id="1244" name="Google Shape;1244;p41"/>
            <p:cNvSpPr/>
            <p:nvPr/>
          </p:nvSpPr>
          <p:spPr>
            <a:xfrm>
              <a:off x="7758392" y="2447925"/>
              <a:ext cx="384208"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1011</a:t>
              </a:r>
              <a:endParaRPr/>
            </a:p>
          </p:txBody>
        </p:sp>
      </p:grpSp>
      <p:grpSp>
        <p:nvGrpSpPr>
          <p:cNvPr id="1245" name="Google Shape;1245;p41"/>
          <p:cNvGrpSpPr/>
          <p:nvPr/>
        </p:nvGrpSpPr>
        <p:grpSpPr>
          <a:xfrm>
            <a:off x="6857621" y="1906064"/>
            <a:ext cx="4021137" cy="268287"/>
            <a:chOff x="4614863" y="2690813"/>
            <a:chExt cx="4021137" cy="268287"/>
          </a:xfrm>
        </p:grpSpPr>
        <p:sp>
          <p:nvSpPr>
            <p:cNvPr id="1246" name="Google Shape;1246;p41"/>
            <p:cNvSpPr/>
            <p:nvPr/>
          </p:nvSpPr>
          <p:spPr>
            <a:xfrm>
              <a:off x="4614863" y="269081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47" name="Google Shape;1247;p41"/>
            <p:cNvSpPr/>
            <p:nvPr/>
          </p:nvSpPr>
          <p:spPr>
            <a:xfrm>
              <a:off x="7061200" y="269081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48" name="Google Shape;1248;p41"/>
            <p:cNvSpPr/>
            <p:nvPr/>
          </p:nvSpPr>
          <p:spPr>
            <a:xfrm>
              <a:off x="4706938" y="2716213"/>
              <a:ext cx="37619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MAY</a:t>
              </a:r>
              <a:endParaRPr/>
            </a:p>
          </p:txBody>
        </p:sp>
        <p:sp>
          <p:nvSpPr>
            <p:cNvPr id="1249" name="Google Shape;1249;p41"/>
            <p:cNvSpPr/>
            <p:nvPr/>
          </p:nvSpPr>
          <p:spPr>
            <a:xfrm>
              <a:off x="7764330" y="271621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975</a:t>
              </a:r>
              <a:endParaRPr/>
            </a:p>
          </p:txBody>
        </p:sp>
      </p:grpSp>
      <p:grpSp>
        <p:nvGrpSpPr>
          <p:cNvPr id="1250" name="Google Shape;1250;p41"/>
          <p:cNvGrpSpPr/>
          <p:nvPr/>
        </p:nvGrpSpPr>
        <p:grpSpPr>
          <a:xfrm>
            <a:off x="6857621" y="2174351"/>
            <a:ext cx="4021137" cy="268287"/>
            <a:chOff x="4614863" y="2959100"/>
            <a:chExt cx="4021137" cy="268287"/>
          </a:xfrm>
        </p:grpSpPr>
        <p:sp>
          <p:nvSpPr>
            <p:cNvPr id="1251" name="Google Shape;1251;p41"/>
            <p:cNvSpPr/>
            <p:nvPr/>
          </p:nvSpPr>
          <p:spPr>
            <a:xfrm>
              <a:off x="4614863" y="295910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52" name="Google Shape;1252;p41"/>
            <p:cNvSpPr/>
            <p:nvPr/>
          </p:nvSpPr>
          <p:spPr>
            <a:xfrm>
              <a:off x="7061200" y="295910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53" name="Google Shape;1253;p41"/>
            <p:cNvSpPr/>
            <p:nvPr/>
          </p:nvSpPr>
          <p:spPr>
            <a:xfrm>
              <a:off x="4706938" y="2984500"/>
              <a:ext cx="46968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JUNE</a:t>
              </a:r>
              <a:endParaRPr/>
            </a:p>
          </p:txBody>
        </p:sp>
        <p:sp>
          <p:nvSpPr>
            <p:cNvPr id="1254" name="Google Shape;1254;p41"/>
            <p:cNvSpPr/>
            <p:nvPr/>
          </p:nvSpPr>
          <p:spPr>
            <a:xfrm>
              <a:off x="7758392" y="298450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990</a:t>
              </a:r>
              <a:endParaRPr/>
            </a:p>
          </p:txBody>
        </p:sp>
      </p:grpSp>
      <p:grpSp>
        <p:nvGrpSpPr>
          <p:cNvPr id="1255" name="Google Shape;1255;p41"/>
          <p:cNvGrpSpPr/>
          <p:nvPr/>
        </p:nvGrpSpPr>
        <p:grpSpPr>
          <a:xfrm>
            <a:off x="6857621" y="2442639"/>
            <a:ext cx="4021137" cy="268287"/>
            <a:chOff x="4614863" y="3227388"/>
            <a:chExt cx="4021137" cy="268287"/>
          </a:xfrm>
        </p:grpSpPr>
        <p:sp>
          <p:nvSpPr>
            <p:cNvPr id="1256" name="Google Shape;1256;p41"/>
            <p:cNvSpPr/>
            <p:nvPr/>
          </p:nvSpPr>
          <p:spPr>
            <a:xfrm>
              <a:off x="4614863" y="322738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57" name="Google Shape;1257;p41"/>
            <p:cNvSpPr/>
            <p:nvPr/>
          </p:nvSpPr>
          <p:spPr>
            <a:xfrm>
              <a:off x="7061200" y="322738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58" name="Google Shape;1258;p41"/>
            <p:cNvSpPr/>
            <p:nvPr/>
          </p:nvSpPr>
          <p:spPr>
            <a:xfrm>
              <a:off x="4706938" y="3252788"/>
              <a:ext cx="425886"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JULY</a:t>
              </a:r>
              <a:endParaRPr/>
            </a:p>
          </p:txBody>
        </p:sp>
        <p:sp>
          <p:nvSpPr>
            <p:cNvPr id="1259" name="Google Shape;1259;p41"/>
            <p:cNvSpPr/>
            <p:nvPr/>
          </p:nvSpPr>
          <p:spPr>
            <a:xfrm>
              <a:off x="7752454" y="325278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1047</a:t>
              </a:r>
              <a:endParaRPr/>
            </a:p>
          </p:txBody>
        </p:sp>
      </p:grpSp>
      <p:grpSp>
        <p:nvGrpSpPr>
          <p:cNvPr id="1260" name="Google Shape;1260;p41"/>
          <p:cNvGrpSpPr/>
          <p:nvPr/>
        </p:nvGrpSpPr>
        <p:grpSpPr>
          <a:xfrm>
            <a:off x="6857621" y="2710926"/>
            <a:ext cx="4021137" cy="268287"/>
            <a:chOff x="4614863" y="3495675"/>
            <a:chExt cx="4021137" cy="268287"/>
          </a:xfrm>
        </p:grpSpPr>
        <p:sp>
          <p:nvSpPr>
            <p:cNvPr id="1261" name="Google Shape;1261;p41"/>
            <p:cNvSpPr/>
            <p:nvPr/>
          </p:nvSpPr>
          <p:spPr>
            <a:xfrm>
              <a:off x="4614863" y="349567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62" name="Google Shape;1262;p41"/>
            <p:cNvSpPr/>
            <p:nvPr/>
          </p:nvSpPr>
          <p:spPr>
            <a:xfrm>
              <a:off x="7061200" y="349567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63" name="Google Shape;1263;p41"/>
            <p:cNvSpPr/>
            <p:nvPr/>
          </p:nvSpPr>
          <p:spPr>
            <a:xfrm>
              <a:off x="4706938" y="3521075"/>
              <a:ext cx="74860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AUGUST</a:t>
              </a:r>
              <a:endParaRPr/>
            </a:p>
          </p:txBody>
        </p:sp>
        <p:sp>
          <p:nvSpPr>
            <p:cNvPr id="1264" name="Google Shape;1264;p41"/>
            <p:cNvSpPr/>
            <p:nvPr/>
          </p:nvSpPr>
          <p:spPr>
            <a:xfrm>
              <a:off x="7746516" y="352107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1016</a:t>
              </a:r>
              <a:endParaRPr/>
            </a:p>
          </p:txBody>
        </p:sp>
      </p:grpSp>
      <p:grpSp>
        <p:nvGrpSpPr>
          <p:cNvPr id="1265" name="Google Shape;1265;p41"/>
          <p:cNvGrpSpPr/>
          <p:nvPr/>
        </p:nvGrpSpPr>
        <p:grpSpPr>
          <a:xfrm>
            <a:off x="6857621" y="2979214"/>
            <a:ext cx="4021137" cy="268287"/>
            <a:chOff x="4614863" y="3763963"/>
            <a:chExt cx="4021137" cy="268287"/>
          </a:xfrm>
        </p:grpSpPr>
        <p:sp>
          <p:nvSpPr>
            <p:cNvPr id="1266" name="Google Shape;1266;p41"/>
            <p:cNvSpPr/>
            <p:nvPr/>
          </p:nvSpPr>
          <p:spPr>
            <a:xfrm>
              <a:off x="4614863" y="376396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67" name="Google Shape;1267;p41"/>
            <p:cNvSpPr/>
            <p:nvPr/>
          </p:nvSpPr>
          <p:spPr>
            <a:xfrm>
              <a:off x="7061200" y="376396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68" name="Google Shape;1268;p41"/>
            <p:cNvSpPr/>
            <p:nvPr/>
          </p:nvSpPr>
          <p:spPr>
            <a:xfrm>
              <a:off x="4706938" y="3789363"/>
              <a:ext cx="1109278"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SEPTEMBER</a:t>
              </a:r>
              <a:endParaRPr/>
            </a:p>
          </p:txBody>
        </p:sp>
        <p:sp>
          <p:nvSpPr>
            <p:cNvPr id="1269" name="Google Shape;1269;p41"/>
            <p:cNvSpPr/>
            <p:nvPr/>
          </p:nvSpPr>
          <p:spPr>
            <a:xfrm>
              <a:off x="7752454" y="378936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1045</a:t>
              </a:r>
              <a:endParaRPr/>
            </a:p>
          </p:txBody>
        </p:sp>
      </p:grpSp>
      <p:grpSp>
        <p:nvGrpSpPr>
          <p:cNvPr id="1270" name="Google Shape;1270;p41"/>
          <p:cNvGrpSpPr/>
          <p:nvPr/>
        </p:nvGrpSpPr>
        <p:grpSpPr>
          <a:xfrm>
            <a:off x="6857621" y="3247501"/>
            <a:ext cx="4021137" cy="268287"/>
            <a:chOff x="4614863" y="4032250"/>
            <a:chExt cx="4021137" cy="268287"/>
          </a:xfrm>
        </p:grpSpPr>
        <p:sp>
          <p:nvSpPr>
            <p:cNvPr id="1271" name="Google Shape;1271;p41"/>
            <p:cNvSpPr/>
            <p:nvPr/>
          </p:nvSpPr>
          <p:spPr>
            <a:xfrm>
              <a:off x="4614863" y="403225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72" name="Google Shape;1272;p41"/>
            <p:cNvSpPr/>
            <p:nvPr/>
          </p:nvSpPr>
          <p:spPr>
            <a:xfrm>
              <a:off x="7061200" y="403225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73" name="Google Shape;1273;p41"/>
            <p:cNvSpPr/>
            <p:nvPr/>
          </p:nvSpPr>
          <p:spPr>
            <a:xfrm>
              <a:off x="4706938" y="4057650"/>
              <a:ext cx="884794"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OCTOBER</a:t>
              </a:r>
              <a:endParaRPr/>
            </a:p>
          </p:txBody>
        </p:sp>
        <p:sp>
          <p:nvSpPr>
            <p:cNvPr id="1274" name="Google Shape;1274;p41"/>
            <p:cNvSpPr/>
            <p:nvPr/>
          </p:nvSpPr>
          <p:spPr>
            <a:xfrm>
              <a:off x="7746516" y="405765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1008</a:t>
              </a:r>
              <a:endParaRPr/>
            </a:p>
          </p:txBody>
        </p:sp>
      </p:grpSp>
      <p:grpSp>
        <p:nvGrpSpPr>
          <p:cNvPr id="1275" name="Google Shape;1275;p41"/>
          <p:cNvGrpSpPr/>
          <p:nvPr/>
        </p:nvGrpSpPr>
        <p:grpSpPr>
          <a:xfrm>
            <a:off x="6857621" y="3515789"/>
            <a:ext cx="4021137" cy="268287"/>
            <a:chOff x="4614863" y="4300538"/>
            <a:chExt cx="4021137" cy="268287"/>
          </a:xfrm>
        </p:grpSpPr>
        <p:sp>
          <p:nvSpPr>
            <p:cNvPr id="1276" name="Google Shape;1276;p41"/>
            <p:cNvSpPr/>
            <p:nvPr/>
          </p:nvSpPr>
          <p:spPr>
            <a:xfrm>
              <a:off x="4614863" y="430053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77" name="Google Shape;1277;p41"/>
            <p:cNvSpPr/>
            <p:nvPr/>
          </p:nvSpPr>
          <p:spPr>
            <a:xfrm>
              <a:off x="7061200" y="430053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78" name="Google Shape;1278;p41"/>
            <p:cNvSpPr/>
            <p:nvPr/>
          </p:nvSpPr>
          <p:spPr>
            <a:xfrm>
              <a:off x="4706938" y="4325938"/>
              <a:ext cx="1029128"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NOVEMBER</a:t>
              </a:r>
              <a:endParaRPr/>
            </a:p>
          </p:txBody>
        </p:sp>
        <p:sp>
          <p:nvSpPr>
            <p:cNvPr id="1279" name="Google Shape;1279;p41"/>
            <p:cNvSpPr/>
            <p:nvPr/>
          </p:nvSpPr>
          <p:spPr>
            <a:xfrm>
              <a:off x="7752454" y="432593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1068</a:t>
              </a:r>
              <a:endParaRPr/>
            </a:p>
          </p:txBody>
        </p:sp>
      </p:grpSp>
      <p:sp>
        <p:nvSpPr>
          <p:cNvPr id="1280" name="Google Shape;1280;p41"/>
          <p:cNvSpPr/>
          <p:nvPr/>
        </p:nvSpPr>
        <p:spPr>
          <a:xfrm>
            <a:off x="6857621" y="5386688"/>
            <a:ext cx="4021137" cy="12700"/>
          </a:xfrm>
          <a:prstGeom prst="rect">
            <a:avLst/>
          </a:prstGeom>
          <a:solidFill>
            <a:srgbClr val="113388"/>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81" name="Google Shape;1281;p41"/>
          <p:cNvSpPr txBox="1"/>
          <p:nvPr/>
        </p:nvSpPr>
        <p:spPr>
          <a:xfrm>
            <a:off x="390525" y="253202"/>
            <a:ext cx="4281405" cy="221483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dk1"/>
                </a:solidFill>
                <a:latin typeface="Arial"/>
                <a:ea typeface="Arial"/>
                <a:cs typeface="Arial"/>
                <a:sym typeface="Arial"/>
              </a:rPr>
              <a:t>HYPOTHETICAL EXAMPLE OF ANNUAL POINT-TO-POINT</a:t>
            </a:r>
            <a:endParaRPr/>
          </a:p>
          <a:p>
            <a:pPr indent="0" lvl="0" marL="0" marR="0" rtl="0" algn="l">
              <a:lnSpc>
                <a:spcPct val="90000"/>
              </a:lnSpc>
              <a:spcBef>
                <a:spcPts val="600"/>
              </a:spcBef>
              <a:spcAft>
                <a:spcPts val="0"/>
              </a:spcAft>
              <a:buClr>
                <a:schemeClr val="lt1"/>
              </a:buClr>
              <a:buSzPts val="3600"/>
              <a:buFont typeface="Arial"/>
              <a:buNone/>
            </a:pPr>
            <a:r>
              <a:rPr b="1" i="0" lang="en-US" sz="3600" u="none" cap="none" strike="noStrike">
                <a:solidFill>
                  <a:schemeClr val="dk1"/>
                </a:solidFill>
                <a:latin typeface="Arial"/>
                <a:ea typeface="Arial"/>
                <a:cs typeface="Arial"/>
                <a:sym typeface="Arial"/>
              </a:rPr>
              <a:t>with a SPREAD</a:t>
            </a:r>
            <a:endParaRPr b="1" i="0" sz="3600" u="none" cap="none" strike="noStrike">
              <a:solidFill>
                <a:schemeClr val="dk1"/>
              </a:solidFill>
              <a:latin typeface="Arial"/>
              <a:ea typeface="Arial"/>
              <a:cs typeface="Arial"/>
              <a:sym typeface="Arial"/>
            </a:endParaRPr>
          </a:p>
        </p:txBody>
      </p:sp>
      <p:sp>
        <p:nvSpPr>
          <p:cNvPr id="1282" name="Google Shape;1282;p41"/>
          <p:cNvSpPr txBox="1"/>
          <p:nvPr/>
        </p:nvSpPr>
        <p:spPr>
          <a:xfrm>
            <a:off x="380042" y="5790887"/>
            <a:ext cx="4043363"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1000">
              <a:solidFill>
                <a:srgbClr val="5F5F5F"/>
              </a:solidFill>
              <a:latin typeface="Arial"/>
              <a:ea typeface="Arial"/>
              <a:cs typeface="Arial"/>
              <a:sym typeface="Arial"/>
            </a:endParaRPr>
          </a:p>
          <a:p>
            <a:pPr indent="0" lvl="0" marL="0" marR="0" rtl="0" algn="l">
              <a:lnSpc>
                <a:spcPct val="90000"/>
              </a:lnSpc>
              <a:spcBef>
                <a:spcPts val="0"/>
              </a:spcBef>
              <a:spcAft>
                <a:spcPts val="0"/>
              </a:spcAft>
              <a:buNone/>
            </a:pPr>
            <a:r>
              <a:rPr lang="en-US" sz="1000">
                <a:solidFill>
                  <a:srgbClr val="5F5F5F"/>
                </a:solidFill>
                <a:latin typeface="Arial"/>
                <a:ea typeface="Arial"/>
                <a:cs typeface="Arial"/>
                <a:sym typeface="Arial"/>
              </a:rPr>
              <a:t>Hypothetical external market index performance from January through December. Intended to illustrate how annual point-to-point works. Does not represent any specific product or past performance. Actual performance will vary. Past results are no guarantee of future performance.</a:t>
            </a:r>
            <a:endParaRPr/>
          </a:p>
        </p:txBody>
      </p:sp>
      <p:sp>
        <p:nvSpPr>
          <p:cNvPr id="1283" name="Google Shape;1283;p41"/>
          <p:cNvSpPr/>
          <p:nvPr/>
        </p:nvSpPr>
        <p:spPr>
          <a:xfrm>
            <a:off x="276105" y="3832225"/>
            <a:ext cx="386944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90B4D"/>
                </a:solidFill>
                <a:latin typeface="Arial"/>
                <a:ea typeface="Arial"/>
                <a:cs typeface="Arial"/>
                <a:sym typeface="Arial"/>
              </a:rPr>
              <a:t>This example uses hypothetical external market index performance and assumes a </a:t>
            </a:r>
            <a:r>
              <a:rPr b="1" lang="en-US" sz="1400">
                <a:solidFill>
                  <a:srgbClr val="790B4D"/>
                </a:solidFill>
                <a:latin typeface="Arial"/>
                <a:ea typeface="Arial"/>
                <a:cs typeface="Arial"/>
                <a:sym typeface="Arial"/>
              </a:rPr>
              <a:t>100% participation rate </a:t>
            </a:r>
            <a:r>
              <a:rPr lang="en-US" sz="1400">
                <a:solidFill>
                  <a:srgbClr val="790B4D"/>
                </a:solidFill>
                <a:latin typeface="Arial"/>
                <a:ea typeface="Arial"/>
                <a:cs typeface="Arial"/>
                <a:sym typeface="Arial"/>
              </a:rPr>
              <a:t>and a </a:t>
            </a:r>
            <a:r>
              <a:rPr b="1" lang="en-US" sz="1400">
                <a:solidFill>
                  <a:srgbClr val="790B4D"/>
                </a:solidFill>
                <a:latin typeface="Arial"/>
                <a:ea typeface="Arial"/>
                <a:cs typeface="Arial"/>
                <a:sym typeface="Arial"/>
              </a:rPr>
              <a:t>3.50% spread.</a:t>
            </a:r>
            <a:endParaRPr b="1" sz="1400">
              <a:solidFill>
                <a:srgbClr val="790B4D"/>
              </a:solidFill>
              <a:latin typeface="Arial"/>
              <a:ea typeface="Arial"/>
              <a:cs typeface="Arial"/>
              <a:sym typeface="Arial"/>
            </a:endParaRPr>
          </a:p>
          <a:p>
            <a:pPr indent="0" lvl="0" marL="0" marR="0" rtl="0" algn="l">
              <a:spcBef>
                <a:spcPts val="0"/>
              </a:spcBef>
              <a:spcAft>
                <a:spcPts val="0"/>
              </a:spcAft>
              <a:buNone/>
            </a:pPr>
            <a:r>
              <a:rPr lang="en-US" sz="1400">
                <a:solidFill>
                  <a:srgbClr val="790B4D"/>
                </a:solidFill>
                <a:latin typeface="Arial"/>
                <a:ea typeface="Arial"/>
                <a:cs typeface="Arial"/>
                <a:sym typeface="Arial"/>
              </a:rPr>
              <a:t>The annual cap can be raised or lowered annually, subject to contractual guarantees</a:t>
            </a:r>
            <a:r>
              <a:rPr lang="en-US" sz="1600">
                <a:solidFill>
                  <a:srgbClr val="790B4D"/>
                </a:solidFill>
                <a:latin typeface="Arial"/>
                <a:ea typeface="Arial"/>
                <a:cs typeface="Arial"/>
                <a:sym typeface="Arial"/>
              </a:rPr>
              <a:t>.</a:t>
            </a:r>
            <a:endParaRPr/>
          </a:p>
        </p:txBody>
      </p:sp>
      <p:sp>
        <p:nvSpPr>
          <p:cNvPr id="1284" name="Google Shape;1284;p4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42"/>
          <p:cNvSpPr/>
          <p:nvPr/>
        </p:nvSpPr>
        <p:spPr>
          <a:xfrm flipH="1" rot="10800000">
            <a:off x="6670482" y="0"/>
            <a:ext cx="4409890" cy="6400800"/>
          </a:xfrm>
          <a:prstGeom prst="snip1Rect">
            <a:avLst>
              <a:gd fmla="val 16667" name="adj"/>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291" name="Google Shape;1291;p42"/>
          <p:cNvGrpSpPr/>
          <p:nvPr/>
        </p:nvGrpSpPr>
        <p:grpSpPr>
          <a:xfrm>
            <a:off x="6857621" y="4600815"/>
            <a:ext cx="4021137" cy="268287"/>
            <a:chOff x="4614863" y="5373688"/>
            <a:chExt cx="4021137" cy="268287"/>
          </a:xfrm>
        </p:grpSpPr>
        <p:sp>
          <p:nvSpPr>
            <p:cNvPr id="1292" name="Google Shape;1292;p42"/>
            <p:cNvSpPr/>
            <p:nvPr/>
          </p:nvSpPr>
          <p:spPr>
            <a:xfrm>
              <a:off x="4614863" y="537368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93" name="Google Shape;1293;p42"/>
            <p:cNvSpPr/>
            <p:nvPr/>
          </p:nvSpPr>
          <p:spPr>
            <a:xfrm>
              <a:off x="7061200" y="537368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94" name="Google Shape;1294;p42"/>
            <p:cNvSpPr/>
            <p:nvPr/>
          </p:nvSpPr>
          <p:spPr>
            <a:xfrm>
              <a:off x="4706938" y="5399088"/>
              <a:ext cx="114268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Value change</a:t>
              </a:r>
              <a:endParaRPr sz="1400">
                <a:solidFill>
                  <a:schemeClr val="lt1"/>
                </a:solidFill>
                <a:latin typeface="Arial"/>
                <a:ea typeface="Arial"/>
                <a:cs typeface="Arial"/>
                <a:sym typeface="Arial"/>
              </a:endParaRPr>
            </a:p>
          </p:txBody>
        </p:sp>
        <p:sp>
          <p:nvSpPr>
            <p:cNvPr id="1295" name="Google Shape;1295;p42"/>
            <p:cNvSpPr/>
            <p:nvPr/>
          </p:nvSpPr>
          <p:spPr>
            <a:xfrm>
              <a:off x="7751072" y="539908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    70</a:t>
              </a:r>
              <a:endParaRPr/>
            </a:p>
          </p:txBody>
        </p:sp>
      </p:grpSp>
      <p:grpSp>
        <p:nvGrpSpPr>
          <p:cNvPr id="1296" name="Google Shape;1296;p42"/>
          <p:cNvGrpSpPr/>
          <p:nvPr/>
        </p:nvGrpSpPr>
        <p:grpSpPr>
          <a:xfrm>
            <a:off x="6857621" y="4320650"/>
            <a:ext cx="4021137" cy="274638"/>
            <a:chOff x="4614863" y="5105400"/>
            <a:chExt cx="4021137" cy="274638"/>
          </a:xfrm>
        </p:grpSpPr>
        <p:sp>
          <p:nvSpPr>
            <p:cNvPr id="1297" name="Google Shape;1297;p42"/>
            <p:cNvSpPr/>
            <p:nvPr/>
          </p:nvSpPr>
          <p:spPr>
            <a:xfrm>
              <a:off x="4614863" y="510540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98" name="Google Shape;1298;p42"/>
            <p:cNvSpPr/>
            <p:nvPr/>
          </p:nvSpPr>
          <p:spPr>
            <a:xfrm>
              <a:off x="7061200" y="510540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299" name="Google Shape;1299;p42"/>
            <p:cNvSpPr/>
            <p:nvPr/>
          </p:nvSpPr>
          <p:spPr>
            <a:xfrm>
              <a:off x="4614863" y="5367338"/>
              <a:ext cx="4021137" cy="12700"/>
            </a:xfrm>
            <a:prstGeom prst="rect">
              <a:avLst/>
            </a:prstGeom>
            <a:solidFill>
              <a:srgbClr val="B5DAE6"/>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00" name="Google Shape;1300;p42"/>
            <p:cNvSpPr/>
            <p:nvPr/>
          </p:nvSpPr>
          <p:spPr>
            <a:xfrm>
              <a:off x="4706938" y="5130800"/>
              <a:ext cx="2441374"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Minus beginning index value</a:t>
              </a:r>
              <a:endParaRPr sz="1400">
                <a:solidFill>
                  <a:schemeClr val="lt1"/>
                </a:solidFill>
                <a:latin typeface="Arial"/>
                <a:ea typeface="Arial"/>
                <a:cs typeface="Arial"/>
                <a:sym typeface="Arial"/>
              </a:endParaRPr>
            </a:p>
          </p:txBody>
        </p:sp>
        <p:sp>
          <p:nvSpPr>
            <p:cNvPr id="1301" name="Google Shape;1301;p42"/>
            <p:cNvSpPr/>
            <p:nvPr/>
          </p:nvSpPr>
          <p:spPr>
            <a:xfrm>
              <a:off x="5172075" y="5130800"/>
              <a:ext cx="6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02" name="Google Shape;1302;p42"/>
            <p:cNvSpPr/>
            <p:nvPr/>
          </p:nvSpPr>
          <p:spPr>
            <a:xfrm>
              <a:off x="7746516" y="513080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1000</a:t>
              </a:r>
              <a:endParaRPr/>
            </a:p>
          </p:txBody>
        </p:sp>
      </p:grpSp>
      <p:grpSp>
        <p:nvGrpSpPr>
          <p:cNvPr id="1303" name="Google Shape;1303;p42"/>
          <p:cNvGrpSpPr/>
          <p:nvPr/>
        </p:nvGrpSpPr>
        <p:grpSpPr>
          <a:xfrm>
            <a:off x="6857621" y="3784076"/>
            <a:ext cx="4021137" cy="268287"/>
            <a:chOff x="4614863" y="4568825"/>
            <a:chExt cx="4021137" cy="268287"/>
          </a:xfrm>
        </p:grpSpPr>
        <p:sp>
          <p:nvSpPr>
            <p:cNvPr id="1304" name="Google Shape;1304;p42"/>
            <p:cNvSpPr/>
            <p:nvPr/>
          </p:nvSpPr>
          <p:spPr>
            <a:xfrm>
              <a:off x="4614863" y="456882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05" name="Google Shape;1305;p42"/>
            <p:cNvSpPr/>
            <p:nvPr/>
          </p:nvSpPr>
          <p:spPr>
            <a:xfrm>
              <a:off x="7061200" y="456882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06" name="Google Shape;1306;p42"/>
            <p:cNvSpPr/>
            <p:nvPr/>
          </p:nvSpPr>
          <p:spPr>
            <a:xfrm>
              <a:off x="4706938" y="4594225"/>
              <a:ext cx="101951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DECEMBER</a:t>
              </a:r>
              <a:endParaRPr/>
            </a:p>
          </p:txBody>
        </p:sp>
        <p:sp>
          <p:nvSpPr>
            <p:cNvPr id="1307" name="Google Shape;1307;p42"/>
            <p:cNvSpPr/>
            <p:nvPr/>
          </p:nvSpPr>
          <p:spPr>
            <a:xfrm>
              <a:off x="7746516" y="459422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1070</a:t>
              </a:r>
              <a:endParaRPr/>
            </a:p>
          </p:txBody>
        </p:sp>
      </p:grpSp>
      <p:grpSp>
        <p:nvGrpSpPr>
          <p:cNvPr id="1308" name="Google Shape;1308;p42"/>
          <p:cNvGrpSpPr/>
          <p:nvPr/>
        </p:nvGrpSpPr>
        <p:grpSpPr>
          <a:xfrm>
            <a:off x="6857621" y="4046014"/>
            <a:ext cx="4021137" cy="274637"/>
            <a:chOff x="4614863" y="4830763"/>
            <a:chExt cx="4021137" cy="274637"/>
          </a:xfrm>
        </p:grpSpPr>
        <p:sp>
          <p:nvSpPr>
            <p:cNvPr id="1309" name="Google Shape;1309;p42"/>
            <p:cNvSpPr/>
            <p:nvPr/>
          </p:nvSpPr>
          <p:spPr>
            <a:xfrm>
              <a:off x="4614863" y="483711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10" name="Google Shape;1310;p42"/>
            <p:cNvSpPr/>
            <p:nvPr/>
          </p:nvSpPr>
          <p:spPr>
            <a:xfrm>
              <a:off x="7061200" y="483711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11" name="Google Shape;1311;p42"/>
            <p:cNvSpPr/>
            <p:nvPr/>
          </p:nvSpPr>
          <p:spPr>
            <a:xfrm>
              <a:off x="4614863" y="4830763"/>
              <a:ext cx="4021137" cy="12700"/>
            </a:xfrm>
            <a:prstGeom prst="rect">
              <a:avLst/>
            </a:prstGeom>
            <a:solidFill>
              <a:schemeClr val="accent6"/>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12" name="Google Shape;1312;p42"/>
            <p:cNvSpPr/>
            <p:nvPr/>
          </p:nvSpPr>
          <p:spPr>
            <a:xfrm>
              <a:off x="4709583" y="4862513"/>
              <a:ext cx="2802049"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End index value </a:t>
              </a:r>
              <a:r>
                <a:rPr lang="en-US" sz="1400">
                  <a:solidFill>
                    <a:schemeClr val="lt1"/>
                  </a:solidFill>
                  <a:latin typeface="Arial"/>
                  <a:ea typeface="Arial"/>
                  <a:cs typeface="Arial"/>
                  <a:sym typeface="Arial"/>
                </a:rPr>
                <a:t>– after 12 months</a:t>
              </a:r>
              <a:endParaRPr/>
            </a:p>
          </p:txBody>
        </p:sp>
        <p:sp>
          <p:nvSpPr>
            <p:cNvPr id="1313" name="Google Shape;1313;p42"/>
            <p:cNvSpPr/>
            <p:nvPr/>
          </p:nvSpPr>
          <p:spPr>
            <a:xfrm>
              <a:off x="7746516" y="486251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1070</a:t>
              </a:r>
              <a:endParaRPr/>
            </a:p>
          </p:txBody>
        </p:sp>
      </p:grpSp>
      <p:sp>
        <p:nvSpPr>
          <p:cNvPr id="1314" name="Google Shape;1314;p42"/>
          <p:cNvSpPr/>
          <p:nvPr/>
        </p:nvSpPr>
        <p:spPr>
          <a:xfrm>
            <a:off x="6857621" y="4865481"/>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15" name="Google Shape;1315;p42"/>
          <p:cNvSpPr/>
          <p:nvPr/>
        </p:nvSpPr>
        <p:spPr>
          <a:xfrm>
            <a:off x="9303957" y="4865481"/>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16" name="Google Shape;1316;p42"/>
          <p:cNvSpPr/>
          <p:nvPr/>
        </p:nvSpPr>
        <p:spPr>
          <a:xfrm>
            <a:off x="6949696" y="4892740"/>
            <a:ext cx="1846659"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Percentage change	</a:t>
            </a:r>
            <a:endParaRPr sz="1400">
              <a:solidFill>
                <a:schemeClr val="lt1"/>
              </a:solidFill>
              <a:latin typeface="Arial"/>
              <a:ea typeface="Arial"/>
              <a:cs typeface="Arial"/>
              <a:sym typeface="Arial"/>
            </a:endParaRPr>
          </a:p>
        </p:txBody>
      </p:sp>
      <p:sp>
        <p:nvSpPr>
          <p:cNvPr id="1317" name="Google Shape;1317;p42"/>
          <p:cNvSpPr/>
          <p:nvPr/>
        </p:nvSpPr>
        <p:spPr>
          <a:xfrm>
            <a:off x="9766950" y="4903853"/>
            <a:ext cx="706925"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    7.00%</a:t>
            </a:r>
            <a:endParaRPr/>
          </a:p>
        </p:txBody>
      </p:sp>
      <p:grpSp>
        <p:nvGrpSpPr>
          <p:cNvPr id="1318" name="Google Shape;1318;p42"/>
          <p:cNvGrpSpPr/>
          <p:nvPr/>
        </p:nvGrpSpPr>
        <p:grpSpPr>
          <a:xfrm>
            <a:off x="6857620" y="5400053"/>
            <a:ext cx="4021137" cy="268287"/>
            <a:chOff x="4614863" y="5910263"/>
            <a:chExt cx="4021137" cy="268287"/>
          </a:xfrm>
        </p:grpSpPr>
        <p:sp>
          <p:nvSpPr>
            <p:cNvPr id="1319" name="Google Shape;1319;p42"/>
            <p:cNvSpPr/>
            <p:nvPr/>
          </p:nvSpPr>
          <p:spPr>
            <a:xfrm>
              <a:off x="4614863" y="5910263"/>
              <a:ext cx="2446337"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20" name="Google Shape;1320;p42"/>
            <p:cNvSpPr/>
            <p:nvPr/>
          </p:nvSpPr>
          <p:spPr>
            <a:xfrm>
              <a:off x="7061200" y="5910263"/>
              <a:ext cx="1574800"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21" name="Google Shape;1321;p42"/>
            <p:cNvSpPr/>
            <p:nvPr/>
          </p:nvSpPr>
          <p:spPr>
            <a:xfrm>
              <a:off x="4706938" y="5912250"/>
              <a:ext cx="1947649"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Annuity value increase</a:t>
              </a:r>
              <a:endParaRPr sz="1400">
                <a:solidFill>
                  <a:schemeClr val="lt1"/>
                </a:solidFill>
                <a:latin typeface="Arial"/>
                <a:ea typeface="Arial"/>
                <a:cs typeface="Arial"/>
                <a:sym typeface="Arial"/>
              </a:endParaRPr>
            </a:p>
          </p:txBody>
        </p:sp>
        <p:sp>
          <p:nvSpPr>
            <p:cNvPr id="1322" name="Google Shape;1322;p42"/>
            <p:cNvSpPr/>
            <p:nvPr/>
          </p:nvSpPr>
          <p:spPr>
            <a:xfrm>
              <a:off x="7721600" y="5935663"/>
              <a:ext cx="508152"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3.50%</a:t>
              </a:r>
              <a:endParaRPr sz="1400">
                <a:solidFill>
                  <a:schemeClr val="lt1"/>
                </a:solidFill>
                <a:latin typeface="Arial"/>
                <a:ea typeface="Arial"/>
                <a:cs typeface="Arial"/>
                <a:sym typeface="Arial"/>
              </a:endParaRPr>
            </a:p>
          </p:txBody>
        </p:sp>
      </p:grpSp>
      <p:grpSp>
        <p:nvGrpSpPr>
          <p:cNvPr id="1323" name="Google Shape;1323;p42"/>
          <p:cNvGrpSpPr/>
          <p:nvPr/>
        </p:nvGrpSpPr>
        <p:grpSpPr>
          <a:xfrm>
            <a:off x="6857621" y="5127128"/>
            <a:ext cx="4021137" cy="268287"/>
            <a:chOff x="4614863" y="5641975"/>
            <a:chExt cx="4021137" cy="268287"/>
          </a:xfrm>
        </p:grpSpPr>
        <p:sp>
          <p:nvSpPr>
            <p:cNvPr id="1324" name="Google Shape;1324;p42"/>
            <p:cNvSpPr/>
            <p:nvPr/>
          </p:nvSpPr>
          <p:spPr>
            <a:xfrm>
              <a:off x="4614863" y="5641975"/>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25" name="Google Shape;1325;p42"/>
            <p:cNvSpPr/>
            <p:nvPr/>
          </p:nvSpPr>
          <p:spPr>
            <a:xfrm>
              <a:off x="7061200" y="5641975"/>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26" name="Google Shape;1326;p42"/>
            <p:cNvSpPr/>
            <p:nvPr/>
          </p:nvSpPr>
          <p:spPr>
            <a:xfrm>
              <a:off x="4706938" y="5667375"/>
              <a:ext cx="2106346"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Annual participation rate</a:t>
              </a:r>
              <a:endParaRPr sz="1400">
                <a:solidFill>
                  <a:schemeClr val="lt1"/>
                </a:solidFill>
                <a:latin typeface="Arial"/>
                <a:ea typeface="Arial"/>
                <a:cs typeface="Arial"/>
                <a:sym typeface="Arial"/>
              </a:endParaRPr>
            </a:p>
          </p:txBody>
        </p:sp>
        <p:sp>
          <p:nvSpPr>
            <p:cNvPr id="1327" name="Google Shape;1327;p42"/>
            <p:cNvSpPr/>
            <p:nvPr/>
          </p:nvSpPr>
          <p:spPr>
            <a:xfrm>
              <a:off x="7766188" y="5667375"/>
              <a:ext cx="35907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50%</a:t>
              </a:r>
              <a:endParaRPr sz="1400">
                <a:solidFill>
                  <a:schemeClr val="lt1"/>
                </a:solidFill>
                <a:latin typeface="Arial"/>
                <a:ea typeface="Arial"/>
                <a:cs typeface="Arial"/>
                <a:sym typeface="Arial"/>
              </a:endParaRPr>
            </a:p>
          </p:txBody>
        </p:sp>
      </p:grpSp>
      <p:grpSp>
        <p:nvGrpSpPr>
          <p:cNvPr id="1328" name="Google Shape;1328;p42"/>
          <p:cNvGrpSpPr/>
          <p:nvPr/>
        </p:nvGrpSpPr>
        <p:grpSpPr>
          <a:xfrm>
            <a:off x="6857621" y="274113"/>
            <a:ext cx="4021137" cy="330974"/>
            <a:chOff x="4614863" y="1058863"/>
            <a:chExt cx="4021137" cy="330974"/>
          </a:xfrm>
        </p:grpSpPr>
        <p:sp>
          <p:nvSpPr>
            <p:cNvPr id="1329" name="Google Shape;1329;p42"/>
            <p:cNvSpPr/>
            <p:nvPr/>
          </p:nvSpPr>
          <p:spPr>
            <a:xfrm>
              <a:off x="4614863" y="1058863"/>
              <a:ext cx="2446337"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330" name="Google Shape;1330;p42"/>
            <p:cNvSpPr/>
            <p:nvPr/>
          </p:nvSpPr>
          <p:spPr>
            <a:xfrm>
              <a:off x="7061200" y="1058863"/>
              <a:ext cx="1574800"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331" name="Google Shape;1331;p42"/>
            <p:cNvSpPr/>
            <p:nvPr/>
          </p:nvSpPr>
          <p:spPr>
            <a:xfrm>
              <a:off x="4706938" y="1112838"/>
              <a:ext cx="1232710"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END OF MONTH </a:t>
              </a:r>
              <a:endParaRPr sz="1800">
                <a:solidFill>
                  <a:srgbClr val="113388"/>
                </a:solidFill>
                <a:latin typeface="Arial"/>
                <a:ea typeface="Arial"/>
                <a:cs typeface="Arial"/>
                <a:sym typeface="Arial"/>
              </a:endParaRPr>
            </a:p>
          </p:txBody>
        </p:sp>
        <p:sp>
          <p:nvSpPr>
            <p:cNvPr id="1332" name="Google Shape;1332;p42"/>
            <p:cNvSpPr/>
            <p:nvPr/>
          </p:nvSpPr>
          <p:spPr>
            <a:xfrm>
              <a:off x="5749925" y="1112838"/>
              <a:ext cx="65" cy="276999"/>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333" name="Google Shape;1333;p42"/>
            <p:cNvSpPr/>
            <p:nvPr/>
          </p:nvSpPr>
          <p:spPr>
            <a:xfrm>
              <a:off x="5861050" y="1112838"/>
              <a:ext cx="65" cy="276999"/>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334" name="Google Shape;1334;p42"/>
            <p:cNvSpPr/>
            <p:nvPr/>
          </p:nvSpPr>
          <p:spPr>
            <a:xfrm>
              <a:off x="6072980" y="1127186"/>
              <a:ext cx="2535309"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EXTERNAL MARKET INDEX VALUE</a:t>
              </a:r>
              <a:endParaRPr sz="1800">
                <a:solidFill>
                  <a:srgbClr val="113388"/>
                </a:solidFill>
                <a:latin typeface="Arial"/>
                <a:ea typeface="Arial"/>
                <a:cs typeface="Arial"/>
                <a:sym typeface="Arial"/>
              </a:endParaRPr>
            </a:p>
          </p:txBody>
        </p:sp>
      </p:grpSp>
      <p:grpSp>
        <p:nvGrpSpPr>
          <p:cNvPr id="1335" name="Google Shape;1335;p42"/>
          <p:cNvGrpSpPr/>
          <p:nvPr/>
        </p:nvGrpSpPr>
        <p:grpSpPr>
          <a:xfrm>
            <a:off x="6857621" y="564626"/>
            <a:ext cx="4021137" cy="268287"/>
            <a:chOff x="4614863" y="1349375"/>
            <a:chExt cx="4021137" cy="268287"/>
          </a:xfrm>
        </p:grpSpPr>
        <p:sp>
          <p:nvSpPr>
            <p:cNvPr id="1336" name="Google Shape;1336;p42"/>
            <p:cNvSpPr/>
            <p:nvPr/>
          </p:nvSpPr>
          <p:spPr>
            <a:xfrm>
              <a:off x="4614863" y="134937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37" name="Google Shape;1337;p42"/>
            <p:cNvSpPr/>
            <p:nvPr/>
          </p:nvSpPr>
          <p:spPr>
            <a:xfrm>
              <a:off x="7061200" y="134937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38" name="Google Shape;1338;p42"/>
            <p:cNvSpPr/>
            <p:nvPr/>
          </p:nvSpPr>
          <p:spPr>
            <a:xfrm>
              <a:off x="4706938" y="1374775"/>
              <a:ext cx="189635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Beginning index value</a:t>
              </a:r>
              <a:endParaRPr/>
            </a:p>
          </p:txBody>
        </p:sp>
        <p:sp>
          <p:nvSpPr>
            <p:cNvPr id="1339" name="Google Shape;1339;p42"/>
            <p:cNvSpPr/>
            <p:nvPr/>
          </p:nvSpPr>
          <p:spPr>
            <a:xfrm>
              <a:off x="7737261" y="137477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1000</a:t>
              </a:r>
              <a:endParaRPr/>
            </a:p>
          </p:txBody>
        </p:sp>
      </p:grpSp>
      <p:grpSp>
        <p:nvGrpSpPr>
          <p:cNvPr id="1340" name="Google Shape;1340;p42"/>
          <p:cNvGrpSpPr/>
          <p:nvPr/>
        </p:nvGrpSpPr>
        <p:grpSpPr>
          <a:xfrm>
            <a:off x="6857621" y="832914"/>
            <a:ext cx="4021137" cy="268287"/>
            <a:chOff x="4614863" y="1617663"/>
            <a:chExt cx="4021137" cy="268287"/>
          </a:xfrm>
        </p:grpSpPr>
        <p:sp>
          <p:nvSpPr>
            <p:cNvPr id="1341" name="Google Shape;1341;p42"/>
            <p:cNvSpPr/>
            <p:nvPr/>
          </p:nvSpPr>
          <p:spPr>
            <a:xfrm>
              <a:off x="4614863" y="161766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42" name="Google Shape;1342;p42"/>
            <p:cNvSpPr/>
            <p:nvPr/>
          </p:nvSpPr>
          <p:spPr>
            <a:xfrm>
              <a:off x="7061200" y="161766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43" name="Google Shape;1343;p42"/>
            <p:cNvSpPr/>
            <p:nvPr/>
          </p:nvSpPr>
          <p:spPr>
            <a:xfrm>
              <a:off x="4706938" y="1643063"/>
              <a:ext cx="836704"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JANUARY</a:t>
              </a:r>
              <a:endParaRPr/>
            </a:p>
          </p:txBody>
        </p:sp>
        <p:sp>
          <p:nvSpPr>
            <p:cNvPr id="1344" name="Google Shape;1344;p42"/>
            <p:cNvSpPr/>
            <p:nvPr/>
          </p:nvSpPr>
          <p:spPr>
            <a:xfrm>
              <a:off x="7726628" y="164306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1025</a:t>
              </a:r>
              <a:endParaRPr/>
            </a:p>
          </p:txBody>
        </p:sp>
      </p:grpSp>
      <p:grpSp>
        <p:nvGrpSpPr>
          <p:cNvPr id="1345" name="Google Shape;1345;p42"/>
          <p:cNvGrpSpPr/>
          <p:nvPr/>
        </p:nvGrpSpPr>
        <p:grpSpPr>
          <a:xfrm>
            <a:off x="6857621" y="1101201"/>
            <a:ext cx="4021137" cy="268287"/>
            <a:chOff x="4614863" y="1885950"/>
            <a:chExt cx="4021137" cy="268287"/>
          </a:xfrm>
        </p:grpSpPr>
        <p:sp>
          <p:nvSpPr>
            <p:cNvPr id="1346" name="Google Shape;1346;p42"/>
            <p:cNvSpPr/>
            <p:nvPr/>
          </p:nvSpPr>
          <p:spPr>
            <a:xfrm>
              <a:off x="4614863" y="188595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47" name="Google Shape;1347;p42"/>
            <p:cNvSpPr/>
            <p:nvPr/>
          </p:nvSpPr>
          <p:spPr>
            <a:xfrm>
              <a:off x="7061200" y="188595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48" name="Google Shape;1348;p42"/>
            <p:cNvSpPr/>
            <p:nvPr/>
          </p:nvSpPr>
          <p:spPr>
            <a:xfrm>
              <a:off x="4706938" y="1911350"/>
              <a:ext cx="97616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FEBRUARY</a:t>
              </a:r>
              <a:endParaRPr/>
            </a:p>
          </p:txBody>
        </p:sp>
        <p:sp>
          <p:nvSpPr>
            <p:cNvPr id="1349" name="Google Shape;1349;p42"/>
            <p:cNvSpPr/>
            <p:nvPr/>
          </p:nvSpPr>
          <p:spPr>
            <a:xfrm>
              <a:off x="7734640" y="191135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1017</a:t>
              </a:r>
              <a:endParaRPr/>
            </a:p>
          </p:txBody>
        </p:sp>
      </p:grpSp>
      <p:grpSp>
        <p:nvGrpSpPr>
          <p:cNvPr id="1350" name="Google Shape;1350;p42"/>
          <p:cNvGrpSpPr/>
          <p:nvPr/>
        </p:nvGrpSpPr>
        <p:grpSpPr>
          <a:xfrm>
            <a:off x="6857621" y="1369489"/>
            <a:ext cx="4021137" cy="268287"/>
            <a:chOff x="4614863" y="2154238"/>
            <a:chExt cx="4021137" cy="268287"/>
          </a:xfrm>
        </p:grpSpPr>
        <p:sp>
          <p:nvSpPr>
            <p:cNvPr id="1351" name="Google Shape;1351;p42"/>
            <p:cNvSpPr/>
            <p:nvPr/>
          </p:nvSpPr>
          <p:spPr>
            <a:xfrm>
              <a:off x="4614863" y="215423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52" name="Google Shape;1352;p42"/>
            <p:cNvSpPr/>
            <p:nvPr/>
          </p:nvSpPr>
          <p:spPr>
            <a:xfrm>
              <a:off x="7061200" y="215423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53" name="Google Shape;1353;p42"/>
            <p:cNvSpPr/>
            <p:nvPr/>
          </p:nvSpPr>
          <p:spPr>
            <a:xfrm>
              <a:off x="4706938" y="2179638"/>
              <a:ext cx="65883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MARCH</a:t>
              </a:r>
              <a:endParaRPr/>
            </a:p>
          </p:txBody>
        </p:sp>
        <p:sp>
          <p:nvSpPr>
            <p:cNvPr id="1354" name="Google Shape;1354;p42"/>
            <p:cNvSpPr/>
            <p:nvPr/>
          </p:nvSpPr>
          <p:spPr>
            <a:xfrm>
              <a:off x="7734640" y="217963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1039</a:t>
              </a:r>
              <a:endParaRPr/>
            </a:p>
          </p:txBody>
        </p:sp>
      </p:grpSp>
      <p:grpSp>
        <p:nvGrpSpPr>
          <p:cNvPr id="1355" name="Google Shape;1355;p42"/>
          <p:cNvGrpSpPr/>
          <p:nvPr/>
        </p:nvGrpSpPr>
        <p:grpSpPr>
          <a:xfrm>
            <a:off x="6857621" y="1637776"/>
            <a:ext cx="4021137" cy="268287"/>
            <a:chOff x="4614863" y="2422525"/>
            <a:chExt cx="4021137" cy="268287"/>
          </a:xfrm>
        </p:grpSpPr>
        <p:sp>
          <p:nvSpPr>
            <p:cNvPr id="1356" name="Google Shape;1356;p42"/>
            <p:cNvSpPr/>
            <p:nvPr/>
          </p:nvSpPr>
          <p:spPr>
            <a:xfrm>
              <a:off x="4614863" y="242252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57" name="Google Shape;1357;p42"/>
            <p:cNvSpPr/>
            <p:nvPr/>
          </p:nvSpPr>
          <p:spPr>
            <a:xfrm>
              <a:off x="7061200" y="242252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58" name="Google Shape;1358;p42"/>
            <p:cNvSpPr/>
            <p:nvPr/>
          </p:nvSpPr>
          <p:spPr>
            <a:xfrm>
              <a:off x="4706938" y="2447925"/>
              <a:ext cx="51937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APRIL</a:t>
              </a:r>
              <a:endParaRPr/>
            </a:p>
          </p:txBody>
        </p:sp>
        <p:sp>
          <p:nvSpPr>
            <p:cNvPr id="1359" name="Google Shape;1359;p42"/>
            <p:cNvSpPr/>
            <p:nvPr/>
          </p:nvSpPr>
          <p:spPr>
            <a:xfrm>
              <a:off x="7758392" y="2447925"/>
              <a:ext cx="384208"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1011</a:t>
              </a:r>
              <a:endParaRPr/>
            </a:p>
          </p:txBody>
        </p:sp>
      </p:grpSp>
      <p:grpSp>
        <p:nvGrpSpPr>
          <p:cNvPr id="1360" name="Google Shape;1360;p42"/>
          <p:cNvGrpSpPr/>
          <p:nvPr/>
        </p:nvGrpSpPr>
        <p:grpSpPr>
          <a:xfrm>
            <a:off x="6857621" y="1906064"/>
            <a:ext cx="4021137" cy="268287"/>
            <a:chOff x="4614863" y="2690813"/>
            <a:chExt cx="4021137" cy="268287"/>
          </a:xfrm>
        </p:grpSpPr>
        <p:sp>
          <p:nvSpPr>
            <p:cNvPr id="1361" name="Google Shape;1361;p42"/>
            <p:cNvSpPr/>
            <p:nvPr/>
          </p:nvSpPr>
          <p:spPr>
            <a:xfrm>
              <a:off x="4614863" y="269081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62" name="Google Shape;1362;p42"/>
            <p:cNvSpPr/>
            <p:nvPr/>
          </p:nvSpPr>
          <p:spPr>
            <a:xfrm>
              <a:off x="7061200" y="269081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63" name="Google Shape;1363;p42"/>
            <p:cNvSpPr/>
            <p:nvPr/>
          </p:nvSpPr>
          <p:spPr>
            <a:xfrm>
              <a:off x="4706938" y="2716213"/>
              <a:ext cx="37619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MAY</a:t>
              </a:r>
              <a:endParaRPr/>
            </a:p>
          </p:txBody>
        </p:sp>
        <p:sp>
          <p:nvSpPr>
            <p:cNvPr id="1364" name="Google Shape;1364;p42"/>
            <p:cNvSpPr/>
            <p:nvPr/>
          </p:nvSpPr>
          <p:spPr>
            <a:xfrm>
              <a:off x="7764330" y="271621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975</a:t>
              </a:r>
              <a:endParaRPr/>
            </a:p>
          </p:txBody>
        </p:sp>
      </p:grpSp>
      <p:grpSp>
        <p:nvGrpSpPr>
          <p:cNvPr id="1365" name="Google Shape;1365;p42"/>
          <p:cNvGrpSpPr/>
          <p:nvPr/>
        </p:nvGrpSpPr>
        <p:grpSpPr>
          <a:xfrm>
            <a:off x="6857621" y="2174351"/>
            <a:ext cx="4021137" cy="268287"/>
            <a:chOff x="4614863" y="2959100"/>
            <a:chExt cx="4021137" cy="268287"/>
          </a:xfrm>
        </p:grpSpPr>
        <p:sp>
          <p:nvSpPr>
            <p:cNvPr id="1366" name="Google Shape;1366;p42"/>
            <p:cNvSpPr/>
            <p:nvPr/>
          </p:nvSpPr>
          <p:spPr>
            <a:xfrm>
              <a:off x="4614863" y="295910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67" name="Google Shape;1367;p42"/>
            <p:cNvSpPr/>
            <p:nvPr/>
          </p:nvSpPr>
          <p:spPr>
            <a:xfrm>
              <a:off x="7061200" y="295910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68" name="Google Shape;1368;p42"/>
            <p:cNvSpPr/>
            <p:nvPr/>
          </p:nvSpPr>
          <p:spPr>
            <a:xfrm>
              <a:off x="4706938" y="2984500"/>
              <a:ext cx="46968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JUNE</a:t>
              </a:r>
              <a:endParaRPr/>
            </a:p>
          </p:txBody>
        </p:sp>
        <p:sp>
          <p:nvSpPr>
            <p:cNvPr id="1369" name="Google Shape;1369;p42"/>
            <p:cNvSpPr/>
            <p:nvPr/>
          </p:nvSpPr>
          <p:spPr>
            <a:xfrm>
              <a:off x="7758392" y="298450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990</a:t>
              </a:r>
              <a:endParaRPr/>
            </a:p>
          </p:txBody>
        </p:sp>
      </p:grpSp>
      <p:grpSp>
        <p:nvGrpSpPr>
          <p:cNvPr id="1370" name="Google Shape;1370;p42"/>
          <p:cNvGrpSpPr/>
          <p:nvPr/>
        </p:nvGrpSpPr>
        <p:grpSpPr>
          <a:xfrm>
            <a:off x="6857621" y="2442639"/>
            <a:ext cx="4021137" cy="268287"/>
            <a:chOff x="4614863" y="3227388"/>
            <a:chExt cx="4021137" cy="268287"/>
          </a:xfrm>
        </p:grpSpPr>
        <p:sp>
          <p:nvSpPr>
            <p:cNvPr id="1371" name="Google Shape;1371;p42"/>
            <p:cNvSpPr/>
            <p:nvPr/>
          </p:nvSpPr>
          <p:spPr>
            <a:xfrm>
              <a:off x="4614863" y="322738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72" name="Google Shape;1372;p42"/>
            <p:cNvSpPr/>
            <p:nvPr/>
          </p:nvSpPr>
          <p:spPr>
            <a:xfrm>
              <a:off x="7061200" y="322738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73" name="Google Shape;1373;p42"/>
            <p:cNvSpPr/>
            <p:nvPr/>
          </p:nvSpPr>
          <p:spPr>
            <a:xfrm>
              <a:off x="4706938" y="3252788"/>
              <a:ext cx="425886"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JULY</a:t>
              </a:r>
              <a:endParaRPr/>
            </a:p>
          </p:txBody>
        </p:sp>
        <p:sp>
          <p:nvSpPr>
            <p:cNvPr id="1374" name="Google Shape;1374;p42"/>
            <p:cNvSpPr/>
            <p:nvPr/>
          </p:nvSpPr>
          <p:spPr>
            <a:xfrm>
              <a:off x="7752454" y="325278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1047</a:t>
              </a:r>
              <a:endParaRPr/>
            </a:p>
          </p:txBody>
        </p:sp>
      </p:grpSp>
      <p:grpSp>
        <p:nvGrpSpPr>
          <p:cNvPr id="1375" name="Google Shape;1375;p42"/>
          <p:cNvGrpSpPr/>
          <p:nvPr/>
        </p:nvGrpSpPr>
        <p:grpSpPr>
          <a:xfrm>
            <a:off x="6857621" y="2710926"/>
            <a:ext cx="4021137" cy="268287"/>
            <a:chOff x="4614863" y="3495675"/>
            <a:chExt cx="4021137" cy="268287"/>
          </a:xfrm>
        </p:grpSpPr>
        <p:sp>
          <p:nvSpPr>
            <p:cNvPr id="1376" name="Google Shape;1376;p42"/>
            <p:cNvSpPr/>
            <p:nvPr/>
          </p:nvSpPr>
          <p:spPr>
            <a:xfrm>
              <a:off x="4614863" y="3495675"/>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77" name="Google Shape;1377;p42"/>
            <p:cNvSpPr/>
            <p:nvPr/>
          </p:nvSpPr>
          <p:spPr>
            <a:xfrm>
              <a:off x="7061200" y="3495675"/>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78" name="Google Shape;1378;p42"/>
            <p:cNvSpPr/>
            <p:nvPr/>
          </p:nvSpPr>
          <p:spPr>
            <a:xfrm>
              <a:off x="4706938" y="3521075"/>
              <a:ext cx="74860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AUGUST</a:t>
              </a:r>
              <a:endParaRPr/>
            </a:p>
          </p:txBody>
        </p:sp>
        <p:sp>
          <p:nvSpPr>
            <p:cNvPr id="1379" name="Google Shape;1379;p42"/>
            <p:cNvSpPr/>
            <p:nvPr/>
          </p:nvSpPr>
          <p:spPr>
            <a:xfrm>
              <a:off x="7746516" y="3521075"/>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1016</a:t>
              </a:r>
              <a:endParaRPr/>
            </a:p>
          </p:txBody>
        </p:sp>
      </p:grpSp>
      <p:grpSp>
        <p:nvGrpSpPr>
          <p:cNvPr id="1380" name="Google Shape;1380;p42"/>
          <p:cNvGrpSpPr/>
          <p:nvPr/>
        </p:nvGrpSpPr>
        <p:grpSpPr>
          <a:xfrm>
            <a:off x="6857621" y="2979214"/>
            <a:ext cx="4021137" cy="268287"/>
            <a:chOff x="4614863" y="3763963"/>
            <a:chExt cx="4021137" cy="268287"/>
          </a:xfrm>
        </p:grpSpPr>
        <p:sp>
          <p:nvSpPr>
            <p:cNvPr id="1381" name="Google Shape;1381;p42"/>
            <p:cNvSpPr/>
            <p:nvPr/>
          </p:nvSpPr>
          <p:spPr>
            <a:xfrm>
              <a:off x="4614863" y="3763963"/>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82" name="Google Shape;1382;p42"/>
            <p:cNvSpPr/>
            <p:nvPr/>
          </p:nvSpPr>
          <p:spPr>
            <a:xfrm>
              <a:off x="7061200" y="3763963"/>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83" name="Google Shape;1383;p42"/>
            <p:cNvSpPr/>
            <p:nvPr/>
          </p:nvSpPr>
          <p:spPr>
            <a:xfrm>
              <a:off x="4706938" y="3789363"/>
              <a:ext cx="1109278"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SEPTEMBER</a:t>
              </a:r>
              <a:endParaRPr/>
            </a:p>
          </p:txBody>
        </p:sp>
        <p:sp>
          <p:nvSpPr>
            <p:cNvPr id="1384" name="Google Shape;1384;p42"/>
            <p:cNvSpPr/>
            <p:nvPr/>
          </p:nvSpPr>
          <p:spPr>
            <a:xfrm>
              <a:off x="7752454" y="3789363"/>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1045</a:t>
              </a:r>
              <a:endParaRPr/>
            </a:p>
          </p:txBody>
        </p:sp>
      </p:grpSp>
      <p:grpSp>
        <p:nvGrpSpPr>
          <p:cNvPr id="1385" name="Google Shape;1385;p42"/>
          <p:cNvGrpSpPr/>
          <p:nvPr/>
        </p:nvGrpSpPr>
        <p:grpSpPr>
          <a:xfrm>
            <a:off x="6857621" y="3247501"/>
            <a:ext cx="4021137" cy="268287"/>
            <a:chOff x="4614863" y="4032250"/>
            <a:chExt cx="4021137" cy="268287"/>
          </a:xfrm>
        </p:grpSpPr>
        <p:sp>
          <p:nvSpPr>
            <p:cNvPr id="1386" name="Google Shape;1386;p42"/>
            <p:cNvSpPr/>
            <p:nvPr/>
          </p:nvSpPr>
          <p:spPr>
            <a:xfrm>
              <a:off x="4614863" y="4032250"/>
              <a:ext cx="244633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87" name="Google Shape;1387;p42"/>
            <p:cNvSpPr/>
            <p:nvPr/>
          </p:nvSpPr>
          <p:spPr>
            <a:xfrm>
              <a:off x="7061200" y="4032250"/>
              <a:ext cx="1574800"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88" name="Google Shape;1388;p42"/>
            <p:cNvSpPr/>
            <p:nvPr/>
          </p:nvSpPr>
          <p:spPr>
            <a:xfrm>
              <a:off x="4706938" y="4057650"/>
              <a:ext cx="884794"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OCTOBER</a:t>
              </a:r>
              <a:endParaRPr/>
            </a:p>
          </p:txBody>
        </p:sp>
        <p:sp>
          <p:nvSpPr>
            <p:cNvPr id="1389" name="Google Shape;1389;p42"/>
            <p:cNvSpPr/>
            <p:nvPr/>
          </p:nvSpPr>
          <p:spPr>
            <a:xfrm>
              <a:off x="7746516" y="4057650"/>
              <a:ext cx="397545"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1008</a:t>
              </a:r>
              <a:endParaRPr/>
            </a:p>
          </p:txBody>
        </p:sp>
      </p:grpSp>
      <p:grpSp>
        <p:nvGrpSpPr>
          <p:cNvPr id="1390" name="Google Shape;1390;p42"/>
          <p:cNvGrpSpPr/>
          <p:nvPr/>
        </p:nvGrpSpPr>
        <p:grpSpPr>
          <a:xfrm>
            <a:off x="6857621" y="3515789"/>
            <a:ext cx="4021137" cy="268287"/>
            <a:chOff x="4614863" y="4300538"/>
            <a:chExt cx="4021137" cy="268287"/>
          </a:xfrm>
        </p:grpSpPr>
        <p:sp>
          <p:nvSpPr>
            <p:cNvPr id="1391" name="Google Shape;1391;p42"/>
            <p:cNvSpPr/>
            <p:nvPr/>
          </p:nvSpPr>
          <p:spPr>
            <a:xfrm>
              <a:off x="4614863" y="4300538"/>
              <a:ext cx="2446337"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92" name="Google Shape;1392;p42"/>
            <p:cNvSpPr/>
            <p:nvPr/>
          </p:nvSpPr>
          <p:spPr>
            <a:xfrm>
              <a:off x="7061200" y="4300538"/>
              <a:ext cx="1574800"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93" name="Google Shape;1393;p42"/>
            <p:cNvSpPr/>
            <p:nvPr/>
          </p:nvSpPr>
          <p:spPr>
            <a:xfrm>
              <a:off x="4706938" y="4325938"/>
              <a:ext cx="1029128"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NOVEMBER</a:t>
              </a:r>
              <a:endParaRPr/>
            </a:p>
          </p:txBody>
        </p:sp>
        <p:sp>
          <p:nvSpPr>
            <p:cNvPr id="1394" name="Google Shape;1394;p42"/>
            <p:cNvSpPr/>
            <p:nvPr/>
          </p:nvSpPr>
          <p:spPr>
            <a:xfrm>
              <a:off x="7752454" y="4325938"/>
              <a:ext cx="397545"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1068</a:t>
              </a:r>
              <a:endParaRPr/>
            </a:p>
          </p:txBody>
        </p:sp>
      </p:grpSp>
      <p:sp>
        <p:nvSpPr>
          <p:cNvPr id="1395" name="Google Shape;1395;p42"/>
          <p:cNvSpPr/>
          <p:nvPr/>
        </p:nvSpPr>
        <p:spPr>
          <a:xfrm>
            <a:off x="6857621" y="5386688"/>
            <a:ext cx="4021137" cy="12700"/>
          </a:xfrm>
          <a:prstGeom prst="rect">
            <a:avLst/>
          </a:prstGeom>
          <a:solidFill>
            <a:srgbClr val="113388"/>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396" name="Google Shape;1396;p42"/>
          <p:cNvSpPr txBox="1"/>
          <p:nvPr/>
        </p:nvSpPr>
        <p:spPr>
          <a:xfrm>
            <a:off x="390525" y="253202"/>
            <a:ext cx="4281405" cy="275141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dk1"/>
                </a:solidFill>
                <a:latin typeface="Arial"/>
                <a:ea typeface="Arial"/>
                <a:cs typeface="Arial"/>
                <a:sym typeface="Arial"/>
              </a:rPr>
              <a:t>HYPOTHETICAL EXAMPLE OF ANNUAL POINT-TO-POINT</a:t>
            </a:r>
            <a:endParaRPr/>
          </a:p>
          <a:p>
            <a:pPr indent="0" lvl="0" marL="0" marR="0" rtl="0" algn="l">
              <a:lnSpc>
                <a:spcPct val="90000"/>
              </a:lnSpc>
              <a:spcBef>
                <a:spcPts val="600"/>
              </a:spcBef>
              <a:spcAft>
                <a:spcPts val="0"/>
              </a:spcAft>
              <a:buClr>
                <a:schemeClr val="lt1"/>
              </a:buClr>
              <a:buSzPts val="3600"/>
              <a:buFont typeface="Arial"/>
              <a:buNone/>
            </a:pPr>
            <a:r>
              <a:rPr b="1" i="0" lang="en-US" sz="3600" u="none" cap="none" strike="noStrike">
                <a:solidFill>
                  <a:schemeClr val="dk1"/>
                </a:solidFill>
                <a:latin typeface="Arial"/>
                <a:ea typeface="Arial"/>
                <a:cs typeface="Arial"/>
                <a:sym typeface="Arial"/>
              </a:rPr>
              <a:t>with a PARTICIPATION RATE</a:t>
            </a:r>
            <a:endParaRPr b="1" i="0" sz="3600" u="none" cap="none" strike="noStrike">
              <a:solidFill>
                <a:schemeClr val="dk1"/>
              </a:solidFill>
              <a:latin typeface="Arial"/>
              <a:ea typeface="Arial"/>
              <a:cs typeface="Arial"/>
              <a:sym typeface="Arial"/>
            </a:endParaRPr>
          </a:p>
        </p:txBody>
      </p:sp>
      <p:sp>
        <p:nvSpPr>
          <p:cNvPr id="1397" name="Google Shape;1397;p42"/>
          <p:cNvSpPr txBox="1"/>
          <p:nvPr/>
        </p:nvSpPr>
        <p:spPr>
          <a:xfrm>
            <a:off x="396111" y="6003925"/>
            <a:ext cx="4043363"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1200">
              <a:solidFill>
                <a:srgbClr val="5F5F5F"/>
              </a:solidFill>
              <a:latin typeface="Arial"/>
              <a:ea typeface="Arial"/>
              <a:cs typeface="Arial"/>
              <a:sym typeface="Arial"/>
            </a:endParaRPr>
          </a:p>
          <a:p>
            <a:pPr indent="0" lvl="0" marL="0" marR="0" rtl="0" algn="l">
              <a:lnSpc>
                <a:spcPct val="90000"/>
              </a:lnSpc>
              <a:spcBef>
                <a:spcPts val="0"/>
              </a:spcBef>
              <a:spcAft>
                <a:spcPts val="0"/>
              </a:spcAft>
              <a:buNone/>
            </a:pPr>
            <a:r>
              <a:rPr lang="en-US" sz="1200">
                <a:solidFill>
                  <a:srgbClr val="5F5F5F"/>
                </a:solidFill>
                <a:latin typeface="Arial"/>
                <a:ea typeface="Arial"/>
                <a:cs typeface="Arial"/>
                <a:sym typeface="Arial"/>
              </a:rPr>
              <a:t>Hypothetical external market index performance from January through December. Intended to illustrate how annual point-to-point works. Does not represent any specific product or past performance. Actual performance will vary. Past results are no guarantee of future performance.</a:t>
            </a:r>
            <a:endParaRPr/>
          </a:p>
        </p:txBody>
      </p:sp>
      <p:sp>
        <p:nvSpPr>
          <p:cNvPr id="1398" name="Google Shape;1398;p42"/>
          <p:cNvSpPr/>
          <p:nvPr/>
        </p:nvSpPr>
        <p:spPr>
          <a:xfrm>
            <a:off x="276105" y="3832249"/>
            <a:ext cx="3869447"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90B4D"/>
                </a:solidFill>
                <a:latin typeface="Arial"/>
                <a:ea typeface="Arial"/>
                <a:cs typeface="Arial"/>
                <a:sym typeface="Arial"/>
              </a:rPr>
              <a:t>This example uses hypothetical external market index performance and assumes a </a:t>
            </a:r>
            <a:r>
              <a:rPr b="1" lang="en-US" sz="1400">
                <a:solidFill>
                  <a:srgbClr val="790B4D"/>
                </a:solidFill>
                <a:latin typeface="Arial"/>
                <a:ea typeface="Arial"/>
                <a:cs typeface="Arial"/>
                <a:sym typeface="Arial"/>
              </a:rPr>
              <a:t>50% participation rate. </a:t>
            </a:r>
            <a:r>
              <a:rPr lang="en-US" sz="1400">
                <a:solidFill>
                  <a:srgbClr val="790B4D"/>
                </a:solidFill>
                <a:latin typeface="Arial"/>
                <a:ea typeface="Arial"/>
                <a:cs typeface="Arial"/>
                <a:sym typeface="Arial"/>
              </a:rPr>
              <a:t>The participation rate can be raised or lowered annually, subject to contractual guarantees.</a:t>
            </a:r>
            <a:endParaRPr sz="1400">
              <a:solidFill>
                <a:srgbClr val="790B4D"/>
              </a:solidFill>
              <a:latin typeface="Arial"/>
              <a:ea typeface="Arial"/>
              <a:cs typeface="Arial"/>
              <a:sym typeface="Arial"/>
            </a:endParaRPr>
          </a:p>
        </p:txBody>
      </p:sp>
      <p:sp>
        <p:nvSpPr>
          <p:cNvPr id="1399" name="Google Shape;1399;p4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43"/>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113388"/>
              </a:solidFill>
              <a:latin typeface="Arial"/>
              <a:ea typeface="Arial"/>
              <a:cs typeface="Arial"/>
              <a:sym typeface="Arial"/>
            </a:endParaRPr>
          </a:p>
        </p:txBody>
      </p:sp>
      <p:sp>
        <p:nvSpPr>
          <p:cNvPr id="1406" name="Google Shape;1406;p43"/>
          <p:cNvSpPr txBox="1"/>
          <p:nvPr/>
        </p:nvSpPr>
        <p:spPr>
          <a:xfrm>
            <a:off x="5345112" y="2132416"/>
            <a:ext cx="6510337" cy="31440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800">
                <a:solidFill>
                  <a:srgbClr val="790B4D"/>
                </a:solidFill>
                <a:latin typeface="Arial"/>
                <a:ea typeface="Arial"/>
                <a:cs typeface="Arial"/>
                <a:sym typeface="Arial"/>
              </a:rPr>
              <a:t>TRACKS external market index changes from one MULTI-YEAR crediting period to the next AND CREDITS interest based on that multi-year change.</a:t>
            </a:r>
            <a:endParaRPr/>
          </a:p>
          <a:p>
            <a:pPr indent="0" lvl="2" marL="7938" marR="0" rtl="0" algn="l">
              <a:lnSpc>
                <a:spcPct val="90000"/>
              </a:lnSpc>
              <a:spcBef>
                <a:spcPts val="1200"/>
              </a:spcBef>
              <a:spcAft>
                <a:spcPts val="0"/>
              </a:spcAft>
              <a:buClr>
                <a:schemeClr val="dk1"/>
              </a:buClr>
              <a:buSzPts val="2400"/>
              <a:buFont typeface="Noto Sans Symbols"/>
              <a:buNone/>
            </a:pPr>
            <a:r>
              <a:rPr b="0" i="0" lang="en-US" sz="2400" u="none" cap="none" strike="noStrike">
                <a:solidFill>
                  <a:schemeClr val="dk1"/>
                </a:solidFill>
                <a:latin typeface="Arial"/>
                <a:ea typeface="Arial"/>
                <a:cs typeface="Arial"/>
                <a:sym typeface="Arial"/>
              </a:rPr>
              <a:t>Contract </a:t>
            </a:r>
            <a:r>
              <a:rPr b="0" i="0" lang="en-US" sz="2400" u="none" cap="none" strike="noStrike">
                <a:solidFill>
                  <a:srgbClr val="790B4D"/>
                </a:solidFill>
                <a:latin typeface="Arial"/>
                <a:ea typeface="Arial"/>
                <a:cs typeface="Arial"/>
                <a:sym typeface="Arial"/>
              </a:rPr>
              <a:t>DOES NOT LOSE VALUE</a:t>
            </a:r>
            <a:r>
              <a:rPr b="0" i="0" lang="en-US" sz="2400" u="none" cap="none" strike="noStrike">
                <a:solidFill>
                  <a:schemeClr val="dk1"/>
                </a:solidFill>
                <a:latin typeface="Arial"/>
                <a:ea typeface="Arial"/>
                <a:cs typeface="Arial"/>
                <a:sym typeface="Arial"/>
              </a:rPr>
              <a:t>, even if percentage of change is negative, or percentage after deducting any applicable spread is negative (but no interest is credited to the contract).</a:t>
            </a:r>
            <a:endParaRPr/>
          </a:p>
        </p:txBody>
      </p:sp>
      <p:sp>
        <p:nvSpPr>
          <p:cNvPr id="1407" name="Google Shape;1407;p43"/>
          <p:cNvSpPr txBox="1"/>
          <p:nvPr/>
        </p:nvSpPr>
        <p:spPr>
          <a:xfrm>
            <a:off x="368446" y="260350"/>
            <a:ext cx="8145459" cy="7493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chemeClr val="lt1"/>
              </a:buClr>
              <a:buSzPct val="100000"/>
              <a:buFont typeface="Calibri"/>
              <a:buNone/>
            </a:pPr>
            <a:r>
              <a:rPr b="0" lang="en-US" sz="4800">
                <a:solidFill>
                  <a:schemeClr val="dk1"/>
                </a:solidFill>
                <a:latin typeface="Arial"/>
                <a:ea typeface="Arial"/>
                <a:cs typeface="Arial"/>
                <a:sym typeface="Arial"/>
              </a:rPr>
              <a:t>INDEXED INTEREST potential</a:t>
            </a:r>
            <a:endParaRPr b="1" sz="4800">
              <a:solidFill>
                <a:schemeClr val="dk1"/>
              </a:solidFill>
              <a:latin typeface="Arial"/>
              <a:ea typeface="Arial"/>
              <a:cs typeface="Arial"/>
              <a:sym typeface="Arial"/>
            </a:endParaRPr>
          </a:p>
        </p:txBody>
      </p:sp>
      <p:grpSp>
        <p:nvGrpSpPr>
          <p:cNvPr id="1408" name="Google Shape;1408;p43"/>
          <p:cNvGrpSpPr/>
          <p:nvPr/>
        </p:nvGrpSpPr>
        <p:grpSpPr>
          <a:xfrm>
            <a:off x="357746" y="2132416"/>
            <a:ext cx="4134756" cy="1213454"/>
            <a:chOff x="4033508" y="302252"/>
            <a:chExt cx="4134756" cy="1213454"/>
          </a:xfrm>
        </p:grpSpPr>
        <p:sp>
          <p:nvSpPr>
            <p:cNvPr id="1409" name="Google Shape;1409;p43"/>
            <p:cNvSpPr/>
            <p:nvPr/>
          </p:nvSpPr>
          <p:spPr>
            <a:xfrm>
              <a:off x="4480921" y="302252"/>
              <a:ext cx="3687343" cy="1213454"/>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410" name="Google Shape;1410;p43"/>
            <p:cNvSpPr/>
            <p:nvPr/>
          </p:nvSpPr>
          <p:spPr>
            <a:xfrm>
              <a:off x="4033508" y="452641"/>
              <a:ext cx="912677" cy="912677"/>
            </a:xfrm>
            <a:prstGeom prst="ellipse">
              <a:avLst/>
            </a:prstGeom>
            <a:solidFill>
              <a:srgbClr val="CD7BA6"/>
            </a:solidFill>
            <a:ln cap="flat" cmpd="sng" w="28575">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2</a:t>
              </a:r>
              <a:endParaRPr sz="4800">
                <a:solidFill>
                  <a:schemeClr val="dk2"/>
                </a:solidFill>
                <a:latin typeface="Arial"/>
                <a:ea typeface="Arial"/>
                <a:cs typeface="Arial"/>
                <a:sym typeface="Arial"/>
              </a:endParaRPr>
            </a:p>
          </p:txBody>
        </p:sp>
        <p:sp>
          <p:nvSpPr>
            <p:cNvPr id="1411" name="Google Shape;1411;p43"/>
            <p:cNvSpPr/>
            <p:nvPr/>
          </p:nvSpPr>
          <p:spPr>
            <a:xfrm>
              <a:off x="5013175" y="419615"/>
              <a:ext cx="3155089" cy="92333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200">
                  <a:solidFill>
                    <a:schemeClr val="dk1"/>
                  </a:solidFill>
                  <a:latin typeface="Arial"/>
                  <a:ea typeface="Arial"/>
                  <a:cs typeface="Arial"/>
                  <a:sym typeface="Arial"/>
                </a:rPr>
                <a:t>MULTI-YEAR</a:t>
              </a:r>
              <a:br>
                <a:rPr lang="en-US" sz="3200">
                  <a:solidFill>
                    <a:schemeClr val="dk1"/>
                  </a:solidFill>
                  <a:latin typeface="Arial"/>
                  <a:ea typeface="Arial"/>
                  <a:cs typeface="Arial"/>
                  <a:sym typeface="Arial"/>
                </a:rPr>
              </a:br>
              <a:r>
                <a:rPr lang="en-US" sz="2800">
                  <a:solidFill>
                    <a:schemeClr val="dk1"/>
                  </a:solidFill>
                  <a:latin typeface="Arial"/>
                  <a:ea typeface="Arial"/>
                  <a:cs typeface="Arial"/>
                  <a:sym typeface="Arial"/>
                </a:rPr>
                <a:t>POINT-TO-POINT</a:t>
              </a:r>
              <a:endParaRPr sz="2800">
                <a:solidFill>
                  <a:schemeClr val="dk1"/>
                </a:solidFill>
                <a:latin typeface="Arial"/>
                <a:ea typeface="Arial"/>
                <a:cs typeface="Arial"/>
                <a:sym typeface="Arial"/>
              </a:endParaRPr>
            </a:p>
          </p:txBody>
        </p:sp>
      </p:grpSp>
      <p:pic>
        <p:nvPicPr>
          <p:cNvPr id="1412" name="Google Shape;1412;p43"/>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1413" name="Google Shape;1413;p43"/>
          <p:cNvSpPr/>
          <p:nvPr/>
        </p:nvSpPr>
        <p:spPr>
          <a:xfrm>
            <a:off x="390525" y="1004749"/>
            <a:ext cx="3362139" cy="523220"/>
          </a:xfrm>
          <a:prstGeom prst="rect">
            <a:avLst/>
          </a:prstGeom>
          <a:noFill/>
          <a:ln>
            <a:noFill/>
          </a:ln>
        </p:spPr>
        <p:txBody>
          <a:bodyPr anchorCtr="0" anchor="t" bIns="45700" lIns="91425" spcFirstLastPara="1" rIns="91425" wrap="square" tIns="45700">
            <a:spAutoFit/>
          </a:bodyPr>
          <a:lstStyle/>
          <a:p>
            <a:pPr indent="0" lvl="1" marL="1588" marR="0" rtl="0" algn="l">
              <a:spcBef>
                <a:spcPts val="0"/>
              </a:spcBef>
              <a:spcAft>
                <a:spcPts val="0"/>
              </a:spcAft>
              <a:buNone/>
            </a:pPr>
            <a:r>
              <a:rPr b="1" i="0" lang="en-US" sz="2800" u="none" cap="none" strike="noStrike">
                <a:solidFill>
                  <a:srgbClr val="790B4D"/>
                </a:solidFill>
                <a:latin typeface="Arial"/>
                <a:ea typeface="Arial"/>
                <a:cs typeface="Arial"/>
                <a:sym typeface="Arial"/>
              </a:rPr>
              <a:t>Crediting methods</a:t>
            </a:r>
            <a:endParaRPr/>
          </a:p>
        </p:txBody>
      </p:sp>
      <p:sp>
        <p:nvSpPr>
          <p:cNvPr id="1414" name="Google Shape;1414;p43"/>
          <p:cNvSpPr txBox="1"/>
          <p:nvPr>
            <p:ph idx="11" type="ftr"/>
          </p:nvPr>
        </p:nvSpPr>
        <p:spPr>
          <a:xfrm>
            <a:off x="967389" y="6032507"/>
            <a:ext cx="9793190"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With the purchase of any additional-cost riders, the contract's values will be reduced by the cost of the rider. This may result in a loss of principal and interest in any year (or crediting period) in which the contract does not earn interest or earns interest in an amount less than the rider charge. </a:t>
            </a:r>
            <a:endParaRPr/>
          </a:p>
        </p:txBody>
      </p:sp>
      <p:sp>
        <p:nvSpPr>
          <p:cNvPr id="1415" name="Google Shape;1415;p4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cxnSp>
        <p:nvCxnSpPr>
          <p:cNvPr id="1421" name="Google Shape;1421;p44"/>
          <p:cNvCxnSpPr/>
          <p:nvPr/>
        </p:nvCxnSpPr>
        <p:spPr>
          <a:xfrm>
            <a:off x="2159846" y="3891808"/>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2" name="Google Shape;1422;p44"/>
          <p:cNvCxnSpPr/>
          <p:nvPr/>
        </p:nvCxnSpPr>
        <p:spPr>
          <a:xfrm>
            <a:off x="2164383" y="1777198"/>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3" name="Google Shape;1423;p44"/>
          <p:cNvCxnSpPr/>
          <p:nvPr/>
        </p:nvCxnSpPr>
        <p:spPr>
          <a:xfrm>
            <a:off x="2159852" y="2630231"/>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4" name="Google Shape;1424;p44"/>
          <p:cNvCxnSpPr/>
          <p:nvPr/>
        </p:nvCxnSpPr>
        <p:spPr>
          <a:xfrm>
            <a:off x="2153664" y="4306381"/>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5" name="Google Shape;1425;p44"/>
          <p:cNvCxnSpPr/>
          <p:nvPr/>
        </p:nvCxnSpPr>
        <p:spPr>
          <a:xfrm>
            <a:off x="2162137" y="5164657"/>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6" name="Google Shape;1426;p44"/>
          <p:cNvCxnSpPr/>
          <p:nvPr/>
        </p:nvCxnSpPr>
        <p:spPr>
          <a:xfrm>
            <a:off x="2162137" y="3468154"/>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7" name="Google Shape;1427;p44"/>
          <p:cNvCxnSpPr/>
          <p:nvPr/>
        </p:nvCxnSpPr>
        <p:spPr>
          <a:xfrm>
            <a:off x="2164383" y="4730761"/>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8" name="Google Shape;1428;p44"/>
          <p:cNvCxnSpPr/>
          <p:nvPr/>
        </p:nvCxnSpPr>
        <p:spPr>
          <a:xfrm>
            <a:off x="2151391" y="2215354"/>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29" name="Google Shape;1429;p44"/>
          <p:cNvCxnSpPr/>
          <p:nvPr/>
        </p:nvCxnSpPr>
        <p:spPr>
          <a:xfrm>
            <a:off x="2151385" y="3045114"/>
            <a:ext cx="7772400" cy="0"/>
          </a:xfrm>
          <a:prstGeom prst="straightConnector1">
            <a:avLst/>
          </a:prstGeom>
          <a:noFill/>
          <a:ln cap="flat" cmpd="sng" w="9525">
            <a:solidFill>
              <a:srgbClr val="BFBFBF"/>
            </a:solidFill>
            <a:prstDash val="solid"/>
            <a:round/>
            <a:headEnd len="med" w="med" type="none"/>
            <a:tailEnd len="med" w="med" type="none"/>
          </a:ln>
        </p:spPr>
      </p:cxnSp>
      <p:cxnSp>
        <p:nvCxnSpPr>
          <p:cNvPr id="1430" name="Google Shape;1430;p44"/>
          <p:cNvCxnSpPr/>
          <p:nvPr/>
        </p:nvCxnSpPr>
        <p:spPr>
          <a:xfrm>
            <a:off x="8899805"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1" name="Google Shape;1431;p44"/>
          <p:cNvCxnSpPr/>
          <p:nvPr/>
        </p:nvCxnSpPr>
        <p:spPr>
          <a:xfrm>
            <a:off x="3893885"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2" name="Google Shape;1432;p44"/>
          <p:cNvCxnSpPr/>
          <p:nvPr/>
        </p:nvCxnSpPr>
        <p:spPr>
          <a:xfrm>
            <a:off x="5143565"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3" name="Google Shape;1433;p44"/>
          <p:cNvCxnSpPr/>
          <p:nvPr/>
        </p:nvCxnSpPr>
        <p:spPr>
          <a:xfrm>
            <a:off x="6394346"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4" name="Google Shape;1434;p44"/>
          <p:cNvCxnSpPr/>
          <p:nvPr/>
        </p:nvCxnSpPr>
        <p:spPr>
          <a:xfrm>
            <a:off x="7341636"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5" name="Google Shape;1435;p44"/>
          <p:cNvCxnSpPr/>
          <p:nvPr/>
        </p:nvCxnSpPr>
        <p:spPr>
          <a:xfrm>
            <a:off x="9216183"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6" name="Google Shape;1436;p44"/>
          <p:cNvCxnSpPr/>
          <p:nvPr/>
        </p:nvCxnSpPr>
        <p:spPr>
          <a:xfrm>
            <a:off x="3259420"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7" name="Google Shape;1437;p44"/>
          <p:cNvCxnSpPr/>
          <p:nvPr/>
        </p:nvCxnSpPr>
        <p:spPr>
          <a:xfrm>
            <a:off x="4521880"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8" name="Google Shape;1438;p44"/>
          <p:cNvCxnSpPr/>
          <p:nvPr/>
        </p:nvCxnSpPr>
        <p:spPr>
          <a:xfrm>
            <a:off x="5773609"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39" name="Google Shape;1439;p44"/>
          <p:cNvCxnSpPr/>
          <p:nvPr/>
        </p:nvCxnSpPr>
        <p:spPr>
          <a:xfrm>
            <a:off x="7958092"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40" name="Google Shape;1440;p44"/>
          <p:cNvCxnSpPr/>
          <p:nvPr/>
        </p:nvCxnSpPr>
        <p:spPr>
          <a:xfrm>
            <a:off x="8587005"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41" name="Google Shape;1441;p44"/>
          <p:cNvCxnSpPr/>
          <p:nvPr/>
        </p:nvCxnSpPr>
        <p:spPr>
          <a:xfrm>
            <a:off x="2156426" y="5560707"/>
            <a:ext cx="0" cy="142875"/>
          </a:xfrm>
          <a:prstGeom prst="straightConnector1">
            <a:avLst/>
          </a:prstGeom>
          <a:noFill/>
          <a:ln cap="flat" cmpd="sng" w="9525">
            <a:solidFill>
              <a:srgbClr val="7F7F7F"/>
            </a:solidFill>
            <a:prstDash val="solid"/>
            <a:round/>
            <a:headEnd len="med" w="med" type="none"/>
            <a:tailEnd len="med" w="med" type="none"/>
          </a:ln>
        </p:spPr>
      </p:cxnSp>
      <p:sp>
        <p:nvSpPr>
          <p:cNvPr id="1442" name="Google Shape;1442;p4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443" name="Google Shape;1443;p44"/>
          <p:cNvSpPr/>
          <p:nvPr/>
        </p:nvSpPr>
        <p:spPr>
          <a:xfrm>
            <a:off x="2155022" y="1734341"/>
            <a:ext cx="7856666" cy="3860800"/>
          </a:xfrm>
          <a:custGeom>
            <a:rect b="b" l="l" r="r" t="t"/>
            <a:pathLst>
              <a:path extrusionOk="0" h="3860800" w="7012071">
                <a:moveTo>
                  <a:pt x="7012071" y="3860800"/>
                </a:moveTo>
                <a:lnTo>
                  <a:pt x="0" y="3860800"/>
                </a:lnTo>
                <a:lnTo>
                  <a:pt x="0" y="0"/>
                </a:lnTo>
              </a:path>
            </a:pathLst>
          </a:custGeom>
          <a:noFill/>
          <a:ln cap="flat" cmpd="sng" w="9525">
            <a:solidFill>
              <a:srgbClr val="7F7F7F"/>
            </a:solidFill>
            <a:prstDash val="solid"/>
            <a:miter lim="800000"/>
            <a:headEnd len="med" w="med" type="none"/>
            <a:tailEnd len="med" w="med" type="none"/>
          </a:ln>
        </p:spPr>
        <p:txBody>
          <a:bodyPr anchorCtr="0" anchor="ctr" bIns="0" lIns="0" spcFirstLastPara="1" rIns="0" wrap="square" tIns="540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44"/>
          <p:cNvSpPr txBox="1"/>
          <p:nvPr/>
        </p:nvSpPr>
        <p:spPr>
          <a:xfrm>
            <a:off x="1565579" y="211851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110</a:t>
            </a:r>
            <a:endParaRPr/>
          </a:p>
        </p:txBody>
      </p:sp>
      <p:sp>
        <p:nvSpPr>
          <p:cNvPr id="1445" name="Google Shape;1445;p44"/>
          <p:cNvSpPr txBox="1"/>
          <p:nvPr/>
        </p:nvSpPr>
        <p:spPr>
          <a:xfrm>
            <a:off x="2058895" y="5671600"/>
            <a:ext cx="535713" cy="223804"/>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b="1" lang="en-US" sz="1100">
                <a:solidFill>
                  <a:srgbClr val="790B4D"/>
                </a:solidFill>
                <a:latin typeface="Arial"/>
                <a:ea typeface="Arial"/>
                <a:cs typeface="Arial"/>
                <a:sym typeface="Arial"/>
              </a:rPr>
              <a:t>INITIAL</a:t>
            </a:r>
            <a:endParaRPr/>
          </a:p>
        </p:txBody>
      </p:sp>
      <p:sp>
        <p:nvSpPr>
          <p:cNvPr id="1446" name="Google Shape;1446;p44"/>
          <p:cNvSpPr/>
          <p:nvPr/>
        </p:nvSpPr>
        <p:spPr>
          <a:xfrm>
            <a:off x="9294497" y="1136666"/>
            <a:ext cx="703262" cy="338138"/>
          </a:xfrm>
          <a:prstGeom prst="wedgeRectCallout">
            <a:avLst>
              <a:gd fmla="val 24897" name="adj1"/>
              <a:gd fmla="val 147271" name="adj2"/>
            </a:avLst>
          </a:prstGeom>
          <a:solidFill>
            <a:srgbClr val="790B4D"/>
          </a:solid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1100</a:t>
            </a:r>
            <a:endParaRPr/>
          </a:p>
        </p:txBody>
      </p:sp>
      <p:sp>
        <p:nvSpPr>
          <p:cNvPr id="1447" name="Google Shape;1447;p44"/>
          <p:cNvSpPr/>
          <p:nvPr/>
        </p:nvSpPr>
        <p:spPr>
          <a:xfrm>
            <a:off x="2271121" y="2963811"/>
            <a:ext cx="703263" cy="338138"/>
          </a:xfrm>
          <a:prstGeom prst="wedgeRectCallout">
            <a:avLst>
              <a:gd fmla="val -41517" name="adj1"/>
              <a:gd fmla="val 331557" name="adj2"/>
            </a:avLst>
          </a:prstGeom>
          <a:solidFill>
            <a:srgbClr val="790B4D"/>
          </a:solid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1800">
                <a:solidFill>
                  <a:srgbClr val="FFFFFF"/>
                </a:solidFill>
                <a:latin typeface="Calibri"/>
                <a:ea typeface="Calibri"/>
                <a:cs typeface="Calibri"/>
                <a:sym typeface="Calibri"/>
              </a:rPr>
              <a:t>1000 </a:t>
            </a:r>
            <a:endParaRPr/>
          </a:p>
        </p:txBody>
      </p:sp>
      <p:cxnSp>
        <p:nvCxnSpPr>
          <p:cNvPr id="1448" name="Google Shape;1448;p44"/>
          <p:cNvCxnSpPr/>
          <p:nvPr/>
        </p:nvCxnSpPr>
        <p:spPr>
          <a:xfrm>
            <a:off x="2953113"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49" name="Google Shape;1449;p44"/>
          <p:cNvCxnSpPr/>
          <p:nvPr/>
        </p:nvCxnSpPr>
        <p:spPr>
          <a:xfrm>
            <a:off x="4208907"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0" name="Google Shape;1450;p44"/>
          <p:cNvCxnSpPr/>
          <p:nvPr/>
        </p:nvCxnSpPr>
        <p:spPr>
          <a:xfrm>
            <a:off x="5459219"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1" name="Google Shape;1451;p44"/>
          <p:cNvCxnSpPr/>
          <p:nvPr/>
        </p:nvCxnSpPr>
        <p:spPr>
          <a:xfrm>
            <a:off x="6719433"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2" name="Google Shape;1452;p44"/>
          <p:cNvCxnSpPr/>
          <p:nvPr/>
        </p:nvCxnSpPr>
        <p:spPr>
          <a:xfrm>
            <a:off x="7653906"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3" name="Google Shape;1453;p44"/>
          <p:cNvCxnSpPr/>
          <p:nvPr/>
        </p:nvCxnSpPr>
        <p:spPr>
          <a:xfrm>
            <a:off x="9539724" y="5554081"/>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4" name="Google Shape;1454;p44"/>
          <p:cNvCxnSpPr/>
          <p:nvPr/>
        </p:nvCxnSpPr>
        <p:spPr>
          <a:xfrm>
            <a:off x="3580596"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5" name="Google Shape;1455;p44"/>
          <p:cNvCxnSpPr/>
          <p:nvPr/>
        </p:nvCxnSpPr>
        <p:spPr>
          <a:xfrm>
            <a:off x="4820969"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6" name="Google Shape;1456;p44"/>
          <p:cNvCxnSpPr/>
          <p:nvPr/>
        </p:nvCxnSpPr>
        <p:spPr>
          <a:xfrm>
            <a:off x="6086582"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7" name="Google Shape;1457;p44"/>
          <p:cNvCxnSpPr/>
          <p:nvPr/>
        </p:nvCxnSpPr>
        <p:spPr>
          <a:xfrm>
            <a:off x="7028306"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8" name="Google Shape;1458;p44"/>
          <p:cNvCxnSpPr/>
          <p:nvPr/>
        </p:nvCxnSpPr>
        <p:spPr>
          <a:xfrm>
            <a:off x="8273940" y="5560707"/>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459" name="Google Shape;1459;p44"/>
          <p:cNvCxnSpPr/>
          <p:nvPr/>
        </p:nvCxnSpPr>
        <p:spPr>
          <a:xfrm>
            <a:off x="2637579" y="5560707"/>
            <a:ext cx="0" cy="142875"/>
          </a:xfrm>
          <a:prstGeom prst="straightConnector1">
            <a:avLst/>
          </a:prstGeom>
          <a:noFill/>
          <a:ln cap="flat" cmpd="sng" w="9525">
            <a:solidFill>
              <a:srgbClr val="7F7F7F"/>
            </a:solidFill>
            <a:prstDash val="solid"/>
            <a:round/>
            <a:headEnd len="med" w="med" type="none"/>
            <a:tailEnd len="med" w="med" type="none"/>
          </a:ln>
        </p:spPr>
      </p:cxnSp>
      <p:sp>
        <p:nvSpPr>
          <p:cNvPr id="1460" name="Google Shape;1460;p44"/>
          <p:cNvSpPr/>
          <p:nvPr/>
        </p:nvSpPr>
        <p:spPr>
          <a:xfrm>
            <a:off x="5050490" y="2540397"/>
            <a:ext cx="182880" cy="306503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1" name="Google Shape;1461;p44"/>
          <p:cNvSpPr/>
          <p:nvPr/>
        </p:nvSpPr>
        <p:spPr>
          <a:xfrm>
            <a:off x="5676772" y="2962277"/>
            <a:ext cx="182880" cy="264315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2" name="Google Shape;1462;p44"/>
          <p:cNvSpPr/>
          <p:nvPr/>
        </p:nvSpPr>
        <p:spPr>
          <a:xfrm>
            <a:off x="6929336" y="2540397"/>
            <a:ext cx="182880" cy="306503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3" name="Google Shape;1463;p44"/>
          <p:cNvSpPr/>
          <p:nvPr/>
        </p:nvSpPr>
        <p:spPr>
          <a:xfrm>
            <a:off x="7555618" y="2059707"/>
            <a:ext cx="182880" cy="354572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4" name="Google Shape;1464;p44"/>
          <p:cNvSpPr/>
          <p:nvPr/>
        </p:nvSpPr>
        <p:spPr>
          <a:xfrm>
            <a:off x="8181900" y="2395536"/>
            <a:ext cx="182880" cy="320989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5" name="Google Shape;1465;p44"/>
          <p:cNvSpPr/>
          <p:nvPr/>
        </p:nvSpPr>
        <p:spPr>
          <a:xfrm>
            <a:off x="8808182" y="2059707"/>
            <a:ext cx="182880" cy="354572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6" name="Google Shape;1466;p44"/>
          <p:cNvSpPr/>
          <p:nvPr/>
        </p:nvSpPr>
        <p:spPr>
          <a:xfrm>
            <a:off x="3797926" y="2692797"/>
            <a:ext cx="182880" cy="291263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7" name="Google Shape;1467;p44"/>
          <p:cNvSpPr/>
          <p:nvPr/>
        </p:nvSpPr>
        <p:spPr>
          <a:xfrm>
            <a:off x="4424208" y="2540397"/>
            <a:ext cx="182880" cy="306503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8" name="Google Shape;1468;p44"/>
          <p:cNvSpPr/>
          <p:nvPr/>
        </p:nvSpPr>
        <p:spPr>
          <a:xfrm>
            <a:off x="6303054" y="2485290"/>
            <a:ext cx="182880" cy="31201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9" name="Google Shape;1469;p44"/>
          <p:cNvSpPr/>
          <p:nvPr/>
        </p:nvSpPr>
        <p:spPr>
          <a:xfrm>
            <a:off x="2232221" y="4306381"/>
            <a:ext cx="182880" cy="1299050"/>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0" name="Google Shape;1470;p44"/>
          <p:cNvSpPr/>
          <p:nvPr/>
        </p:nvSpPr>
        <p:spPr>
          <a:xfrm>
            <a:off x="5363631" y="2692797"/>
            <a:ext cx="182880" cy="291263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1" name="Google Shape;1471;p44"/>
          <p:cNvSpPr/>
          <p:nvPr/>
        </p:nvSpPr>
        <p:spPr>
          <a:xfrm>
            <a:off x="5989913" y="2692797"/>
            <a:ext cx="182880" cy="291263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2" name="Google Shape;1472;p44"/>
          <p:cNvSpPr/>
          <p:nvPr/>
        </p:nvSpPr>
        <p:spPr>
          <a:xfrm>
            <a:off x="7242477" y="2215355"/>
            <a:ext cx="182880" cy="339007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3" name="Google Shape;1473;p44"/>
          <p:cNvSpPr/>
          <p:nvPr/>
        </p:nvSpPr>
        <p:spPr>
          <a:xfrm>
            <a:off x="7868759" y="2270917"/>
            <a:ext cx="182880" cy="333451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4" name="Google Shape;1474;p44"/>
          <p:cNvSpPr/>
          <p:nvPr/>
        </p:nvSpPr>
        <p:spPr>
          <a:xfrm>
            <a:off x="8495041" y="2270917"/>
            <a:ext cx="182880" cy="333451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5" name="Google Shape;1475;p44"/>
          <p:cNvSpPr/>
          <p:nvPr/>
        </p:nvSpPr>
        <p:spPr>
          <a:xfrm>
            <a:off x="9121323" y="1939587"/>
            <a:ext cx="182880" cy="366471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6" name="Google Shape;1476;p44"/>
          <p:cNvSpPr/>
          <p:nvPr/>
        </p:nvSpPr>
        <p:spPr>
          <a:xfrm>
            <a:off x="3484785" y="2962277"/>
            <a:ext cx="182880" cy="264315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7" name="Google Shape;1477;p44"/>
          <p:cNvSpPr/>
          <p:nvPr/>
        </p:nvSpPr>
        <p:spPr>
          <a:xfrm>
            <a:off x="4111067" y="2962277"/>
            <a:ext cx="182880" cy="264315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8" name="Google Shape;1478;p44"/>
          <p:cNvSpPr/>
          <p:nvPr/>
        </p:nvSpPr>
        <p:spPr>
          <a:xfrm>
            <a:off x="4737349" y="2692797"/>
            <a:ext cx="182880" cy="291263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9" name="Google Shape;1479;p44"/>
          <p:cNvSpPr/>
          <p:nvPr/>
        </p:nvSpPr>
        <p:spPr>
          <a:xfrm>
            <a:off x="3171644" y="3536557"/>
            <a:ext cx="182880" cy="206887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0" name="Google Shape;1480;p44"/>
          <p:cNvSpPr/>
          <p:nvPr/>
        </p:nvSpPr>
        <p:spPr>
          <a:xfrm>
            <a:off x="6616195" y="2897907"/>
            <a:ext cx="182880" cy="270752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1" name="Google Shape;1481;p44"/>
          <p:cNvSpPr/>
          <p:nvPr/>
        </p:nvSpPr>
        <p:spPr>
          <a:xfrm>
            <a:off x="2858503" y="3384157"/>
            <a:ext cx="182880" cy="222127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2" name="Google Shape;1482;p44"/>
          <p:cNvSpPr/>
          <p:nvPr/>
        </p:nvSpPr>
        <p:spPr>
          <a:xfrm>
            <a:off x="2545362" y="3679794"/>
            <a:ext cx="182880" cy="192563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3" name="Google Shape;1483;p44"/>
          <p:cNvSpPr txBox="1"/>
          <p:nvPr/>
        </p:nvSpPr>
        <p:spPr>
          <a:xfrm>
            <a:off x="2575026" y="5655016"/>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a:t>
            </a:r>
            <a:endParaRPr/>
          </a:p>
        </p:txBody>
      </p:sp>
      <p:sp>
        <p:nvSpPr>
          <p:cNvPr id="1484" name="Google Shape;1484;p44"/>
          <p:cNvSpPr txBox="1"/>
          <p:nvPr/>
        </p:nvSpPr>
        <p:spPr>
          <a:xfrm>
            <a:off x="3197365" y="5655016"/>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3</a:t>
            </a:r>
            <a:endParaRPr/>
          </a:p>
        </p:txBody>
      </p:sp>
      <p:sp>
        <p:nvSpPr>
          <p:cNvPr id="1485" name="Google Shape;1485;p44"/>
          <p:cNvSpPr txBox="1"/>
          <p:nvPr/>
        </p:nvSpPr>
        <p:spPr>
          <a:xfrm>
            <a:off x="3828351" y="5655016"/>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5</a:t>
            </a:r>
            <a:endParaRPr/>
          </a:p>
        </p:txBody>
      </p:sp>
      <p:sp>
        <p:nvSpPr>
          <p:cNvPr id="1486" name="Google Shape;1486;p44"/>
          <p:cNvSpPr txBox="1"/>
          <p:nvPr/>
        </p:nvSpPr>
        <p:spPr>
          <a:xfrm>
            <a:off x="4457622" y="5655016"/>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7</a:t>
            </a:r>
            <a:endParaRPr/>
          </a:p>
        </p:txBody>
      </p:sp>
      <p:sp>
        <p:nvSpPr>
          <p:cNvPr id="1487" name="Google Shape;1487;p44"/>
          <p:cNvSpPr txBox="1"/>
          <p:nvPr/>
        </p:nvSpPr>
        <p:spPr>
          <a:xfrm>
            <a:off x="4982335" y="565501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9</a:t>
            </a:r>
            <a:endParaRPr/>
          </a:p>
        </p:txBody>
      </p:sp>
      <p:sp>
        <p:nvSpPr>
          <p:cNvPr id="1488" name="Google Shape;1488;p44"/>
          <p:cNvSpPr txBox="1"/>
          <p:nvPr/>
        </p:nvSpPr>
        <p:spPr>
          <a:xfrm>
            <a:off x="5607865" y="565501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11</a:t>
            </a:r>
            <a:endParaRPr/>
          </a:p>
        </p:txBody>
      </p:sp>
      <p:sp>
        <p:nvSpPr>
          <p:cNvPr id="1489" name="Google Shape;1489;p44"/>
          <p:cNvSpPr txBox="1"/>
          <p:nvPr/>
        </p:nvSpPr>
        <p:spPr>
          <a:xfrm>
            <a:off x="6226473" y="565501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13</a:t>
            </a:r>
            <a:endParaRPr/>
          </a:p>
        </p:txBody>
      </p:sp>
      <p:sp>
        <p:nvSpPr>
          <p:cNvPr id="1490" name="Google Shape;1490;p44"/>
          <p:cNvSpPr txBox="1"/>
          <p:nvPr/>
        </p:nvSpPr>
        <p:spPr>
          <a:xfrm>
            <a:off x="6866740" y="565501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15</a:t>
            </a:r>
            <a:endParaRPr/>
          </a:p>
        </p:txBody>
      </p:sp>
      <p:sp>
        <p:nvSpPr>
          <p:cNvPr id="1491" name="Google Shape;1491;p44"/>
          <p:cNvSpPr txBox="1"/>
          <p:nvPr/>
        </p:nvSpPr>
        <p:spPr>
          <a:xfrm>
            <a:off x="7490334" y="565501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17</a:t>
            </a:r>
            <a:endParaRPr/>
          </a:p>
        </p:txBody>
      </p:sp>
      <p:sp>
        <p:nvSpPr>
          <p:cNvPr id="1492" name="Google Shape;1492;p44"/>
          <p:cNvSpPr txBox="1"/>
          <p:nvPr/>
        </p:nvSpPr>
        <p:spPr>
          <a:xfrm>
            <a:off x="8109329" y="565501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19</a:t>
            </a:r>
            <a:endParaRPr/>
          </a:p>
        </p:txBody>
      </p:sp>
      <p:sp>
        <p:nvSpPr>
          <p:cNvPr id="1493" name="Google Shape;1493;p44"/>
          <p:cNvSpPr txBox="1"/>
          <p:nvPr/>
        </p:nvSpPr>
        <p:spPr>
          <a:xfrm>
            <a:off x="8738425" y="564739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21</a:t>
            </a:r>
            <a:endParaRPr/>
          </a:p>
        </p:txBody>
      </p:sp>
      <p:sp>
        <p:nvSpPr>
          <p:cNvPr id="1494" name="Google Shape;1494;p44"/>
          <p:cNvSpPr txBox="1"/>
          <p:nvPr/>
        </p:nvSpPr>
        <p:spPr>
          <a:xfrm>
            <a:off x="9378758" y="5647396"/>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23</a:t>
            </a:r>
            <a:endParaRPr/>
          </a:p>
        </p:txBody>
      </p:sp>
      <p:sp>
        <p:nvSpPr>
          <p:cNvPr id="1495" name="Google Shape;1495;p44"/>
          <p:cNvSpPr txBox="1"/>
          <p:nvPr/>
        </p:nvSpPr>
        <p:spPr>
          <a:xfrm>
            <a:off x="1570949" y="464979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98</a:t>
            </a:r>
            <a:endParaRPr/>
          </a:p>
        </p:txBody>
      </p:sp>
      <p:sp>
        <p:nvSpPr>
          <p:cNvPr id="1496" name="Google Shape;1496;p44"/>
          <p:cNvSpPr txBox="1"/>
          <p:nvPr/>
        </p:nvSpPr>
        <p:spPr>
          <a:xfrm>
            <a:off x="1570949" y="338415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104</a:t>
            </a:r>
            <a:endParaRPr/>
          </a:p>
        </p:txBody>
      </p:sp>
      <p:sp>
        <p:nvSpPr>
          <p:cNvPr id="1497" name="Google Shape;1497;p44"/>
          <p:cNvSpPr txBox="1"/>
          <p:nvPr/>
        </p:nvSpPr>
        <p:spPr>
          <a:xfrm>
            <a:off x="1570949" y="1686712"/>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112</a:t>
            </a:r>
            <a:endParaRPr/>
          </a:p>
        </p:txBody>
      </p:sp>
      <p:sp>
        <p:nvSpPr>
          <p:cNvPr id="1498" name="Google Shape;1498;p44"/>
          <p:cNvSpPr txBox="1"/>
          <p:nvPr/>
        </p:nvSpPr>
        <p:spPr>
          <a:xfrm>
            <a:off x="1570949" y="5493557"/>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94</a:t>
            </a:r>
            <a:endParaRPr/>
          </a:p>
        </p:txBody>
      </p:sp>
      <p:sp>
        <p:nvSpPr>
          <p:cNvPr id="1499" name="Google Shape;1499;p44"/>
          <p:cNvSpPr txBox="1"/>
          <p:nvPr/>
        </p:nvSpPr>
        <p:spPr>
          <a:xfrm>
            <a:off x="1570949" y="380603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102</a:t>
            </a:r>
            <a:endParaRPr/>
          </a:p>
        </p:txBody>
      </p:sp>
      <p:sp>
        <p:nvSpPr>
          <p:cNvPr id="1500" name="Google Shape;1500;p44"/>
          <p:cNvSpPr txBox="1"/>
          <p:nvPr/>
        </p:nvSpPr>
        <p:spPr>
          <a:xfrm>
            <a:off x="1570949" y="254039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108</a:t>
            </a:r>
            <a:endParaRPr/>
          </a:p>
        </p:txBody>
      </p:sp>
      <p:sp>
        <p:nvSpPr>
          <p:cNvPr id="1501" name="Google Shape;1501;p44"/>
          <p:cNvSpPr txBox="1"/>
          <p:nvPr/>
        </p:nvSpPr>
        <p:spPr>
          <a:xfrm>
            <a:off x="1570949" y="507167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96</a:t>
            </a:r>
            <a:endParaRPr/>
          </a:p>
        </p:txBody>
      </p:sp>
      <p:sp>
        <p:nvSpPr>
          <p:cNvPr id="1502" name="Google Shape;1502;p44"/>
          <p:cNvSpPr txBox="1"/>
          <p:nvPr/>
        </p:nvSpPr>
        <p:spPr>
          <a:xfrm>
            <a:off x="1570949" y="422791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100</a:t>
            </a:r>
            <a:endParaRPr/>
          </a:p>
        </p:txBody>
      </p:sp>
      <p:sp>
        <p:nvSpPr>
          <p:cNvPr id="1503" name="Google Shape;1503;p44"/>
          <p:cNvSpPr txBox="1"/>
          <p:nvPr/>
        </p:nvSpPr>
        <p:spPr>
          <a:xfrm>
            <a:off x="1570949" y="2962276"/>
            <a:ext cx="447675" cy="152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000">
                <a:solidFill>
                  <a:schemeClr val="lt1"/>
                </a:solidFill>
                <a:latin typeface="Calibri"/>
                <a:ea typeface="Calibri"/>
                <a:cs typeface="Calibri"/>
                <a:sym typeface="Calibri"/>
              </a:rPr>
              <a:t>106</a:t>
            </a:r>
            <a:endParaRPr/>
          </a:p>
        </p:txBody>
      </p:sp>
      <p:sp>
        <p:nvSpPr>
          <p:cNvPr id="1504" name="Google Shape;1504;p44"/>
          <p:cNvSpPr txBox="1"/>
          <p:nvPr/>
        </p:nvSpPr>
        <p:spPr>
          <a:xfrm>
            <a:off x="9036189" y="5750815"/>
            <a:ext cx="852911" cy="423859"/>
          </a:xfrm>
          <a:prstGeom prst="rect">
            <a:avLst/>
          </a:prstGeom>
          <a:noFill/>
          <a:ln>
            <a:noFill/>
          </a:ln>
        </p:spPr>
        <p:txBody>
          <a:bodyPr anchorCtr="0" anchor="t" bIns="0" lIns="0" spcFirstLastPara="1" rIns="0" wrap="square" tIns="54000">
            <a:spAutoFit/>
          </a:bodyPr>
          <a:lstStyle/>
          <a:p>
            <a:pPr indent="0" lvl="0" marL="0" marR="0" rtl="0" algn="r">
              <a:spcBef>
                <a:spcPts val="0"/>
              </a:spcBef>
              <a:spcAft>
                <a:spcPts val="0"/>
              </a:spcAft>
              <a:buNone/>
            </a:pPr>
            <a:r>
              <a:rPr b="1" lang="en-US" sz="1200">
                <a:solidFill>
                  <a:srgbClr val="790B4D"/>
                </a:solidFill>
                <a:latin typeface="Arial"/>
                <a:ea typeface="Arial"/>
                <a:cs typeface="Arial"/>
                <a:sym typeface="Arial"/>
              </a:rPr>
              <a:t>END YEAR 2</a:t>
            </a:r>
            <a:endParaRPr/>
          </a:p>
        </p:txBody>
      </p:sp>
      <p:sp>
        <p:nvSpPr>
          <p:cNvPr id="1505" name="Google Shape;1505;p44"/>
          <p:cNvSpPr txBox="1"/>
          <p:nvPr/>
        </p:nvSpPr>
        <p:spPr>
          <a:xfrm rot="-5400000">
            <a:off x="1219076" y="2936089"/>
            <a:ext cx="926959" cy="2089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800">
                <a:solidFill>
                  <a:schemeClr val="lt1"/>
                </a:solidFill>
                <a:latin typeface="Calibri"/>
                <a:ea typeface="Calibri"/>
                <a:cs typeface="Calibri"/>
                <a:sym typeface="Calibri"/>
              </a:rPr>
              <a:t>INDEX VALUE</a:t>
            </a:r>
            <a:endParaRPr/>
          </a:p>
        </p:txBody>
      </p:sp>
      <p:sp>
        <p:nvSpPr>
          <p:cNvPr id="1506" name="Google Shape;1506;p44"/>
          <p:cNvSpPr txBox="1"/>
          <p:nvPr/>
        </p:nvSpPr>
        <p:spPr>
          <a:xfrm>
            <a:off x="5513655" y="5784072"/>
            <a:ext cx="594768"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800">
                <a:solidFill>
                  <a:srgbClr val="790B4D"/>
                </a:solidFill>
                <a:latin typeface="Arial"/>
                <a:ea typeface="Arial"/>
                <a:cs typeface="Arial"/>
                <a:sym typeface="Arial"/>
              </a:rPr>
              <a:t>MONTH</a:t>
            </a:r>
            <a:endParaRPr/>
          </a:p>
        </p:txBody>
      </p:sp>
      <p:sp>
        <p:nvSpPr>
          <p:cNvPr id="1507" name="Google Shape;1507;p44"/>
          <p:cNvSpPr txBox="1"/>
          <p:nvPr/>
        </p:nvSpPr>
        <p:spPr>
          <a:xfrm>
            <a:off x="2889157" y="5657059"/>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2</a:t>
            </a:r>
            <a:endParaRPr/>
          </a:p>
        </p:txBody>
      </p:sp>
      <p:sp>
        <p:nvSpPr>
          <p:cNvPr id="1508" name="Google Shape;1508;p44"/>
          <p:cNvSpPr txBox="1"/>
          <p:nvPr/>
        </p:nvSpPr>
        <p:spPr>
          <a:xfrm>
            <a:off x="3514583" y="5648095"/>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4</a:t>
            </a:r>
            <a:endParaRPr/>
          </a:p>
        </p:txBody>
      </p:sp>
      <p:sp>
        <p:nvSpPr>
          <p:cNvPr id="1509" name="Google Shape;1509;p44"/>
          <p:cNvSpPr txBox="1"/>
          <p:nvPr/>
        </p:nvSpPr>
        <p:spPr>
          <a:xfrm>
            <a:off x="4142671" y="5648095"/>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6</a:t>
            </a:r>
            <a:endParaRPr/>
          </a:p>
        </p:txBody>
      </p:sp>
      <p:sp>
        <p:nvSpPr>
          <p:cNvPr id="1510" name="Google Shape;1510;p44"/>
          <p:cNvSpPr txBox="1"/>
          <p:nvPr/>
        </p:nvSpPr>
        <p:spPr>
          <a:xfrm>
            <a:off x="4757653" y="5648095"/>
            <a:ext cx="128869"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8</a:t>
            </a:r>
            <a:endParaRPr/>
          </a:p>
        </p:txBody>
      </p:sp>
      <p:sp>
        <p:nvSpPr>
          <p:cNvPr id="1511" name="Google Shape;1511;p44"/>
          <p:cNvSpPr txBox="1"/>
          <p:nvPr/>
        </p:nvSpPr>
        <p:spPr>
          <a:xfrm>
            <a:off x="5296655" y="5648095"/>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10</a:t>
            </a:r>
            <a:endParaRPr/>
          </a:p>
        </p:txBody>
      </p:sp>
      <p:sp>
        <p:nvSpPr>
          <p:cNvPr id="1512" name="Google Shape;1512;p44"/>
          <p:cNvSpPr txBox="1"/>
          <p:nvPr/>
        </p:nvSpPr>
        <p:spPr>
          <a:xfrm>
            <a:off x="5926948" y="5648095"/>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12</a:t>
            </a:r>
            <a:endParaRPr/>
          </a:p>
        </p:txBody>
      </p:sp>
      <p:sp>
        <p:nvSpPr>
          <p:cNvPr id="1513" name="Google Shape;1513;p44"/>
          <p:cNvSpPr txBox="1"/>
          <p:nvPr/>
        </p:nvSpPr>
        <p:spPr>
          <a:xfrm>
            <a:off x="6555082" y="5648095"/>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14</a:t>
            </a:r>
            <a:endParaRPr/>
          </a:p>
        </p:txBody>
      </p:sp>
      <p:sp>
        <p:nvSpPr>
          <p:cNvPr id="1514" name="Google Shape;1514;p44"/>
          <p:cNvSpPr txBox="1"/>
          <p:nvPr/>
        </p:nvSpPr>
        <p:spPr>
          <a:xfrm>
            <a:off x="7176297" y="5648095"/>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16</a:t>
            </a:r>
            <a:endParaRPr/>
          </a:p>
        </p:txBody>
      </p:sp>
      <p:sp>
        <p:nvSpPr>
          <p:cNvPr id="1515" name="Google Shape;1515;p44"/>
          <p:cNvSpPr txBox="1"/>
          <p:nvPr/>
        </p:nvSpPr>
        <p:spPr>
          <a:xfrm>
            <a:off x="7795128" y="5648095"/>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18</a:t>
            </a:r>
            <a:endParaRPr/>
          </a:p>
        </p:txBody>
      </p:sp>
      <p:sp>
        <p:nvSpPr>
          <p:cNvPr id="1516" name="Google Shape;1516;p44"/>
          <p:cNvSpPr txBox="1"/>
          <p:nvPr/>
        </p:nvSpPr>
        <p:spPr>
          <a:xfrm>
            <a:off x="8423649" y="5648095"/>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20</a:t>
            </a:r>
            <a:endParaRPr/>
          </a:p>
        </p:txBody>
      </p:sp>
      <p:sp>
        <p:nvSpPr>
          <p:cNvPr id="1517" name="Google Shape;1517;p44"/>
          <p:cNvSpPr txBox="1"/>
          <p:nvPr/>
        </p:nvSpPr>
        <p:spPr>
          <a:xfrm>
            <a:off x="9057508" y="5640475"/>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22</a:t>
            </a:r>
            <a:endParaRPr/>
          </a:p>
        </p:txBody>
      </p:sp>
      <p:sp>
        <p:nvSpPr>
          <p:cNvPr id="1518" name="Google Shape;1518;p44"/>
          <p:cNvSpPr txBox="1"/>
          <p:nvPr/>
        </p:nvSpPr>
        <p:spPr>
          <a:xfrm>
            <a:off x="9683552" y="5688100"/>
            <a:ext cx="328136" cy="1165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800">
                <a:solidFill>
                  <a:schemeClr val="lt1"/>
                </a:solidFill>
                <a:latin typeface="Calibri"/>
                <a:ea typeface="Calibri"/>
                <a:cs typeface="Calibri"/>
                <a:sym typeface="Calibri"/>
              </a:rPr>
              <a:t>24</a:t>
            </a:r>
            <a:endParaRPr/>
          </a:p>
        </p:txBody>
      </p:sp>
      <p:sp>
        <p:nvSpPr>
          <p:cNvPr id="1519" name="Google Shape;1519;p44"/>
          <p:cNvSpPr/>
          <p:nvPr/>
        </p:nvSpPr>
        <p:spPr>
          <a:xfrm>
            <a:off x="9434464" y="2389242"/>
            <a:ext cx="182880" cy="320989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520" name="Google Shape;1520;p44"/>
          <p:cNvCxnSpPr/>
          <p:nvPr/>
        </p:nvCxnSpPr>
        <p:spPr>
          <a:xfrm>
            <a:off x="9844522" y="5564022"/>
            <a:ext cx="0" cy="142875"/>
          </a:xfrm>
          <a:prstGeom prst="straightConnector1">
            <a:avLst/>
          </a:prstGeom>
          <a:noFill/>
          <a:ln cap="flat" cmpd="sng" w="9525">
            <a:solidFill>
              <a:srgbClr val="7F7F7F"/>
            </a:solidFill>
            <a:prstDash val="solid"/>
            <a:round/>
            <a:headEnd len="med" w="med" type="none"/>
            <a:tailEnd len="med" w="med" type="none"/>
          </a:ln>
        </p:spPr>
      </p:cxnSp>
      <p:sp>
        <p:nvSpPr>
          <p:cNvPr id="1521" name="Google Shape;1521;p44"/>
          <p:cNvSpPr/>
          <p:nvPr/>
        </p:nvSpPr>
        <p:spPr>
          <a:xfrm>
            <a:off x="9766651" y="2011681"/>
            <a:ext cx="158433" cy="3581051"/>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522" name="Google Shape;1522;p44"/>
          <p:cNvCxnSpPr/>
          <p:nvPr/>
        </p:nvCxnSpPr>
        <p:spPr>
          <a:xfrm flipH="1" rot="10800000">
            <a:off x="2303770" y="2059706"/>
            <a:ext cx="7462880" cy="2316960"/>
          </a:xfrm>
          <a:prstGeom prst="straightConnector1">
            <a:avLst/>
          </a:prstGeom>
          <a:noFill/>
          <a:ln cap="rnd" cmpd="sng" w="76200">
            <a:solidFill>
              <a:srgbClr val="551461"/>
            </a:solidFill>
            <a:prstDash val="solid"/>
            <a:round/>
            <a:headEnd len="sm" w="sm" type="none"/>
            <a:tailEnd len="sm" w="sm" type="none"/>
          </a:ln>
        </p:spPr>
      </p:cxnSp>
      <p:sp>
        <p:nvSpPr>
          <p:cNvPr id="1523" name="Google Shape;1523;p44"/>
          <p:cNvSpPr txBox="1"/>
          <p:nvPr/>
        </p:nvSpPr>
        <p:spPr>
          <a:xfrm>
            <a:off x="380042" y="418595"/>
            <a:ext cx="9316369" cy="812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dk1"/>
                </a:solidFill>
                <a:latin typeface="Arial"/>
                <a:ea typeface="Arial"/>
                <a:cs typeface="Arial"/>
                <a:sym typeface="Arial"/>
              </a:rPr>
              <a:t>HYPOTHETICAL EXAMPLE OF 2-YEAR POINT-TO-POINT </a:t>
            </a:r>
            <a:endParaRPr b="0" i="0" sz="3600" u="none" cap="none" strike="noStrike">
              <a:solidFill>
                <a:schemeClr val="dk1"/>
              </a:solidFill>
              <a:latin typeface="Arial"/>
              <a:ea typeface="Arial"/>
              <a:cs typeface="Arial"/>
              <a:sym typeface="Arial"/>
            </a:endParaRPr>
          </a:p>
        </p:txBody>
      </p:sp>
      <p:sp>
        <p:nvSpPr>
          <p:cNvPr id="1524" name="Google Shape;1524;p44"/>
          <p:cNvSpPr txBox="1"/>
          <p:nvPr/>
        </p:nvSpPr>
        <p:spPr>
          <a:xfrm>
            <a:off x="1005338" y="6134511"/>
            <a:ext cx="8324143"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5F5F5F"/>
              </a:buClr>
              <a:buSzPts val="1000"/>
              <a:buFont typeface="Arial"/>
              <a:buNone/>
            </a:pPr>
            <a:r>
              <a:rPr b="0" i="0" lang="en-US" sz="1000" u="none" cap="none" strike="noStrike">
                <a:solidFill>
                  <a:srgbClr val="5F5F5F"/>
                </a:solidFill>
                <a:latin typeface="Arial"/>
                <a:ea typeface="Arial"/>
                <a:cs typeface="Arial"/>
                <a:sym typeface="Arial"/>
              </a:rPr>
              <a:t>This hypothetical illustration is for illustrative purposes only, is no guarantee of return or future performance, and does not depict the actual performance of a specific product or its crediting options. </a:t>
            </a:r>
            <a:endParaRPr b="0" i="0" sz="1000" u="none" cap="none" strike="noStrike">
              <a:solidFill>
                <a:srgbClr val="5F5F5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9"/>
                                        </p:tgtEl>
                                        <p:attrNameLst>
                                          <p:attrName>style.visibility</p:attrName>
                                        </p:attrNameLst>
                                      </p:cBhvr>
                                      <p:to>
                                        <p:strVal val="visible"/>
                                      </p:to>
                                    </p:set>
                                    <p:animEffect filter="fade" transition="in">
                                      <p:cBhvr>
                                        <p:cTn dur="500"/>
                                        <p:tgtEl>
                                          <p:spTgt spid="1469"/>
                                        </p:tgtEl>
                                      </p:cBhvr>
                                    </p:animEffect>
                                  </p:childTnLst>
                                </p:cTn>
                              </p:par>
                              <p:par>
                                <p:cTn fill="hold" nodeType="withEffect" presetClass="entr" presetID="10" presetSubtype="0">
                                  <p:stCondLst>
                                    <p:cond delay="0"/>
                                  </p:stCondLst>
                                  <p:childTnLst>
                                    <p:set>
                                      <p:cBhvr>
                                        <p:cTn dur="1" fill="hold">
                                          <p:stCondLst>
                                            <p:cond delay="0"/>
                                          </p:stCondLst>
                                        </p:cTn>
                                        <p:tgtEl>
                                          <p:spTgt spid="1447"/>
                                        </p:tgtEl>
                                        <p:attrNameLst>
                                          <p:attrName>style.visibility</p:attrName>
                                        </p:attrNameLst>
                                      </p:cBhvr>
                                      <p:to>
                                        <p:strVal val="visible"/>
                                      </p:to>
                                    </p:set>
                                    <p:animEffect filter="fade" transition="in">
                                      <p:cBhvr>
                                        <p:cTn dur="500"/>
                                        <p:tgtEl>
                                          <p:spTgt spid="1447"/>
                                        </p:tgtEl>
                                      </p:cBhvr>
                                    </p:animEffect>
                                  </p:childTnLst>
                                </p:cTn>
                              </p:par>
                              <p:par>
                                <p:cTn fill="hold" nodeType="withEffect" presetClass="entr" presetID="10" presetSubtype="0">
                                  <p:stCondLst>
                                    <p:cond delay="0"/>
                                  </p:stCondLst>
                                  <p:childTnLst>
                                    <p:set>
                                      <p:cBhvr>
                                        <p:cTn dur="1" fill="hold">
                                          <p:stCondLst>
                                            <p:cond delay="0"/>
                                          </p:stCondLst>
                                        </p:cTn>
                                        <p:tgtEl>
                                          <p:spTgt spid="1445"/>
                                        </p:tgtEl>
                                        <p:attrNameLst>
                                          <p:attrName>style.visibility</p:attrName>
                                        </p:attrNameLst>
                                      </p:cBhvr>
                                      <p:to>
                                        <p:strVal val="visible"/>
                                      </p:to>
                                    </p:set>
                                    <p:animEffect filter="fade" transition="in">
                                      <p:cBhvr>
                                        <p:cTn dur="500"/>
                                        <p:tgtEl>
                                          <p:spTgt spid="1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2"/>
                                        </p:tgtEl>
                                        <p:attrNameLst>
                                          <p:attrName>style.visibility</p:attrName>
                                        </p:attrNameLst>
                                      </p:cBhvr>
                                      <p:to>
                                        <p:strVal val="visible"/>
                                      </p:to>
                                    </p:set>
                                    <p:animEffect filter="fade" transition="in">
                                      <p:cBhvr>
                                        <p:cTn dur="500"/>
                                        <p:tgtEl>
                                          <p:spTgt spid="14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81"/>
                                        </p:tgtEl>
                                        <p:attrNameLst>
                                          <p:attrName>style.visibility</p:attrName>
                                        </p:attrNameLst>
                                      </p:cBhvr>
                                      <p:to>
                                        <p:strVal val="visible"/>
                                      </p:to>
                                    </p:set>
                                    <p:animEffect filter="fade" transition="in">
                                      <p:cBhvr>
                                        <p:cTn dur="500"/>
                                        <p:tgtEl>
                                          <p:spTgt spid="14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79"/>
                                        </p:tgtEl>
                                        <p:attrNameLst>
                                          <p:attrName>style.visibility</p:attrName>
                                        </p:attrNameLst>
                                      </p:cBhvr>
                                      <p:to>
                                        <p:strVal val="visible"/>
                                      </p:to>
                                    </p:set>
                                    <p:animEffect filter="fade" transition="in">
                                      <p:cBhvr>
                                        <p:cTn dur="500"/>
                                        <p:tgtEl>
                                          <p:spTgt spid="147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76"/>
                                        </p:tgtEl>
                                        <p:attrNameLst>
                                          <p:attrName>style.visibility</p:attrName>
                                        </p:attrNameLst>
                                      </p:cBhvr>
                                      <p:to>
                                        <p:strVal val="visible"/>
                                      </p:to>
                                    </p:set>
                                    <p:animEffect filter="fade" transition="in">
                                      <p:cBhvr>
                                        <p:cTn dur="500"/>
                                        <p:tgtEl>
                                          <p:spTgt spid="14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66"/>
                                        </p:tgtEl>
                                        <p:attrNameLst>
                                          <p:attrName>style.visibility</p:attrName>
                                        </p:attrNameLst>
                                      </p:cBhvr>
                                      <p:to>
                                        <p:strVal val="visible"/>
                                      </p:to>
                                    </p:set>
                                    <p:animEffect filter="fade" transition="in">
                                      <p:cBhvr>
                                        <p:cTn dur="500"/>
                                        <p:tgtEl>
                                          <p:spTgt spid="146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477"/>
                                        </p:tgtEl>
                                        <p:attrNameLst>
                                          <p:attrName>style.visibility</p:attrName>
                                        </p:attrNameLst>
                                      </p:cBhvr>
                                      <p:to>
                                        <p:strVal val="visible"/>
                                      </p:to>
                                    </p:set>
                                    <p:animEffect filter="fade" transition="in">
                                      <p:cBhvr>
                                        <p:cTn dur="500"/>
                                        <p:tgtEl>
                                          <p:spTgt spid="147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467"/>
                                        </p:tgtEl>
                                        <p:attrNameLst>
                                          <p:attrName>style.visibility</p:attrName>
                                        </p:attrNameLst>
                                      </p:cBhvr>
                                      <p:to>
                                        <p:strVal val="visible"/>
                                      </p:to>
                                    </p:set>
                                    <p:animEffect filter="fade" transition="in">
                                      <p:cBhvr>
                                        <p:cTn dur="500"/>
                                        <p:tgtEl>
                                          <p:spTgt spid="146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478"/>
                                        </p:tgtEl>
                                        <p:attrNameLst>
                                          <p:attrName>style.visibility</p:attrName>
                                        </p:attrNameLst>
                                      </p:cBhvr>
                                      <p:to>
                                        <p:strVal val="visible"/>
                                      </p:to>
                                    </p:set>
                                    <p:animEffect filter="fade" transition="in">
                                      <p:cBhvr>
                                        <p:cTn dur="500"/>
                                        <p:tgtEl>
                                          <p:spTgt spid="147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460"/>
                                        </p:tgtEl>
                                        <p:attrNameLst>
                                          <p:attrName>style.visibility</p:attrName>
                                        </p:attrNameLst>
                                      </p:cBhvr>
                                      <p:to>
                                        <p:strVal val="visible"/>
                                      </p:to>
                                    </p:set>
                                    <p:animEffect filter="fade" transition="in">
                                      <p:cBhvr>
                                        <p:cTn dur="500"/>
                                        <p:tgtEl>
                                          <p:spTgt spid="146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470"/>
                                        </p:tgtEl>
                                        <p:attrNameLst>
                                          <p:attrName>style.visibility</p:attrName>
                                        </p:attrNameLst>
                                      </p:cBhvr>
                                      <p:to>
                                        <p:strVal val="visible"/>
                                      </p:to>
                                    </p:set>
                                    <p:animEffect filter="fade" transition="in">
                                      <p:cBhvr>
                                        <p:cTn dur="500"/>
                                        <p:tgtEl>
                                          <p:spTgt spid="1470"/>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461"/>
                                        </p:tgtEl>
                                        <p:attrNameLst>
                                          <p:attrName>style.visibility</p:attrName>
                                        </p:attrNameLst>
                                      </p:cBhvr>
                                      <p:to>
                                        <p:strVal val="visible"/>
                                      </p:to>
                                    </p:set>
                                    <p:animEffect filter="fade" transition="in">
                                      <p:cBhvr>
                                        <p:cTn dur="500"/>
                                        <p:tgtEl>
                                          <p:spTgt spid="146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471"/>
                                        </p:tgtEl>
                                        <p:attrNameLst>
                                          <p:attrName>style.visibility</p:attrName>
                                        </p:attrNameLst>
                                      </p:cBhvr>
                                      <p:to>
                                        <p:strVal val="visible"/>
                                      </p:to>
                                    </p:set>
                                    <p:animEffect filter="fade" transition="in">
                                      <p:cBhvr>
                                        <p:cTn dur="500"/>
                                        <p:tgtEl>
                                          <p:spTgt spid="1471"/>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468"/>
                                        </p:tgtEl>
                                        <p:attrNameLst>
                                          <p:attrName>style.visibility</p:attrName>
                                        </p:attrNameLst>
                                      </p:cBhvr>
                                      <p:to>
                                        <p:strVal val="visible"/>
                                      </p:to>
                                    </p:set>
                                    <p:animEffect filter="fade" transition="in">
                                      <p:cBhvr>
                                        <p:cTn dur="500"/>
                                        <p:tgtEl>
                                          <p:spTgt spid="1468"/>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480"/>
                                        </p:tgtEl>
                                        <p:attrNameLst>
                                          <p:attrName>style.visibility</p:attrName>
                                        </p:attrNameLst>
                                      </p:cBhvr>
                                      <p:to>
                                        <p:strVal val="visible"/>
                                      </p:to>
                                    </p:set>
                                    <p:animEffect filter="fade" transition="in">
                                      <p:cBhvr>
                                        <p:cTn dur="500"/>
                                        <p:tgtEl>
                                          <p:spTgt spid="1480"/>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462"/>
                                        </p:tgtEl>
                                        <p:attrNameLst>
                                          <p:attrName>style.visibility</p:attrName>
                                        </p:attrNameLst>
                                      </p:cBhvr>
                                      <p:to>
                                        <p:strVal val="visible"/>
                                      </p:to>
                                    </p:set>
                                    <p:animEffect filter="fade" transition="in">
                                      <p:cBhvr>
                                        <p:cTn dur="500"/>
                                        <p:tgtEl>
                                          <p:spTgt spid="1462"/>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472"/>
                                        </p:tgtEl>
                                        <p:attrNameLst>
                                          <p:attrName>style.visibility</p:attrName>
                                        </p:attrNameLst>
                                      </p:cBhvr>
                                      <p:to>
                                        <p:strVal val="visible"/>
                                      </p:to>
                                    </p:set>
                                    <p:animEffect filter="fade" transition="in">
                                      <p:cBhvr>
                                        <p:cTn dur="500"/>
                                        <p:tgtEl>
                                          <p:spTgt spid="1472"/>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463"/>
                                        </p:tgtEl>
                                        <p:attrNameLst>
                                          <p:attrName>style.visibility</p:attrName>
                                        </p:attrNameLst>
                                      </p:cBhvr>
                                      <p:to>
                                        <p:strVal val="visible"/>
                                      </p:to>
                                    </p:set>
                                    <p:animEffect filter="fade" transition="in">
                                      <p:cBhvr>
                                        <p:cTn dur="500"/>
                                        <p:tgtEl>
                                          <p:spTgt spid="1463"/>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473"/>
                                        </p:tgtEl>
                                        <p:attrNameLst>
                                          <p:attrName>style.visibility</p:attrName>
                                        </p:attrNameLst>
                                      </p:cBhvr>
                                      <p:to>
                                        <p:strVal val="visible"/>
                                      </p:to>
                                    </p:set>
                                    <p:animEffect filter="fade" transition="in">
                                      <p:cBhvr>
                                        <p:cTn dur="500"/>
                                        <p:tgtEl>
                                          <p:spTgt spid="1473"/>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464"/>
                                        </p:tgtEl>
                                        <p:attrNameLst>
                                          <p:attrName>style.visibility</p:attrName>
                                        </p:attrNameLst>
                                      </p:cBhvr>
                                      <p:to>
                                        <p:strVal val="visible"/>
                                      </p:to>
                                    </p:set>
                                    <p:animEffect filter="fade" transition="in">
                                      <p:cBhvr>
                                        <p:cTn dur="500"/>
                                        <p:tgtEl>
                                          <p:spTgt spid="1464"/>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474"/>
                                        </p:tgtEl>
                                        <p:attrNameLst>
                                          <p:attrName>style.visibility</p:attrName>
                                        </p:attrNameLst>
                                      </p:cBhvr>
                                      <p:to>
                                        <p:strVal val="visible"/>
                                      </p:to>
                                    </p:set>
                                    <p:animEffect filter="fade" transition="in">
                                      <p:cBhvr>
                                        <p:cTn dur="500"/>
                                        <p:tgtEl>
                                          <p:spTgt spid="1474"/>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465"/>
                                        </p:tgtEl>
                                        <p:attrNameLst>
                                          <p:attrName>style.visibility</p:attrName>
                                        </p:attrNameLst>
                                      </p:cBhvr>
                                      <p:to>
                                        <p:strVal val="visible"/>
                                      </p:to>
                                    </p:set>
                                    <p:animEffect filter="fade" transition="in">
                                      <p:cBhvr>
                                        <p:cTn dur="500"/>
                                        <p:tgtEl>
                                          <p:spTgt spid="1465"/>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475"/>
                                        </p:tgtEl>
                                        <p:attrNameLst>
                                          <p:attrName>style.visibility</p:attrName>
                                        </p:attrNameLst>
                                      </p:cBhvr>
                                      <p:to>
                                        <p:strVal val="visible"/>
                                      </p:to>
                                    </p:set>
                                    <p:animEffect filter="fade" transition="in">
                                      <p:cBhvr>
                                        <p:cTn dur="500"/>
                                        <p:tgtEl>
                                          <p:spTgt spid="1475"/>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519"/>
                                        </p:tgtEl>
                                        <p:attrNameLst>
                                          <p:attrName>style.visibility</p:attrName>
                                        </p:attrNameLst>
                                      </p:cBhvr>
                                      <p:to>
                                        <p:strVal val="visible"/>
                                      </p:to>
                                    </p:set>
                                    <p:animEffect filter="fade" transition="in">
                                      <p:cBhvr>
                                        <p:cTn dur="500"/>
                                        <p:tgtEl>
                                          <p:spTgt spid="1519"/>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1521"/>
                                        </p:tgtEl>
                                        <p:attrNameLst>
                                          <p:attrName>style.visibility</p:attrName>
                                        </p:attrNameLst>
                                      </p:cBhvr>
                                      <p:to>
                                        <p:strVal val="visible"/>
                                      </p:to>
                                    </p:set>
                                    <p:animEffect filter="fade" transition="in">
                                      <p:cBhvr>
                                        <p:cTn dur="500"/>
                                        <p:tgtEl>
                                          <p:spTgt spid="1521"/>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522"/>
                                        </p:tgtEl>
                                        <p:attrNameLst>
                                          <p:attrName>style.visibility</p:attrName>
                                        </p:attrNameLst>
                                      </p:cBhvr>
                                      <p:to>
                                        <p:strVal val="visible"/>
                                      </p:to>
                                    </p:set>
                                    <p:animEffect filter="fade" transition="in">
                                      <p:cBhvr>
                                        <p:cTn dur="500"/>
                                        <p:tgtEl>
                                          <p:spTgt spid="1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6"/>
                                        </p:tgtEl>
                                        <p:attrNameLst>
                                          <p:attrName>style.visibility</p:attrName>
                                        </p:attrNameLst>
                                      </p:cBhvr>
                                      <p:to>
                                        <p:strVal val="visible"/>
                                      </p:to>
                                    </p:set>
                                    <p:animEffect filter="fade" transition="in">
                                      <p:cBhvr>
                                        <p:cTn dur="500"/>
                                        <p:tgtEl>
                                          <p:spTgt spid="1446"/>
                                        </p:tgtEl>
                                      </p:cBhvr>
                                    </p:animEffect>
                                  </p:childTnLst>
                                </p:cTn>
                              </p:par>
                              <p:par>
                                <p:cTn fill="hold" nodeType="withEffect" presetClass="entr" presetID="1" presetSubtype="0">
                                  <p:stCondLst>
                                    <p:cond delay="0"/>
                                  </p:stCondLst>
                                  <p:childTnLst>
                                    <p:set>
                                      <p:cBhvr>
                                        <p:cTn dur="1" fill="hold">
                                          <p:stCondLst>
                                            <p:cond delay="0"/>
                                          </p:stCondLst>
                                        </p:cTn>
                                        <p:tgtEl>
                                          <p:spTgt spid="1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45"/>
          <p:cNvSpPr/>
          <p:nvPr/>
        </p:nvSpPr>
        <p:spPr>
          <a:xfrm flipH="1" rot="10800000">
            <a:off x="6608997" y="58406"/>
            <a:ext cx="4678881" cy="6400800"/>
          </a:xfrm>
          <a:prstGeom prst="snip1Rect">
            <a:avLst>
              <a:gd fmla="val 16667" name="adj"/>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1" name="Google Shape;1531;p45"/>
          <p:cNvSpPr/>
          <p:nvPr/>
        </p:nvSpPr>
        <p:spPr>
          <a:xfrm>
            <a:off x="7142225" y="4929234"/>
            <a:ext cx="2270783"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32" name="Google Shape;1532;p45"/>
          <p:cNvSpPr/>
          <p:nvPr/>
        </p:nvSpPr>
        <p:spPr>
          <a:xfrm>
            <a:off x="9413008" y="4929234"/>
            <a:ext cx="1461789"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33" name="Google Shape;1533;p45"/>
          <p:cNvSpPr/>
          <p:nvPr/>
        </p:nvSpPr>
        <p:spPr>
          <a:xfrm>
            <a:off x="7227693" y="4954633"/>
            <a:ext cx="983667"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Value change</a:t>
            </a:r>
            <a:endParaRPr sz="1400">
              <a:solidFill>
                <a:schemeClr val="lt1"/>
              </a:solidFill>
              <a:latin typeface="Arial"/>
              <a:ea typeface="Arial"/>
              <a:cs typeface="Arial"/>
              <a:sym typeface="Arial"/>
            </a:endParaRPr>
          </a:p>
        </p:txBody>
      </p:sp>
      <p:sp>
        <p:nvSpPr>
          <p:cNvPr id="1534" name="Google Shape;1534;p45"/>
          <p:cNvSpPr/>
          <p:nvPr/>
        </p:nvSpPr>
        <p:spPr>
          <a:xfrm>
            <a:off x="10059387" y="4954633"/>
            <a:ext cx="434414" cy="215444"/>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400">
                <a:solidFill>
                  <a:schemeClr val="lt1"/>
                </a:solidFill>
                <a:latin typeface="Calibri"/>
                <a:ea typeface="Calibri"/>
                <a:cs typeface="Calibri"/>
                <a:sym typeface="Calibri"/>
              </a:rPr>
              <a:t>    100</a:t>
            </a:r>
            <a:endParaRPr b="1" sz="1400">
              <a:solidFill>
                <a:schemeClr val="lt1"/>
              </a:solidFill>
              <a:latin typeface="Arial"/>
              <a:ea typeface="Arial"/>
              <a:cs typeface="Arial"/>
              <a:sym typeface="Arial"/>
            </a:endParaRPr>
          </a:p>
        </p:txBody>
      </p:sp>
      <p:sp>
        <p:nvSpPr>
          <p:cNvPr id="1535" name="Google Shape;1535;p45"/>
          <p:cNvSpPr/>
          <p:nvPr/>
        </p:nvSpPr>
        <p:spPr>
          <a:xfrm>
            <a:off x="7142225" y="4649070"/>
            <a:ext cx="2270783" cy="268287"/>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36" name="Google Shape;1536;p45"/>
          <p:cNvSpPr/>
          <p:nvPr/>
        </p:nvSpPr>
        <p:spPr>
          <a:xfrm>
            <a:off x="9413008" y="4649070"/>
            <a:ext cx="1461789"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37" name="Google Shape;1537;p45"/>
          <p:cNvSpPr/>
          <p:nvPr/>
        </p:nvSpPr>
        <p:spPr>
          <a:xfrm>
            <a:off x="7142224" y="4911007"/>
            <a:ext cx="3732572" cy="12700"/>
          </a:xfrm>
          <a:prstGeom prst="rect">
            <a:avLst/>
          </a:prstGeom>
          <a:solidFill>
            <a:srgbClr val="113388"/>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38" name="Google Shape;1538;p45"/>
          <p:cNvSpPr/>
          <p:nvPr/>
        </p:nvSpPr>
        <p:spPr>
          <a:xfrm>
            <a:off x="7227693" y="4674469"/>
            <a:ext cx="2128147"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Minus beginning index value</a:t>
            </a:r>
            <a:endParaRPr sz="1400">
              <a:solidFill>
                <a:schemeClr val="lt1"/>
              </a:solidFill>
              <a:latin typeface="Arial"/>
              <a:ea typeface="Arial"/>
              <a:cs typeface="Arial"/>
              <a:sym typeface="Arial"/>
            </a:endParaRPr>
          </a:p>
        </p:txBody>
      </p:sp>
      <p:sp>
        <p:nvSpPr>
          <p:cNvPr id="1539" name="Google Shape;1539;p45"/>
          <p:cNvSpPr/>
          <p:nvPr/>
        </p:nvSpPr>
        <p:spPr>
          <a:xfrm>
            <a:off x="7659450" y="4674469"/>
            <a:ext cx="65"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400">
              <a:solidFill>
                <a:schemeClr val="lt1"/>
              </a:solidFill>
              <a:latin typeface="Arial"/>
              <a:ea typeface="Arial"/>
              <a:cs typeface="Arial"/>
              <a:sym typeface="Arial"/>
            </a:endParaRPr>
          </a:p>
        </p:txBody>
      </p:sp>
      <p:sp>
        <p:nvSpPr>
          <p:cNvPr id="1540" name="Google Shape;1540;p45"/>
          <p:cNvSpPr/>
          <p:nvPr/>
        </p:nvSpPr>
        <p:spPr>
          <a:xfrm>
            <a:off x="10128317" y="4674469"/>
            <a:ext cx="365485" cy="215444"/>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400">
                <a:solidFill>
                  <a:schemeClr val="lt1"/>
                </a:solidFill>
                <a:latin typeface="Calibri"/>
                <a:ea typeface="Calibri"/>
                <a:cs typeface="Calibri"/>
                <a:sym typeface="Calibri"/>
              </a:rPr>
              <a:t>1000</a:t>
            </a:r>
            <a:endParaRPr b="1" sz="1400">
              <a:solidFill>
                <a:schemeClr val="lt1"/>
              </a:solidFill>
              <a:latin typeface="Arial"/>
              <a:ea typeface="Arial"/>
              <a:cs typeface="Arial"/>
              <a:sym typeface="Arial"/>
            </a:endParaRPr>
          </a:p>
        </p:txBody>
      </p:sp>
      <p:sp>
        <p:nvSpPr>
          <p:cNvPr id="1541" name="Google Shape;1541;p45"/>
          <p:cNvSpPr/>
          <p:nvPr/>
        </p:nvSpPr>
        <p:spPr>
          <a:xfrm>
            <a:off x="7142225" y="4380783"/>
            <a:ext cx="2270783" cy="268287"/>
          </a:xfrm>
          <a:prstGeom prst="rect">
            <a:avLst/>
          </a:prstGeom>
          <a:solidFill>
            <a:srgbClr val="E9EB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42" name="Google Shape;1542;p45"/>
          <p:cNvSpPr/>
          <p:nvPr/>
        </p:nvSpPr>
        <p:spPr>
          <a:xfrm>
            <a:off x="9413008" y="4380783"/>
            <a:ext cx="1461789"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43" name="Google Shape;1543;p45"/>
          <p:cNvSpPr/>
          <p:nvPr/>
        </p:nvSpPr>
        <p:spPr>
          <a:xfrm>
            <a:off x="7142224" y="4374432"/>
            <a:ext cx="3732572" cy="12700"/>
          </a:xfrm>
          <a:prstGeom prst="rect">
            <a:avLst/>
          </a:prstGeom>
          <a:solidFill>
            <a:srgbClr val="113388"/>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44" name="Google Shape;1544;p45"/>
          <p:cNvSpPr/>
          <p:nvPr/>
        </p:nvSpPr>
        <p:spPr>
          <a:xfrm>
            <a:off x="7230148" y="4406182"/>
            <a:ext cx="2508251"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End index value </a:t>
            </a:r>
            <a:r>
              <a:rPr lang="en-US" sz="1400">
                <a:solidFill>
                  <a:schemeClr val="lt1"/>
                </a:solidFill>
                <a:latin typeface="Calibri"/>
                <a:ea typeface="Calibri"/>
                <a:cs typeface="Calibri"/>
                <a:sym typeface="Calibri"/>
              </a:rPr>
              <a:t>– after 24 months</a:t>
            </a:r>
            <a:endParaRPr sz="1400">
              <a:solidFill>
                <a:schemeClr val="lt1"/>
              </a:solidFill>
              <a:latin typeface="Arial"/>
              <a:ea typeface="Arial"/>
              <a:cs typeface="Arial"/>
              <a:sym typeface="Arial"/>
            </a:endParaRPr>
          </a:p>
        </p:txBody>
      </p:sp>
      <p:sp>
        <p:nvSpPr>
          <p:cNvPr id="1545" name="Google Shape;1545;p45"/>
          <p:cNvSpPr/>
          <p:nvPr/>
        </p:nvSpPr>
        <p:spPr>
          <a:xfrm>
            <a:off x="10128317" y="4406182"/>
            <a:ext cx="365485" cy="215444"/>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400">
                <a:solidFill>
                  <a:schemeClr val="lt1"/>
                </a:solidFill>
                <a:latin typeface="Calibri"/>
                <a:ea typeface="Calibri"/>
                <a:cs typeface="Calibri"/>
                <a:sym typeface="Calibri"/>
              </a:rPr>
              <a:t>1100</a:t>
            </a:r>
            <a:endParaRPr b="1" sz="1400">
              <a:solidFill>
                <a:schemeClr val="lt1"/>
              </a:solidFill>
              <a:latin typeface="Arial"/>
              <a:ea typeface="Arial"/>
              <a:cs typeface="Arial"/>
              <a:sym typeface="Arial"/>
            </a:endParaRPr>
          </a:p>
        </p:txBody>
      </p:sp>
      <p:sp>
        <p:nvSpPr>
          <p:cNvPr id="1546" name="Google Shape;1546;p45"/>
          <p:cNvSpPr/>
          <p:nvPr/>
        </p:nvSpPr>
        <p:spPr>
          <a:xfrm>
            <a:off x="7142225" y="5193900"/>
            <a:ext cx="2270783"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47" name="Google Shape;1547;p45"/>
          <p:cNvSpPr/>
          <p:nvPr/>
        </p:nvSpPr>
        <p:spPr>
          <a:xfrm>
            <a:off x="9413008" y="5193900"/>
            <a:ext cx="1461789"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48" name="Google Shape;1548;p45"/>
          <p:cNvSpPr/>
          <p:nvPr/>
        </p:nvSpPr>
        <p:spPr>
          <a:xfrm>
            <a:off x="7234299" y="5221160"/>
            <a:ext cx="1714139"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Percentage change	</a:t>
            </a:r>
            <a:endParaRPr sz="1400">
              <a:solidFill>
                <a:schemeClr val="lt1"/>
              </a:solidFill>
              <a:latin typeface="Arial"/>
              <a:ea typeface="Arial"/>
              <a:cs typeface="Arial"/>
              <a:sym typeface="Arial"/>
            </a:endParaRPr>
          </a:p>
        </p:txBody>
      </p:sp>
      <p:sp>
        <p:nvSpPr>
          <p:cNvPr id="1549" name="Google Shape;1549;p45"/>
          <p:cNvSpPr/>
          <p:nvPr/>
        </p:nvSpPr>
        <p:spPr>
          <a:xfrm>
            <a:off x="9657527" y="5232272"/>
            <a:ext cx="836275" cy="215444"/>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400">
                <a:solidFill>
                  <a:schemeClr val="lt1"/>
                </a:solidFill>
                <a:latin typeface="Calibri"/>
                <a:ea typeface="Calibri"/>
                <a:cs typeface="Calibri"/>
                <a:sym typeface="Calibri"/>
              </a:rPr>
              <a:t>  10.00%</a:t>
            </a:r>
            <a:endParaRPr b="1" sz="1400">
              <a:solidFill>
                <a:schemeClr val="lt1"/>
              </a:solidFill>
              <a:latin typeface="Arial"/>
              <a:ea typeface="Arial"/>
              <a:cs typeface="Arial"/>
              <a:sym typeface="Arial"/>
            </a:endParaRPr>
          </a:p>
        </p:txBody>
      </p:sp>
      <p:sp>
        <p:nvSpPr>
          <p:cNvPr id="1550" name="Google Shape;1550;p45"/>
          <p:cNvSpPr/>
          <p:nvPr/>
        </p:nvSpPr>
        <p:spPr>
          <a:xfrm>
            <a:off x="7142224" y="5728472"/>
            <a:ext cx="2270783"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51" name="Google Shape;1551;p45"/>
          <p:cNvSpPr/>
          <p:nvPr/>
        </p:nvSpPr>
        <p:spPr>
          <a:xfrm>
            <a:off x="9413008" y="5728472"/>
            <a:ext cx="1461789" cy="268287"/>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52" name="Google Shape;1552;p45"/>
          <p:cNvSpPr/>
          <p:nvPr/>
        </p:nvSpPr>
        <p:spPr>
          <a:xfrm>
            <a:off x="7227691" y="5730458"/>
            <a:ext cx="1689758"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Annuity value increase</a:t>
            </a:r>
            <a:endParaRPr sz="1400">
              <a:solidFill>
                <a:schemeClr val="lt1"/>
              </a:solidFill>
              <a:latin typeface="Arial"/>
              <a:ea typeface="Arial"/>
              <a:cs typeface="Arial"/>
              <a:sym typeface="Arial"/>
            </a:endParaRPr>
          </a:p>
        </p:txBody>
      </p:sp>
      <p:sp>
        <p:nvSpPr>
          <p:cNvPr id="1553" name="Google Shape;1553;p45"/>
          <p:cNvSpPr/>
          <p:nvPr/>
        </p:nvSpPr>
        <p:spPr>
          <a:xfrm>
            <a:off x="10040151" y="5753871"/>
            <a:ext cx="453650" cy="215444"/>
          </a:xfrm>
          <a:prstGeom prst="rect">
            <a:avLst/>
          </a:prstGeom>
          <a:solidFill>
            <a:srgbClr val="96CADB"/>
          </a:solid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400">
                <a:solidFill>
                  <a:schemeClr val="lt1"/>
                </a:solidFill>
                <a:latin typeface="Calibri"/>
                <a:ea typeface="Calibri"/>
                <a:cs typeface="Calibri"/>
                <a:sym typeface="Calibri"/>
              </a:rPr>
              <a:t>8.00%</a:t>
            </a:r>
            <a:endParaRPr sz="1400">
              <a:solidFill>
                <a:schemeClr val="lt1"/>
              </a:solidFill>
              <a:latin typeface="Arial"/>
              <a:ea typeface="Arial"/>
              <a:cs typeface="Arial"/>
              <a:sym typeface="Arial"/>
            </a:endParaRPr>
          </a:p>
        </p:txBody>
      </p:sp>
      <p:sp>
        <p:nvSpPr>
          <p:cNvPr id="1554" name="Google Shape;1554;p45"/>
          <p:cNvSpPr/>
          <p:nvPr/>
        </p:nvSpPr>
        <p:spPr>
          <a:xfrm>
            <a:off x="7142225" y="5455547"/>
            <a:ext cx="2270783"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55" name="Google Shape;1555;p45"/>
          <p:cNvSpPr/>
          <p:nvPr/>
        </p:nvSpPr>
        <p:spPr>
          <a:xfrm>
            <a:off x="9413008" y="5455547"/>
            <a:ext cx="1461789" cy="268287"/>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56" name="Google Shape;1556;p45"/>
          <p:cNvSpPr/>
          <p:nvPr/>
        </p:nvSpPr>
        <p:spPr>
          <a:xfrm>
            <a:off x="7227692" y="5480946"/>
            <a:ext cx="1866024" cy="215444"/>
          </a:xfrm>
          <a:prstGeom prst="rect">
            <a:avLst/>
          </a:prstGeom>
          <a:solidFill>
            <a:srgbClr val="E9EBF2"/>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Annual participation rate</a:t>
            </a:r>
            <a:endParaRPr sz="1400">
              <a:solidFill>
                <a:schemeClr val="lt1"/>
              </a:solidFill>
              <a:latin typeface="Arial"/>
              <a:ea typeface="Arial"/>
              <a:cs typeface="Arial"/>
              <a:sym typeface="Arial"/>
            </a:endParaRPr>
          </a:p>
        </p:txBody>
      </p:sp>
      <p:sp>
        <p:nvSpPr>
          <p:cNvPr id="1557" name="Google Shape;1557;p45"/>
          <p:cNvSpPr/>
          <p:nvPr/>
        </p:nvSpPr>
        <p:spPr>
          <a:xfrm>
            <a:off x="10179613" y="5480946"/>
            <a:ext cx="314189" cy="215444"/>
          </a:xfrm>
          <a:prstGeom prst="rect">
            <a:avLst/>
          </a:prstGeom>
          <a:solidFill>
            <a:srgbClr val="E9EBF2"/>
          </a:solid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400">
                <a:solidFill>
                  <a:schemeClr val="lt1"/>
                </a:solidFill>
                <a:latin typeface="Calibri"/>
                <a:ea typeface="Calibri"/>
                <a:cs typeface="Calibri"/>
                <a:sym typeface="Calibri"/>
              </a:rPr>
              <a:t>80%</a:t>
            </a:r>
            <a:endParaRPr sz="1400">
              <a:solidFill>
                <a:schemeClr val="lt1"/>
              </a:solidFill>
              <a:latin typeface="Arial"/>
              <a:ea typeface="Arial"/>
              <a:cs typeface="Arial"/>
              <a:sym typeface="Arial"/>
            </a:endParaRPr>
          </a:p>
        </p:txBody>
      </p:sp>
      <p:grpSp>
        <p:nvGrpSpPr>
          <p:cNvPr id="1558" name="Google Shape;1558;p45"/>
          <p:cNvGrpSpPr/>
          <p:nvPr/>
        </p:nvGrpSpPr>
        <p:grpSpPr>
          <a:xfrm>
            <a:off x="7131338" y="268070"/>
            <a:ext cx="3743458" cy="537027"/>
            <a:chOff x="4687887" y="274113"/>
            <a:chExt cx="3743458" cy="537027"/>
          </a:xfrm>
        </p:grpSpPr>
        <p:sp>
          <p:nvSpPr>
            <p:cNvPr id="1559" name="Google Shape;1559;p45"/>
            <p:cNvSpPr/>
            <p:nvPr/>
          </p:nvSpPr>
          <p:spPr>
            <a:xfrm>
              <a:off x="4687887" y="274113"/>
              <a:ext cx="2270783"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Calibri"/>
                <a:ea typeface="Calibri"/>
                <a:cs typeface="Calibri"/>
                <a:sym typeface="Calibri"/>
              </a:endParaRPr>
            </a:p>
          </p:txBody>
        </p:sp>
        <p:sp>
          <p:nvSpPr>
            <p:cNvPr id="1560" name="Google Shape;1560;p45"/>
            <p:cNvSpPr/>
            <p:nvPr/>
          </p:nvSpPr>
          <p:spPr>
            <a:xfrm>
              <a:off x="6899564" y="274113"/>
              <a:ext cx="1531781" cy="290512"/>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Calibri"/>
                <a:ea typeface="Calibri"/>
                <a:cs typeface="Calibri"/>
                <a:sym typeface="Calibri"/>
              </a:endParaRPr>
            </a:p>
          </p:txBody>
        </p:sp>
        <p:sp>
          <p:nvSpPr>
            <p:cNvPr id="1561" name="Google Shape;1561;p45"/>
            <p:cNvSpPr/>
            <p:nvPr/>
          </p:nvSpPr>
          <p:spPr>
            <a:xfrm>
              <a:off x="4784241" y="306316"/>
              <a:ext cx="1053173"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Calibri"/>
                  <a:ea typeface="Calibri"/>
                  <a:cs typeface="Calibri"/>
                  <a:sym typeface="Calibri"/>
                </a:rPr>
                <a:t>END OF MONTH </a:t>
              </a:r>
              <a:endParaRPr sz="1800">
                <a:solidFill>
                  <a:srgbClr val="113388"/>
                </a:solidFill>
                <a:latin typeface="Arial"/>
                <a:ea typeface="Arial"/>
                <a:cs typeface="Arial"/>
                <a:sym typeface="Arial"/>
              </a:endParaRPr>
            </a:p>
          </p:txBody>
        </p:sp>
        <p:sp>
          <p:nvSpPr>
            <p:cNvPr id="1562" name="Google Shape;1562;p45"/>
            <p:cNvSpPr/>
            <p:nvPr/>
          </p:nvSpPr>
          <p:spPr>
            <a:xfrm>
              <a:off x="5752381" y="306316"/>
              <a:ext cx="6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563" name="Google Shape;1563;p45"/>
            <p:cNvSpPr/>
            <p:nvPr/>
          </p:nvSpPr>
          <p:spPr>
            <a:xfrm>
              <a:off x="5855531" y="306316"/>
              <a:ext cx="65"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564" name="Google Shape;1564;p45"/>
            <p:cNvSpPr/>
            <p:nvPr/>
          </p:nvSpPr>
          <p:spPr>
            <a:xfrm>
              <a:off x="6279513" y="306316"/>
              <a:ext cx="2076531"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Calibri"/>
                  <a:ea typeface="Calibri"/>
                  <a:cs typeface="Calibri"/>
                  <a:sym typeface="Calibri"/>
                </a:rPr>
                <a:t>EXTERNAL MARKET INDEX VALUE</a:t>
              </a:r>
              <a:endParaRPr sz="1800">
                <a:solidFill>
                  <a:srgbClr val="113388"/>
                </a:solidFill>
                <a:latin typeface="Arial"/>
                <a:ea typeface="Arial"/>
                <a:cs typeface="Arial"/>
                <a:sym typeface="Arial"/>
              </a:endParaRPr>
            </a:p>
          </p:txBody>
        </p:sp>
        <p:sp>
          <p:nvSpPr>
            <p:cNvPr id="1565" name="Google Shape;1565;p45"/>
            <p:cNvSpPr/>
            <p:nvPr/>
          </p:nvSpPr>
          <p:spPr>
            <a:xfrm>
              <a:off x="4687887" y="542853"/>
              <a:ext cx="2270783"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113388"/>
                </a:solidFill>
                <a:latin typeface="Calibri"/>
                <a:ea typeface="Calibri"/>
                <a:cs typeface="Calibri"/>
                <a:sym typeface="Calibri"/>
              </a:endParaRPr>
            </a:p>
          </p:txBody>
        </p:sp>
        <p:sp>
          <p:nvSpPr>
            <p:cNvPr id="1566" name="Google Shape;1566;p45"/>
            <p:cNvSpPr/>
            <p:nvPr/>
          </p:nvSpPr>
          <p:spPr>
            <a:xfrm>
              <a:off x="6837218" y="542853"/>
              <a:ext cx="1594127" cy="268287"/>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113388"/>
                </a:solidFill>
                <a:latin typeface="Calibri"/>
                <a:ea typeface="Calibri"/>
                <a:cs typeface="Calibri"/>
                <a:sym typeface="Calibri"/>
              </a:endParaRPr>
            </a:p>
          </p:txBody>
        </p:sp>
        <p:sp>
          <p:nvSpPr>
            <p:cNvPr id="1567" name="Google Shape;1567;p45"/>
            <p:cNvSpPr/>
            <p:nvPr/>
          </p:nvSpPr>
          <p:spPr>
            <a:xfrm>
              <a:off x="4784241" y="568253"/>
              <a:ext cx="1626407"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Beginning index value</a:t>
              </a:r>
              <a:endParaRPr/>
            </a:p>
          </p:txBody>
        </p:sp>
        <p:sp>
          <p:nvSpPr>
            <p:cNvPr id="1568" name="Google Shape;1568;p45"/>
            <p:cNvSpPr/>
            <p:nvPr/>
          </p:nvSpPr>
          <p:spPr>
            <a:xfrm>
              <a:off x="7689268" y="583493"/>
              <a:ext cx="314189" cy="184666"/>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200">
                  <a:solidFill>
                    <a:schemeClr val="lt1"/>
                  </a:solidFill>
                  <a:latin typeface="Calibri"/>
                  <a:ea typeface="Calibri"/>
                  <a:cs typeface="Calibri"/>
                  <a:sym typeface="Calibri"/>
                </a:rPr>
                <a:t>1000</a:t>
              </a:r>
              <a:endParaRPr b="1" sz="1200">
                <a:solidFill>
                  <a:schemeClr val="lt1"/>
                </a:solidFill>
                <a:latin typeface="Arial"/>
                <a:ea typeface="Arial"/>
                <a:cs typeface="Arial"/>
                <a:sym typeface="Arial"/>
              </a:endParaRPr>
            </a:p>
          </p:txBody>
        </p:sp>
      </p:grpSp>
      <p:sp>
        <p:nvSpPr>
          <p:cNvPr id="1569" name="Google Shape;1569;p45"/>
          <p:cNvSpPr/>
          <p:nvPr/>
        </p:nvSpPr>
        <p:spPr>
          <a:xfrm>
            <a:off x="7142224" y="5715107"/>
            <a:ext cx="3732572" cy="12700"/>
          </a:xfrm>
          <a:prstGeom prst="rect">
            <a:avLst/>
          </a:prstGeom>
          <a:solidFill>
            <a:srgbClr val="113388"/>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grpSp>
        <p:nvGrpSpPr>
          <p:cNvPr id="1570" name="Google Shape;1570;p45"/>
          <p:cNvGrpSpPr/>
          <p:nvPr/>
        </p:nvGrpSpPr>
        <p:grpSpPr>
          <a:xfrm>
            <a:off x="7137834" y="799123"/>
            <a:ext cx="3732572" cy="1798762"/>
            <a:chOff x="4694383" y="805167"/>
            <a:chExt cx="3732572" cy="1798762"/>
          </a:xfrm>
        </p:grpSpPr>
        <p:grpSp>
          <p:nvGrpSpPr>
            <p:cNvPr id="1571" name="Google Shape;1571;p45"/>
            <p:cNvGrpSpPr/>
            <p:nvPr/>
          </p:nvGrpSpPr>
          <p:grpSpPr>
            <a:xfrm>
              <a:off x="4694383" y="815846"/>
              <a:ext cx="3732572" cy="1785703"/>
              <a:chOff x="4694383" y="815846"/>
              <a:chExt cx="3732572" cy="1785703"/>
            </a:xfrm>
          </p:grpSpPr>
          <p:grpSp>
            <p:nvGrpSpPr>
              <p:cNvPr id="1572" name="Google Shape;1572;p45"/>
              <p:cNvGrpSpPr/>
              <p:nvPr/>
            </p:nvGrpSpPr>
            <p:grpSpPr>
              <a:xfrm>
                <a:off x="4694383" y="815846"/>
                <a:ext cx="3732572" cy="896473"/>
                <a:chOff x="4694383" y="815846"/>
                <a:chExt cx="3732572" cy="896473"/>
              </a:xfrm>
            </p:grpSpPr>
            <p:sp>
              <p:nvSpPr>
                <p:cNvPr id="1573" name="Google Shape;1573;p45"/>
                <p:cNvSpPr/>
                <p:nvPr/>
              </p:nvSpPr>
              <p:spPr>
                <a:xfrm>
                  <a:off x="4694383" y="815846"/>
                  <a:ext cx="373257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74" name="Google Shape;1574;p45"/>
                <p:cNvSpPr/>
                <p:nvPr/>
              </p:nvSpPr>
              <p:spPr>
                <a:xfrm>
                  <a:off x="4696203" y="96405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75" name="Google Shape;1575;p45"/>
                <p:cNvSpPr/>
                <p:nvPr/>
              </p:nvSpPr>
              <p:spPr>
                <a:xfrm>
                  <a:off x="4696203" y="111225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76" name="Google Shape;1576;p45"/>
                <p:cNvSpPr/>
                <p:nvPr/>
              </p:nvSpPr>
              <p:spPr>
                <a:xfrm>
                  <a:off x="4696203" y="126046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77" name="Google Shape;1577;p45"/>
                <p:cNvSpPr/>
                <p:nvPr/>
              </p:nvSpPr>
              <p:spPr>
                <a:xfrm>
                  <a:off x="4696203" y="140866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78" name="Google Shape;1578;p45"/>
                <p:cNvSpPr/>
                <p:nvPr/>
              </p:nvSpPr>
              <p:spPr>
                <a:xfrm>
                  <a:off x="4696203" y="155687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1579" name="Google Shape;1579;p45"/>
              <p:cNvGrpSpPr/>
              <p:nvPr/>
            </p:nvGrpSpPr>
            <p:grpSpPr>
              <a:xfrm>
                <a:off x="4696203" y="1705076"/>
                <a:ext cx="3730752" cy="896473"/>
                <a:chOff x="4696203" y="1705076"/>
                <a:chExt cx="3730752" cy="896473"/>
              </a:xfrm>
            </p:grpSpPr>
            <p:sp>
              <p:nvSpPr>
                <p:cNvPr id="1580" name="Google Shape;1580;p45"/>
                <p:cNvSpPr/>
                <p:nvPr/>
              </p:nvSpPr>
              <p:spPr>
                <a:xfrm>
                  <a:off x="4696203" y="170507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81" name="Google Shape;1581;p45"/>
                <p:cNvSpPr/>
                <p:nvPr/>
              </p:nvSpPr>
              <p:spPr>
                <a:xfrm>
                  <a:off x="4696203" y="185328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82" name="Google Shape;1582;p45"/>
                <p:cNvSpPr/>
                <p:nvPr/>
              </p:nvSpPr>
              <p:spPr>
                <a:xfrm>
                  <a:off x="4696203" y="200148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83" name="Google Shape;1583;p45"/>
                <p:cNvSpPr/>
                <p:nvPr/>
              </p:nvSpPr>
              <p:spPr>
                <a:xfrm>
                  <a:off x="4696203" y="214969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84" name="Google Shape;1584;p45"/>
                <p:cNvSpPr/>
                <p:nvPr/>
              </p:nvSpPr>
              <p:spPr>
                <a:xfrm>
                  <a:off x="4696203" y="229789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585" name="Google Shape;1585;p45"/>
                <p:cNvSpPr/>
                <p:nvPr/>
              </p:nvSpPr>
              <p:spPr>
                <a:xfrm>
                  <a:off x="4696203" y="244610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grpSp>
        </p:grpSp>
        <p:grpSp>
          <p:nvGrpSpPr>
            <p:cNvPr id="1586" name="Google Shape;1586;p45"/>
            <p:cNvGrpSpPr/>
            <p:nvPr/>
          </p:nvGrpSpPr>
          <p:grpSpPr>
            <a:xfrm>
              <a:off x="4958487" y="805167"/>
              <a:ext cx="3075450" cy="1798762"/>
              <a:chOff x="4958487" y="805167"/>
              <a:chExt cx="3075450" cy="1798762"/>
            </a:xfrm>
          </p:grpSpPr>
          <p:sp>
            <p:nvSpPr>
              <p:cNvPr id="1587" name="Google Shape;1587;p45"/>
              <p:cNvSpPr/>
              <p:nvPr/>
            </p:nvSpPr>
            <p:spPr>
              <a:xfrm>
                <a:off x="4958487" y="2426776"/>
                <a:ext cx="1561890"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DECEMBER</a:t>
                </a:r>
                <a:endParaRPr sz="1100">
                  <a:solidFill>
                    <a:schemeClr val="lt1"/>
                  </a:solidFill>
                  <a:latin typeface="Arial"/>
                  <a:ea typeface="Arial"/>
                  <a:cs typeface="Arial"/>
                  <a:sym typeface="Arial"/>
                </a:endParaRPr>
              </a:p>
            </p:txBody>
          </p:sp>
          <p:sp>
            <p:nvSpPr>
              <p:cNvPr id="1588" name="Google Shape;1588;p45"/>
              <p:cNvSpPr/>
              <p:nvPr/>
            </p:nvSpPr>
            <p:spPr>
              <a:xfrm>
                <a:off x="7369448" y="2434652"/>
                <a:ext cx="664489"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1100</a:t>
                </a:r>
                <a:endParaRPr sz="1100">
                  <a:solidFill>
                    <a:schemeClr val="lt1"/>
                  </a:solidFill>
                  <a:latin typeface="Arial"/>
                  <a:ea typeface="Arial"/>
                  <a:cs typeface="Arial"/>
                  <a:sym typeface="Arial"/>
                </a:endParaRPr>
              </a:p>
            </p:txBody>
          </p:sp>
          <p:sp>
            <p:nvSpPr>
              <p:cNvPr id="1589" name="Google Shape;1589;p45"/>
              <p:cNvSpPr/>
              <p:nvPr/>
            </p:nvSpPr>
            <p:spPr>
              <a:xfrm>
                <a:off x="4958487" y="805167"/>
                <a:ext cx="129317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JANUARY</a:t>
                </a:r>
                <a:endParaRPr sz="1100">
                  <a:solidFill>
                    <a:schemeClr val="lt1"/>
                  </a:solidFill>
                  <a:latin typeface="Arial"/>
                  <a:ea typeface="Arial"/>
                  <a:cs typeface="Arial"/>
                  <a:sym typeface="Arial"/>
                </a:endParaRPr>
              </a:p>
            </p:txBody>
          </p:sp>
          <p:sp>
            <p:nvSpPr>
              <p:cNvPr id="1590" name="Google Shape;1590;p45"/>
              <p:cNvSpPr/>
              <p:nvPr/>
            </p:nvSpPr>
            <p:spPr>
              <a:xfrm>
                <a:off x="7389335" y="813681"/>
                <a:ext cx="644602"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1025</a:t>
                </a:r>
                <a:endParaRPr sz="1100">
                  <a:solidFill>
                    <a:schemeClr val="lt1"/>
                  </a:solidFill>
                  <a:latin typeface="Arial"/>
                  <a:ea typeface="Arial"/>
                  <a:cs typeface="Arial"/>
                  <a:sym typeface="Arial"/>
                </a:endParaRPr>
              </a:p>
            </p:txBody>
          </p:sp>
          <p:sp>
            <p:nvSpPr>
              <p:cNvPr id="1591" name="Google Shape;1591;p45"/>
              <p:cNvSpPr/>
              <p:nvPr/>
            </p:nvSpPr>
            <p:spPr>
              <a:xfrm>
                <a:off x="4958487" y="952586"/>
                <a:ext cx="129317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FEBRUARY</a:t>
                </a:r>
                <a:endParaRPr sz="1100">
                  <a:solidFill>
                    <a:schemeClr val="lt1"/>
                  </a:solidFill>
                  <a:latin typeface="Arial"/>
                  <a:ea typeface="Arial"/>
                  <a:cs typeface="Arial"/>
                  <a:sym typeface="Arial"/>
                </a:endParaRPr>
              </a:p>
            </p:txBody>
          </p:sp>
          <p:sp>
            <p:nvSpPr>
              <p:cNvPr id="1592" name="Google Shape;1592;p45"/>
              <p:cNvSpPr/>
              <p:nvPr/>
            </p:nvSpPr>
            <p:spPr>
              <a:xfrm>
                <a:off x="7381323" y="961042"/>
                <a:ext cx="652614"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1017</a:t>
                </a:r>
                <a:endParaRPr sz="1100">
                  <a:solidFill>
                    <a:schemeClr val="lt1"/>
                  </a:solidFill>
                  <a:latin typeface="Arial"/>
                  <a:ea typeface="Arial"/>
                  <a:cs typeface="Arial"/>
                  <a:sym typeface="Arial"/>
                </a:endParaRPr>
              </a:p>
            </p:txBody>
          </p:sp>
          <p:sp>
            <p:nvSpPr>
              <p:cNvPr id="1593" name="Google Shape;1593;p45"/>
              <p:cNvSpPr/>
              <p:nvPr/>
            </p:nvSpPr>
            <p:spPr>
              <a:xfrm>
                <a:off x="4958487" y="1100005"/>
                <a:ext cx="150308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MARCH</a:t>
                </a:r>
                <a:endParaRPr sz="1100">
                  <a:solidFill>
                    <a:schemeClr val="lt1"/>
                  </a:solidFill>
                  <a:latin typeface="Arial"/>
                  <a:ea typeface="Arial"/>
                  <a:cs typeface="Arial"/>
                  <a:sym typeface="Arial"/>
                </a:endParaRPr>
              </a:p>
            </p:txBody>
          </p:sp>
          <p:sp>
            <p:nvSpPr>
              <p:cNvPr id="1594" name="Google Shape;1594;p45"/>
              <p:cNvSpPr/>
              <p:nvPr/>
            </p:nvSpPr>
            <p:spPr>
              <a:xfrm>
                <a:off x="7381324" y="1108403"/>
                <a:ext cx="65261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1039</a:t>
                </a:r>
                <a:endParaRPr sz="1100">
                  <a:solidFill>
                    <a:schemeClr val="lt1"/>
                  </a:solidFill>
                  <a:latin typeface="Arial"/>
                  <a:ea typeface="Arial"/>
                  <a:cs typeface="Arial"/>
                  <a:sym typeface="Arial"/>
                </a:endParaRPr>
              </a:p>
            </p:txBody>
          </p:sp>
          <p:sp>
            <p:nvSpPr>
              <p:cNvPr id="1595" name="Google Shape;1595;p45"/>
              <p:cNvSpPr/>
              <p:nvPr/>
            </p:nvSpPr>
            <p:spPr>
              <a:xfrm>
                <a:off x="4958487" y="1247424"/>
                <a:ext cx="115997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APRIL</a:t>
                </a:r>
                <a:endParaRPr sz="1100">
                  <a:solidFill>
                    <a:schemeClr val="lt1"/>
                  </a:solidFill>
                  <a:latin typeface="Arial"/>
                  <a:ea typeface="Arial"/>
                  <a:cs typeface="Arial"/>
                  <a:sym typeface="Arial"/>
                </a:endParaRPr>
              </a:p>
            </p:txBody>
          </p:sp>
          <p:sp>
            <p:nvSpPr>
              <p:cNvPr id="1596" name="Google Shape;1596;p45"/>
              <p:cNvSpPr/>
              <p:nvPr/>
            </p:nvSpPr>
            <p:spPr>
              <a:xfrm>
                <a:off x="7357571" y="1255764"/>
                <a:ext cx="676366"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1011</a:t>
                </a:r>
                <a:endParaRPr sz="1100">
                  <a:solidFill>
                    <a:schemeClr val="lt1"/>
                  </a:solidFill>
                  <a:latin typeface="Arial"/>
                  <a:ea typeface="Arial"/>
                  <a:cs typeface="Arial"/>
                  <a:sym typeface="Arial"/>
                </a:endParaRPr>
              </a:p>
            </p:txBody>
          </p:sp>
          <p:sp>
            <p:nvSpPr>
              <p:cNvPr id="1597" name="Google Shape;1597;p45"/>
              <p:cNvSpPr/>
              <p:nvPr/>
            </p:nvSpPr>
            <p:spPr>
              <a:xfrm>
                <a:off x="4958487" y="1394843"/>
                <a:ext cx="90647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MAY</a:t>
                </a:r>
                <a:endParaRPr sz="1100">
                  <a:solidFill>
                    <a:schemeClr val="lt1"/>
                  </a:solidFill>
                  <a:latin typeface="Arial"/>
                  <a:ea typeface="Arial"/>
                  <a:cs typeface="Arial"/>
                  <a:sym typeface="Arial"/>
                </a:endParaRPr>
              </a:p>
            </p:txBody>
          </p:sp>
          <p:sp>
            <p:nvSpPr>
              <p:cNvPr id="1598" name="Google Shape;1598;p45"/>
              <p:cNvSpPr/>
              <p:nvPr/>
            </p:nvSpPr>
            <p:spPr>
              <a:xfrm>
                <a:off x="7359074" y="1403125"/>
                <a:ext cx="67486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  975</a:t>
                </a:r>
                <a:endParaRPr sz="1100">
                  <a:solidFill>
                    <a:schemeClr val="lt1"/>
                  </a:solidFill>
                  <a:latin typeface="Arial"/>
                  <a:ea typeface="Arial"/>
                  <a:cs typeface="Arial"/>
                  <a:sym typeface="Arial"/>
                </a:endParaRPr>
              </a:p>
            </p:txBody>
          </p:sp>
          <p:sp>
            <p:nvSpPr>
              <p:cNvPr id="1599" name="Google Shape;1599;p45"/>
              <p:cNvSpPr/>
              <p:nvPr/>
            </p:nvSpPr>
            <p:spPr>
              <a:xfrm>
                <a:off x="4958487" y="1542262"/>
                <a:ext cx="139985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JUNE</a:t>
                </a:r>
                <a:endParaRPr sz="1100">
                  <a:solidFill>
                    <a:schemeClr val="lt1"/>
                  </a:solidFill>
                  <a:latin typeface="Arial"/>
                  <a:ea typeface="Arial"/>
                  <a:cs typeface="Arial"/>
                  <a:sym typeface="Arial"/>
                </a:endParaRPr>
              </a:p>
            </p:txBody>
          </p:sp>
          <p:sp>
            <p:nvSpPr>
              <p:cNvPr id="1600" name="Google Shape;1600;p45"/>
              <p:cNvSpPr/>
              <p:nvPr/>
            </p:nvSpPr>
            <p:spPr>
              <a:xfrm>
                <a:off x="7365012" y="1550486"/>
                <a:ext cx="668925"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  990</a:t>
                </a:r>
                <a:endParaRPr sz="1100">
                  <a:solidFill>
                    <a:schemeClr val="lt1"/>
                  </a:solidFill>
                  <a:latin typeface="Arial"/>
                  <a:ea typeface="Arial"/>
                  <a:cs typeface="Arial"/>
                  <a:sym typeface="Arial"/>
                </a:endParaRPr>
              </a:p>
            </p:txBody>
          </p:sp>
          <p:sp>
            <p:nvSpPr>
              <p:cNvPr id="1601" name="Google Shape;1601;p45"/>
              <p:cNvSpPr/>
              <p:nvPr/>
            </p:nvSpPr>
            <p:spPr>
              <a:xfrm>
                <a:off x="4958487" y="1689681"/>
                <a:ext cx="1399859"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JULY</a:t>
                </a:r>
                <a:endParaRPr sz="1100">
                  <a:solidFill>
                    <a:schemeClr val="lt1"/>
                  </a:solidFill>
                  <a:latin typeface="Arial"/>
                  <a:ea typeface="Arial"/>
                  <a:cs typeface="Arial"/>
                  <a:sym typeface="Arial"/>
                </a:endParaRPr>
              </a:p>
            </p:txBody>
          </p:sp>
          <p:sp>
            <p:nvSpPr>
              <p:cNvPr id="1602" name="Google Shape;1602;p45"/>
              <p:cNvSpPr/>
              <p:nvPr/>
            </p:nvSpPr>
            <p:spPr>
              <a:xfrm>
                <a:off x="7363510" y="1697847"/>
                <a:ext cx="670427"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1047</a:t>
                </a:r>
                <a:endParaRPr sz="1100">
                  <a:solidFill>
                    <a:schemeClr val="lt1"/>
                  </a:solidFill>
                  <a:latin typeface="Arial"/>
                  <a:ea typeface="Arial"/>
                  <a:cs typeface="Arial"/>
                  <a:sym typeface="Arial"/>
                </a:endParaRPr>
              </a:p>
            </p:txBody>
          </p:sp>
          <p:sp>
            <p:nvSpPr>
              <p:cNvPr id="1603" name="Google Shape;1603;p45"/>
              <p:cNvSpPr/>
              <p:nvPr/>
            </p:nvSpPr>
            <p:spPr>
              <a:xfrm>
                <a:off x="4958487" y="1837100"/>
                <a:ext cx="150308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AUGUST</a:t>
                </a:r>
                <a:endParaRPr sz="1100">
                  <a:solidFill>
                    <a:schemeClr val="lt1"/>
                  </a:solidFill>
                  <a:latin typeface="Arial"/>
                  <a:ea typeface="Arial"/>
                  <a:cs typeface="Arial"/>
                  <a:sym typeface="Arial"/>
                </a:endParaRPr>
              </a:p>
            </p:txBody>
          </p:sp>
          <p:sp>
            <p:nvSpPr>
              <p:cNvPr id="1604" name="Google Shape;1604;p45"/>
              <p:cNvSpPr/>
              <p:nvPr/>
            </p:nvSpPr>
            <p:spPr>
              <a:xfrm>
                <a:off x="7369447" y="1845208"/>
                <a:ext cx="664490"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1016</a:t>
                </a:r>
                <a:endParaRPr sz="1100">
                  <a:solidFill>
                    <a:schemeClr val="lt1"/>
                  </a:solidFill>
                  <a:latin typeface="Arial"/>
                  <a:ea typeface="Arial"/>
                  <a:cs typeface="Arial"/>
                  <a:sym typeface="Arial"/>
                </a:endParaRPr>
              </a:p>
            </p:txBody>
          </p:sp>
          <p:sp>
            <p:nvSpPr>
              <p:cNvPr id="1605" name="Google Shape;1605;p45"/>
              <p:cNvSpPr/>
              <p:nvPr/>
            </p:nvSpPr>
            <p:spPr>
              <a:xfrm>
                <a:off x="4958487" y="1984519"/>
                <a:ext cx="206279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SEPTEMBER</a:t>
                </a:r>
                <a:endParaRPr sz="1100">
                  <a:solidFill>
                    <a:schemeClr val="lt1"/>
                  </a:solidFill>
                  <a:latin typeface="Arial"/>
                  <a:ea typeface="Arial"/>
                  <a:cs typeface="Arial"/>
                  <a:sym typeface="Arial"/>
                </a:endParaRPr>
              </a:p>
            </p:txBody>
          </p:sp>
          <p:sp>
            <p:nvSpPr>
              <p:cNvPr id="1606" name="Google Shape;1606;p45"/>
              <p:cNvSpPr/>
              <p:nvPr/>
            </p:nvSpPr>
            <p:spPr>
              <a:xfrm>
                <a:off x="7363510" y="1992569"/>
                <a:ext cx="670427"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1045</a:t>
                </a:r>
                <a:endParaRPr sz="1100">
                  <a:solidFill>
                    <a:schemeClr val="lt1"/>
                  </a:solidFill>
                  <a:latin typeface="Arial"/>
                  <a:ea typeface="Arial"/>
                  <a:cs typeface="Arial"/>
                  <a:sym typeface="Arial"/>
                </a:endParaRPr>
              </a:p>
            </p:txBody>
          </p:sp>
          <p:sp>
            <p:nvSpPr>
              <p:cNvPr id="1607" name="Google Shape;1607;p45"/>
              <p:cNvSpPr/>
              <p:nvPr/>
            </p:nvSpPr>
            <p:spPr>
              <a:xfrm>
                <a:off x="4958487" y="2131938"/>
                <a:ext cx="1159975"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OCTOBER</a:t>
                </a:r>
                <a:endParaRPr sz="1100">
                  <a:solidFill>
                    <a:schemeClr val="lt1"/>
                  </a:solidFill>
                  <a:latin typeface="Arial"/>
                  <a:ea typeface="Arial"/>
                  <a:cs typeface="Arial"/>
                  <a:sym typeface="Arial"/>
                </a:endParaRPr>
              </a:p>
            </p:txBody>
          </p:sp>
          <p:sp>
            <p:nvSpPr>
              <p:cNvPr id="1608" name="Google Shape;1608;p45"/>
              <p:cNvSpPr/>
              <p:nvPr/>
            </p:nvSpPr>
            <p:spPr>
              <a:xfrm>
                <a:off x="7369448" y="2139930"/>
                <a:ext cx="664489"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1008</a:t>
                </a:r>
                <a:endParaRPr sz="1100">
                  <a:solidFill>
                    <a:schemeClr val="lt1"/>
                  </a:solidFill>
                  <a:latin typeface="Arial"/>
                  <a:ea typeface="Arial"/>
                  <a:cs typeface="Arial"/>
                  <a:sym typeface="Arial"/>
                </a:endParaRPr>
              </a:p>
            </p:txBody>
          </p:sp>
          <p:sp>
            <p:nvSpPr>
              <p:cNvPr id="1609" name="Google Shape;1609;p45"/>
              <p:cNvSpPr/>
              <p:nvPr/>
            </p:nvSpPr>
            <p:spPr>
              <a:xfrm>
                <a:off x="4958487" y="2279357"/>
                <a:ext cx="129317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NOVEMBER</a:t>
                </a:r>
                <a:endParaRPr sz="1100">
                  <a:solidFill>
                    <a:schemeClr val="lt1"/>
                  </a:solidFill>
                  <a:latin typeface="Arial"/>
                  <a:ea typeface="Arial"/>
                  <a:cs typeface="Arial"/>
                  <a:sym typeface="Arial"/>
                </a:endParaRPr>
              </a:p>
            </p:txBody>
          </p:sp>
          <p:sp>
            <p:nvSpPr>
              <p:cNvPr id="1610" name="Google Shape;1610;p45"/>
              <p:cNvSpPr/>
              <p:nvPr/>
            </p:nvSpPr>
            <p:spPr>
              <a:xfrm>
                <a:off x="7363510" y="2287291"/>
                <a:ext cx="670427"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1068</a:t>
                </a:r>
                <a:endParaRPr sz="1100">
                  <a:solidFill>
                    <a:schemeClr val="lt1"/>
                  </a:solidFill>
                  <a:latin typeface="Arial"/>
                  <a:ea typeface="Arial"/>
                  <a:cs typeface="Arial"/>
                  <a:sym typeface="Arial"/>
                </a:endParaRPr>
              </a:p>
            </p:txBody>
          </p:sp>
        </p:grpSp>
      </p:grpSp>
      <p:grpSp>
        <p:nvGrpSpPr>
          <p:cNvPr id="1611" name="Google Shape;1611;p45"/>
          <p:cNvGrpSpPr/>
          <p:nvPr/>
        </p:nvGrpSpPr>
        <p:grpSpPr>
          <a:xfrm>
            <a:off x="7139654" y="2568151"/>
            <a:ext cx="3730752" cy="1805814"/>
            <a:chOff x="4696203" y="2574195"/>
            <a:chExt cx="3730752" cy="1805814"/>
          </a:xfrm>
        </p:grpSpPr>
        <p:grpSp>
          <p:nvGrpSpPr>
            <p:cNvPr id="1612" name="Google Shape;1612;p45"/>
            <p:cNvGrpSpPr/>
            <p:nvPr/>
          </p:nvGrpSpPr>
          <p:grpSpPr>
            <a:xfrm>
              <a:off x="4696203" y="2594306"/>
              <a:ext cx="3730752" cy="1785703"/>
              <a:chOff x="4696203" y="2594306"/>
              <a:chExt cx="3730752" cy="1785703"/>
            </a:xfrm>
          </p:grpSpPr>
          <p:grpSp>
            <p:nvGrpSpPr>
              <p:cNvPr id="1613" name="Google Shape;1613;p45"/>
              <p:cNvGrpSpPr/>
              <p:nvPr/>
            </p:nvGrpSpPr>
            <p:grpSpPr>
              <a:xfrm>
                <a:off x="4696203" y="2594306"/>
                <a:ext cx="3730752" cy="896473"/>
                <a:chOff x="4696203" y="2594306"/>
                <a:chExt cx="3730752" cy="896473"/>
              </a:xfrm>
            </p:grpSpPr>
            <p:sp>
              <p:nvSpPr>
                <p:cNvPr id="1614" name="Google Shape;1614;p45"/>
                <p:cNvSpPr/>
                <p:nvPr/>
              </p:nvSpPr>
              <p:spPr>
                <a:xfrm>
                  <a:off x="4696203" y="259430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15" name="Google Shape;1615;p45"/>
                <p:cNvSpPr/>
                <p:nvPr/>
              </p:nvSpPr>
              <p:spPr>
                <a:xfrm>
                  <a:off x="4696203" y="274251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16" name="Google Shape;1616;p45"/>
                <p:cNvSpPr/>
                <p:nvPr/>
              </p:nvSpPr>
              <p:spPr>
                <a:xfrm>
                  <a:off x="4696203" y="289071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17" name="Google Shape;1617;p45"/>
                <p:cNvSpPr/>
                <p:nvPr/>
              </p:nvSpPr>
              <p:spPr>
                <a:xfrm>
                  <a:off x="4696203" y="303892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18" name="Google Shape;1618;p45"/>
                <p:cNvSpPr/>
                <p:nvPr/>
              </p:nvSpPr>
              <p:spPr>
                <a:xfrm>
                  <a:off x="4696203" y="318712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19" name="Google Shape;1619;p45"/>
                <p:cNvSpPr/>
                <p:nvPr/>
              </p:nvSpPr>
              <p:spPr>
                <a:xfrm>
                  <a:off x="4696203" y="333533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1620" name="Google Shape;1620;p45"/>
              <p:cNvGrpSpPr/>
              <p:nvPr/>
            </p:nvGrpSpPr>
            <p:grpSpPr>
              <a:xfrm>
                <a:off x="4696203" y="3483536"/>
                <a:ext cx="3730752" cy="896473"/>
                <a:chOff x="4696203" y="3483536"/>
                <a:chExt cx="3730752" cy="896473"/>
              </a:xfrm>
            </p:grpSpPr>
            <p:sp>
              <p:nvSpPr>
                <p:cNvPr id="1621" name="Google Shape;1621;p45"/>
                <p:cNvSpPr/>
                <p:nvPr/>
              </p:nvSpPr>
              <p:spPr>
                <a:xfrm>
                  <a:off x="4696203" y="348353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22" name="Google Shape;1622;p45"/>
                <p:cNvSpPr/>
                <p:nvPr/>
              </p:nvSpPr>
              <p:spPr>
                <a:xfrm>
                  <a:off x="4696203" y="363174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23" name="Google Shape;1623;p45"/>
                <p:cNvSpPr/>
                <p:nvPr/>
              </p:nvSpPr>
              <p:spPr>
                <a:xfrm>
                  <a:off x="4696203" y="377994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24" name="Google Shape;1624;p45"/>
                <p:cNvSpPr/>
                <p:nvPr/>
              </p:nvSpPr>
              <p:spPr>
                <a:xfrm>
                  <a:off x="4696203" y="392815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25" name="Google Shape;1625;p45"/>
                <p:cNvSpPr/>
                <p:nvPr/>
              </p:nvSpPr>
              <p:spPr>
                <a:xfrm>
                  <a:off x="4696203" y="4076356"/>
                  <a:ext cx="3730752" cy="155448"/>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626" name="Google Shape;1626;p45"/>
                <p:cNvSpPr/>
                <p:nvPr/>
              </p:nvSpPr>
              <p:spPr>
                <a:xfrm>
                  <a:off x="4696203" y="4224561"/>
                  <a:ext cx="3730752" cy="155448"/>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grpSp>
        </p:grpSp>
        <p:grpSp>
          <p:nvGrpSpPr>
            <p:cNvPr id="1627" name="Google Shape;1627;p45"/>
            <p:cNvGrpSpPr/>
            <p:nvPr/>
          </p:nvGrpSpPr>
          <p:grpSpPr>
            <a:xfrm>
              <a:off x="4958487" y="2574195"/>
              <a:ext cx="3075450" cy="1805185"/>
              <a:chOff x="4958487" y="2574195"/>
              <a:chExt cx="3075450" cy="1805185"/>
            </a:xfrm>
          </p:grpSpPr>
          <p:sp>
            <p:nvSpPr>
              <p:cNvPr id="1628" name="Google Shape;1628;p45"/>
              <p:cNvSpPr/>
              <p:nvPr/>
            </p:nvSpPr>
            <p:spPr>
              <a:xfrm>
                <a:off x="4958487" y="4210103"/>
                <a:ext cx="1561890"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DECEMBER</a:t>
                </a:r>
                <a:endParaRPr sz="1100">
                  <a:solidFill>
                    <a:schemeClr val="lt1"/>
                  </a:solidFill>
                  <a:latin typeface="Arial"/>
                  <a:ea typeface="Arial"/>
                  <a:cs typeface="Arial"/>
                  <a:sym typeface="Arial"/>
                </a:endParaRPr>
              </a:p>
            </p:txBody>
          </p:sp>
          <p:sp>
            <p:nvSpPr>
              <p:cNvPr id="1629" name="Google Shape;1629;p45"/>
              <p:cNvSpPr/>
              <p:nvPr/>
            </p:nvSpPr>
            <p:spPr>
              <a:xfrm>
                <a:off x="7369448" y="4202995"/>
                <a:ext cx="664489"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1100</a:t>
                </a:r>
                <a:endParaRPr sz="1100">
                  <a:solidFill>
                    <a:schemeClr val="lt1"/>
                  </a:solidFill>
                  <a:latin typeface="Arial"/>
                  <a:ea typeface="Arial"/>
                  <a:cs typeface="Arial"/>
                  <a:sym typeface="Arial"/>
                </a:endParaRPr>
              </a:p>
            </p:txBody>
          </p:sp>
          <p:sp>
            <p:nvSpPr>
              <p:cNvPr id="1630" name="Google Shape;1630;p45"/>
              <p:cNvSpPr/>
              <p:nvPr/>
            </p:nvSpPr>
            <p:spPr>
              <a:xfrm>
                <a:off x="4958487" y="2574195"/>
                <a:ext cx="129317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JANUARY</a:t>
                </a:r>
                <a:endParaRPr sz="1100">
                  <a:solidFill>
                    <a:schemeClr val="lt1"/>
                  </a:solidFill>
                  <a:latin typeface="Arial"/>
                  <a:ea typeface="Arial"/>
                  <a:cs typeface="Arial"/>
                  <a:sym typeface="Arial"/>
                </a:endParaRPr>
              </a:p>
            </p:txBody>
          </p:sp>
          <p:sp>
            <p:nvSpPr>
              <p:cNvPr id="1631" name="Google Shape;1631;p45"/>
              <p:cNvSpPr/>
              <p:nvPr/>
            </p:nvSpPr>
            <p:spPr>
              <a:xfrm>
                <a:off x="7389335" y="2582013"/>
                <a:ext cx="644602"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1025</a:t>
                </a:r>
                <a:endParaRPr sz="1100">
                  <a:solidFill>
                    <a:schemeClr val="lt1"/>
                  </a:solidFill>
                  <a:latin typeface="Arial"/>
                  <a:ea typeface="Arial"/>
                  <a:cs typeface="Arial"/>
                  <a:sym typeface="Arial"/>
                </a:endParaRPr>
              </a:p>
            </p:txBody>
          </p:sp>
          <p:sp>
            <p:nvSpPr>
              <p:cNvPr id="1632" name="Google Shape;1632;p45"/>
              <p:cNvSpPr/>
              <p:nvPr/>
            </p:nvSpPr>
            <p:spPr>
              <a:xfrm>
                <a:off x="4958487" y="2721614"/>
                <a:ext cx="129317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FEBRUARY</a:t>
                </a:r>
                <a:endParaRPr sz="1100">
                  <a:solidFill>
                    <a:schemeClr val="lt1"/>
                  </a:solidFill>
                  <a:latin typeface="Arial"/>
                  <a:ea typeface="Arial"/>
                  <a:cs typeface="Arial"/>
                  <a:sym typeface="Arial"/>
                </a:endParaRPr>
              </a:p>
            </p:txBody>
          </p:sp>
          <p:sp>
            <p:nvSpPr>
              <p:cNvPr id="1633" name="Google Shape;1633;p45"/>
              <p:cNvSpPr/>
              <p:nvPr/>
            </p:nvSpPr>
            <p:spPr>
              <a:xfrm>
                <a:off x="7381323" y="2729374"/>
                <a:ext cx="652614"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1017</a:t>
                </a:r>
                <a:endParaRPr sz="1100">
                  <a:solidFill>
                    <a:schemeClr val="lt1"/>
                  </a:solidFill>
                  <a:latin typeface="Arial"/>
                  <a:ea typeface="Arial"/>
                  <a:cs typeface="Arial"/>
                  <a:sym typeface="Arial"/>
                </a:endParaRPr>
              </a:p>
            </p:txBody>
          </p:sp>
          <p:sp>
            <p:nvSpPr>
              <p:cNvPr id="1634" name="Google Shape;1634;p45"/>
              <p:cNvSpPr/>
              <p:nvPr/>
            </p:nvSpPr>
            <p:spPr>
              <a:xfrm>
                <a:off x="4958487" y="2869033"/>
                <a:ext cx="150308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MARCH</a:t>
                </a:r>
                <a:endParaRPr sz="1100">
                  <a:solidFill>
                    <a:schemeClr val="lt1"/>
                  </a:solidFill>
                  <a:latin typeface="Arial"/>
                  <a:ea typeface="Arial"/>
                  <a:cs typeface="Arial"/>
                  <a:sym typeface="Arial"/>
                </a:endParaRPr>
              </a:p>
            </p:txBody>
          </p:sp>
          <p:sp>
            <p:nvSpPr>
              <p:cNvPr id="1635" name="Google Shape;1635;p45"/>
              <p:cNvSpPr/>
              <p:nvPr/>
            </p:nvSpPr>
            <p:spPr>
              <a:xfrm>
                <a:off x="7381324" y="2876735"/>
                <a:ext cx="65261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1039</a:t>
                </a:r>
                <a:endParaRPr sz="1100">
                  <a:solidFill>
                    <a:schemeClr val="lt1"/>
                  </a:solidFill>
                  <a:latin typeface="Arial"/>
                  <a:ea typeface="Arial"/>
                  <a:cs typeface="Arial"/>
                  <a:sym typeface="Arial"/>
                </a:endParaRPr>
              </a:p>
            </p:txBody>
          </p:sp>
          <p:sp>
            <p:nvSpPr>
              <p:cNvPr id="1636" name="Google Shape;1636;p45"/>
              <p:cNvSpPr/>
              <p:nvPr/>
            </p:nvSpPr>
            <p:spPr>
              <a:xfrm>
                <a:off x="4958487" y="3016452"/>
                <a:ext cx="115997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APRIL</a:t>
                </a:r>
                <a:endParaRPr sz="1100">
                  <a:solidFill>
                    <a:schemeClr val="lt1"/>
                  </a:solidFill>
                  <a:latin typeface="Arial"/>
                  <a:ea typeface="Arial"/>
                  <a:cs typeface="Arial"/>
                  <a:sym typeface="Arial"/>
                </a:endParaRPr>
              </a:p>
            </p:txBody>
          </p:sp>
          <p:sp>
            <p:nvSpPr>
              <p:cNvPr id="1637" name="Google Shape;1637;p45"/>
              <p:cNvSpPr/>
              <p:nvPr/>
            </p:nvSpPr>
            <p:spPr>
              <a:xfrm>
                <a:off x="7357571" y="3024096"/>
                <a:ext cx="676366"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1011</a:t>
                </a:r>
                <a:endParaRPr sz="1100">
                  <a:solidFill>
                    <a:schemeClr val="lt1"/>
                  </a:solidFill>
                  <a:latin typeface="Arial"/>
                  <a:ea typeface="Arial"/>
                  <a:cs typeface="Arial"/>
                  <a:sym typeface="Arial"/>
                </a:endParaRPr>
              </a:p>
            </p:txBody>
          </p:sp>
          <p:sp>
            <p:nvSpPr>
              <p:cNvPr id="1638" name="Google Shape;1638;p45"/>
              <p:cNvSpPr/>
              <p:nvPr/>
            </p:nvSpPr>
            <p:spPr>
              <a:xfrm>
                <a:off x="4958487" y="3163871"/>
                <a:ext cx="90647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MAY</a:t>
                </a:r>
                <a:endParaRPr sz="1100">
                  <a:solidFill>
                    <a:schemeClr val="lt1"/>
                  </a:solidFill>
                  <a:latin typeface="Arial"/>
                  <a:ea typeface="Arial"/>
                  <a:cs typeface="Arial"/>
                  <a:sym typeface="Arial"/>
                </a:endParaRPr>
              </a:p>
            </p:txBody>
          </p:sp>
          <p:sp>
            <p:nvSpPr>
              <p:cNvPr id="1639" name="Google Shape;1639;p45"/>
              <p:cNvSpPr/>
              <p:nvPr/>
            </p:nvSpPr>
            <p:spPr>
              <a:xfrm>
                <a:off x="7359074" y="3171457"/>
                <a:ext cx="674863"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  975</a:t>
                </a:r>
                <a:endParaRPr sz="1100">
                  <a:solidFill>
                    <a:schemeClr val="lt1"/>
                  </a:solidFill>
                  <a:latin typeface="Arial"/>
                  <a:ea typeface="Arial"/>
                  <a:cs typeface="Arial"/>
                  <a:sym typeface="Arial"/>
                </a:endParaRPr>
              </a:p>
            </p:txBody>
          </p:sp>
          <p:sp>
            <p:nvSpPr>
              <p:cNvPr id="1640" name="Google Shape;1640;p45"/>
              <p:cNvSpPr/>
              <p:nvPr/>
            </p:nvSpPr>
            <p:spPr>
              <a:xfrm>
                <a:off x="4958487" y="3320816"/>
                <a:ext cx="139985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JUNE</a:t>
                </a:r>
                <a:endParaRPr sz="1100">
                  <a:solidFill>
                    <a:schemeClr val="lt1"/>
                  </a:solidFill>
                  <a:latin typeface="Arial"/>
                  <a:ea typeface="Arial"/>
                  <a:cs typeface="Arial"/>
                  <a:sym typeface="Arial"/>
                </a:endParaRPr>
              </a:p>
            </p:txBody>
          </p:sp>
          <p:sp>
            <p:nvSpPr>
              <p:cNvPr id="1641" name="Google Shape;1641;p45"/>
              <p:cNvSpPr/>
              <p:nvPr/>
            </p:nvSpPr>
            <p:spPr>
              <a:xfrm>
                <a:off x="7365012" y="3318818"/>
                <a:ext cx="668925"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  990</a:t>
                </a:r>
                <a:endParaRPr sz="1100">
                  <a:solidFill>
                    <a:schemeClr val="lt1"/>
                  </a:solidFill>
                  <a:latin typeface="Arial"/>
                  <a:ea typeface="Arial"/>
                  <a:cs typeface="Arial"/>
                  <a:sym typeface="Arial"/>
                </a:endParaRPr>
              </a:p>
            </p:txBody>
          </p:sp>
          <p:sp>
            <p:nvSpPr>
              <p:cNvPr id="1642" name="Google Shape;1642;p45"/>
              <p:cNvSpPr/>
              <p:nvPr/>
            </p:nvSpPr>
            <p:spPr>
              <a:xfrm>
                <a:off x="4958487" y="3468235"/>
                <a:ext cx="1399859"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JULY</a:t>
                </a:r>
                <a:endParaRPr sz="1100">
                  <a:solidFill>
                    <a:schemeClr val="lt1"/>
                  </a:solidFill>
                  <a:latin typeface="Arial"/>
                  <a:ea typeface="Arial"/>
                  <a:cs typeface="Arial"/>
                  <a:sym typeface="Arial"/>
                </a:endParaRPr>
              </a:p>
            </p:txBody>
          </p:sp>
          <p:sp>
            <p:nvSpPr>
              <p:cNvPr id="1643" name="Google Shape;1643;p45"/>
              <p:cNvSpPr/>
              <p:nvPr/>
            </p:nvSpPr>
            <p:spPr>
              <a:xfrm>
                <a:off x="7363510" y="3466179"/>
                <a:ext cx="670427"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1047</a:t>
                </a:r>
                <a:endParaRPr sz="1100">
                  <a:solidFill>
                    <a:schemeClr val="lt1"/>
                  </a:solidFill>
                  <a:latin typeface="Arial"/>
                  <a:ea typeface="Arial"/>
                  <a:cs typeface="Arial"/>
                  <a:sym typeface="Arial"/>
                </a:endParaRPr>
              </a:p>
            </p:txBody>
          </p:sp>
          <p:sp>
            <p:nvSpPr>
              <p:cNvPr id="1644" name="Google Shape;1644;p45"/>
              <p:cNvSpPr/>
              <p:nvPr/>
            </p:nvSpPr>
            <p:spPr>
              <a:xfrm>
                <a:off x="4958487" y="3620417"/>
                <a:ext cx="150308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AUGUST</a:t>
                </a:r>
                <a:endParaRPr sz="1100">
                  <a:solidFill>
                    <a:schemeClr val="lt1"/>
                  </a:solidFill>
                  <a:latin typeface="Arial"/>
                  <a:ea typeface="Arial"/>
                  <a:cs typeface="Arial"/>
                  <a:sym typeface="Arial"/>
                </a:endParaRPr>
              </a:p>
            </p:txBody>
          </p:sp>
          <p:sp>
            <p:nvSpPr>
              <p:cNvPr id="1645" name="Google Shape;1645;p45"/>
              <p:cNvSpPr/>
              <p:nvPr/>
            </p:nvSpPr>
            <p:spPr>
              <a:xfrm>
                <a:off x="7369447" y="3613540"/>
                <a:ext cx="664490"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1016</a:t>
                </a:r>
                <a:endParaRPr sz="1100">
                  <a:solidFill>
                    <a:schemeClr val="lt1"/>
                  </a:solidFill>
                  <a:latin typeface="Arial"/>
                  <a:ea typeface="Arial"/>
                  <a:cs typeface="Arial"/>
                  <a:sym typeface="Arial"/>
                </a:endParaRPr>
              </a:p>
            </p:txBody>
          </p:sp>
          <p:sp>
            <p:nvSpPr>
              <p:cNvPr id="1646" name="Google Shape;1646;p45"/>
              <p:cNvSpPr/>
              <p:nvPr/>
            </p:nvSpPr>
            <p:spPr>
              <a:xfrm>
                <a:off x="4958487" y="3767836"/>
                <a:ext cx="206279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SEPTEMBER</a:t>
                </a:r>
                <a:endParaRPr sz="1100">
                  <a:solidFill>
                    <a:schemeClr val="lt1"/>
                  </a:solidFill>
                  <a:latin typeface="Arial"/>
                  <a:ea typeface="Arial"/>
                  <a:cs typeface="Arial"/>
                  <a:sym typeface="Arial"/>
                </a:endParaRPr>
              </a:p>
            </p:txBody>
          </p:sp>
          <p:sp>
            <p:nvSpPr>
              <p:cNvPr id="1647" name="Google Shape;1647;p45"/>
              <p:cNvSpPr/>
              <p:nvPr/>
            </p:nvSpPr>
            <p:spPr>
              <a:xfrm>
                <a:off x="7363510" y="3760901"/>
                <a:ext cx="670427"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1045</a:t>
                </a:r>
                <a:endParaRPr sz="1100">
                  <a:solidFill>
                    <a:schemeClr val="lt1"/>
                  </a:solidFill>
                  <a:latin typeface="Arial"/>
                  <a:ea typeface="Arial"/>
                  <a:cs typeface="Arial"/>
                  <a:sym typeface="Arial"/>
                </a:endParaRPr>
              </a:p>
            </p:txBody>
          </p:sp>
          <p:sp>
            <p:nvSpPr>
              <p:cNvPr id="1648" name="Google Shape;1648;p45"/>
              <p:cNvSpPr/>
              <p:nvPr/>
            </p:nvSpPr>
            <p:spPr>
              <a:xfrm>
                <a:off x="4958487" y="3915255"/>
                <a:ext cx="1159975"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OCTOBER</a:t>
                </a:r>
                <a:endParaRPr sz="1100">
                  <a:solidFill>
                    <a:schemeClr val="lt1"/>
                  </a:solidFill>
                  <a:latin typeface="Arial"/>
                  <a:ea typeface="Arial"/>
                  <a:cs typeface="Arial"/>
                  <a:sym typeface="Arial"/>
                </a:endParaRPr>
              </a:p>
            </p:txBody>
          </p:sp>
          <p:sp>
            <p:nvSpPr>
              <p:cNvPr id="1649" name="Google Shape;1649;p45"/>
              <p:cNvSpPr/>
              <p:nvPr/>
            </p:nvSpPr>
            <p:spPr>
              <a:xfrm>
                <a:off x="7369448" y="3908262"/>
                <a:ext cx="664489"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1008</a:t>
                </a:r>
                <a:endParaRPr sz="1100">
                  <a:solidFill>
                    <a:schemeClr val="lt1"/>
                  </a:solidFill>
                  <a:latin typeface="Arial"/>
                  <a:ea typeface="Arial"/>
                  <a:cs typeface="Arial"/>
                  <a:sym typeface="Arial"/>
                </a:endParaRPr>
              </a:p>
            </p:txBody>
          </p:sp>
          <p:sp>
            <p:nvSpPr>
              <p:cNvPr id="1650" name="Google Shape;1650;p45"/>
              <p:cNvSpPr/>
              <p:nvPr/>
            </p:nvSpPr>
            <p:spPr>
              <a:xfrm>
                <a:off x="4958487" y="4062674"/>
                <a:ext cx="129317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NOVEMBER</a:t>
                </a:r>
                <a:endParaRPr sz="1100">
                  <a:solidFill>
                    <a:schemeClr val="lt1"/>
                  </a:solidFill>
                  <a:latin typeface="Arial"/>
                  <a:ea typeface="Arial"/>
                  <a:cs typeface="Arial"/>
                  <a:sym typeface="Arial"/>
                </a:endParaRPr>
              </a:p>
            </p:txBody>
          </p:sp>
          <p:sp>
            <p:nvSpPr>
              <p:cNvPr id="1651" name="Google Shape;1651;p45"/>
              <p:cNvSpPr/>
              <p:nvPr/>
            </p:nvSpPr>
            <p:spPr>
              <a:xfrm>
                <a:off x="7363510" y="4055623"/>
                <a:ext cx="670427" cy="169277"/>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100">
                    <a:solidFill>
                      <a:schemeClr val="lt1"/>
                    </a:solidFill>
                    <a:latin typeface="Calibri"/>
                    <a:ea typeface="Calibri"/>
                    <a:cs typeface="Calibri"/>
                    <a:sym typeface="Calibri"/>
                  </a:rPr>
                  <a:t>1068</a:t>
                </a:r>
                <a:endParaRPr sz="1100">
                  <a:solidFill>
                    <a:schemeClr val="lt1"/>
                  </a:solidFill>
                  <a:latin typeface="Arial"/>
                  <a:ea typeface="Arial"/>
                  <a:cs typeface="Arial"/>
                  <a:sym typeface="Arial"/>
                </a:endParaRPr>
              </a:p>
            </p:txBody>
          </p:sp>
        </p:grpSp>
      </p:grpSp>
      <p:sp>
        <p:nvSpPr>
          <p:cNvPr id="1652" name="Google Shape;1652;p45"/>
          <p:cNvSpPr txBox="1"/>
          <p:nvPr/>
        </p:nvSpPr>
        <p:spPr>
          <a:xfrm>
            <a:off x="390524" y="253202"/>
            <a:ext cx="4565523" cy="275141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dk1"/>
                </a:solidFill>
                <a:latin typeface="Arial"/>
                <a:ea typeface="Arial"/>
                <a:cs typeface="Arial"/>
                <a:sym typeface="Arial"/>
              </a:rPr>
              <a:t>HYPOTHETICAL EXAMPLE OF 2-YEAR </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POINT-TO-POINT, </a:t>
            </a:r>
            <a:br>
              <a:rPr b="0" i="0" lang="en-US" sz="3600" u="none" cap="none" strike="noStrike">
                <a:solidFill>
                  <a:schemeClr val="dk1"/>
                </a:solidFill>
                <a:latin typeface="Arial"/>
                <a:ea typeface="Arial"/>
                <a:cs typeface="Arial"/>
                <a:sym typeface="Arial"/>
              </a:rPr>
            </a:br>
            <a:r>
              <a:rPr b="0" i="0" lang="en-US" sz="3600" u="none" cap="none" strike="noStrike">
                <a:solidFill>
                  <a:schemeClr val="dk1"/>
                </a:solidFill>
                <a:latin typeface="Arial"/>
                <a:ea typeface="Arial"/>
                <a:cs typeface="Arial"/>
                <a:sym typeface="Arial"/>
              </a:rPr>
              <a:t>with a </a:t>
            </a:r>
            <a:r>
              <a:rPr b="1" i="0" lang="en-US" sz="3600" u="none" cap="none" strike="noStrike">
                <a:solidFill>
                  <a:schemeClr val="dk1"/>
                </a:solidFill>
                <a:latin typeface="Arial"/>
                <a:ea typeface="Arial"/>
                <a:cs typeface="Arial"/>
                <a:sym typeface="Arial"/>
              </a:rPr>
              <a:t>PARTICIPATION RATE</a:t>
            </a:r>
            <a:endParaRPr b="1" i="0" sz="3600" u="none" cap="none" strike="noStrike">
              <a:solidFill>
                <a:schemeClr val="dk1"/>
              </a:solidFill>
              <a:latin typeface="Arial"/>
              <a:ea typeface="Arial"/>
              <a:cs typeface="Arial"/>
              <a:sym typeface="Arial"/>
            </a:endParaRPr>
          </a:p>
        </p:txBody>
      </p:sp>
      <p:sp>
        <p:nvSpPr>
          <p:cNvPr id="1653" name="Google Shape;1653;p45"/>
          <p:cNvSpPr txBox="1"/>
          <p:nvPr/>
        </p:nvSpPr>
        <p:spPr>
          <a:xfrm>
            <a:off x="396111" y="6003925"/>
            <a:ext cx="4043363"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1200">
              <a:solidFill>
                <a:srgbClr val="5F5F5F"/>
              </a:solidFill>
              <a:latin typeface="Arial"/>
              <a:ea typeface="Arial"/>
              <a:cs typeface="Arial"/>
              <a:sym typeface="Arial"/>
            </a:endParaRPr>
          </a:p>
          <a:p>
            <a:pPr indent="0" lvl="0" marL="0" marR="0" rtl="0" algn="l">
              <a:lnSpc>
                <a:spcPct val="90000"/>
              </a:lnSpc>
              <a:spcBef>
                <a:spcPts val="0"/>
              </a:spcBef>
              <a:spcAft>
                <a:spcPts val="0"/>
              </a:spcAft>
              <a:buNone/>
            </a:pPr>
            <a:r>
              <a:rPr lang="en-US" sz="1200">
                <a:solidFill>
                  <a:srgbClr val="5F5F5F"/>
                </a:solidFill>
                <a:latin typeface="Arial"/>
                <a:ea typeface="Arial"/>
                <a:cs typeface="Arial"/>
                <a:sym typeface="Arial"/>
              </a:rPr>
              <a:t>Hypothetical external market index performance for 24 months, from January through December, twice. Intended to illustrate how a 2-year point-to-point works. Does not represent any specific product or past performance. Actual performance will vary. Past results are no guarantee of future performance.</a:t>
            </a:r>
            <a:endParaRPr/>
          </a:p>
        </p:txBody>
      </p:sp>
      <p:sp>
        <p:nvSpPr>
          <p:cNvPr id="1654" name="Google Shape;1654;p45"/>
          <p:cNvSpPr/>
          <p:nvPr/>
        </p:nvSpPr>
        <p:spPr>
          <a:xfrm>
            <a:off x="322373" y="3832249"/>
            <a:ext cx="3869447"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90B4D"/>
                </a:solidFill>
                <a:latin typeface="Arial"/>
                <a:ea typeface="Arial"/>
                <a:cs typeface="Arial"/>
                <a:sym typeface="Arial"/>
              </a:rPr>
              <a:t>This example uses hypothetical external market index performance and assumes a 80% participation rate. The </a:t>
            </a:r>
            <a:r>
              <a:rPr b="1" lang="en-US" sz="1400">
                <a:solidFill>
                  <a:srgbClr val="790B4D"/>
                </a:solidFill>
                <a:latin typeface="Arial"/>
                <a:ea typeface="Arial"/>
                <a:cs typeface="Arial"/>
                <a:sym typeface="Arial"/>
              </a:rPr>
              <a:t>participation rate </a:t>
            </a:r>
            <a:r>
              <a:rPr lang="en-US" sz="1400">
                <a:solidFill>
                  <a:srgbClr val="790B4D"/>
                </a:solidFill>
                <a:latin typeface="Arial"/>
                <a:ea typeface="Arial"/>
                <a:cs typeface="Arial"/>
                <a:sym typeface="Arial"/>
              </a:rPr>
              <a:t>can be raised or lowered each 2-year crediting period, subject to contractual guarantees.</a:t>
            </a:r>
            <a:endParaRPr/>
          </a:p>
        </p:txBody>
      </p:sp>
      <p:sp>
        <p:nvSpPr>
          <p:cNvPr id="1655" name="Google Shape;1655;p4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0" name="Shape 1660"/>
        <p:cNvGrpSpPr/>
        <p:nvPr/>
      </p:nvGrpSpPr>
      <p:grpSpPr>
        <a:xfrm>
          <a:off x="0" y="0"/>
          <a:ext cx="0" cy="0"/>
          <a:chOff x="0" y="0"/>
          <a:chExt cx="0" cy="0"/>
        </a:xfrm>
      </p:grpSpPr>
      <p:sp>
        <p:nvSpPr>
          <p:cNvPr id="1661" name="Google Shape;1661;p46"/>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113388"/>
              </a:solidFill>
              <a:latin typeface="Calibri"/>
              <a:ea typeface="Calibri"/>
              <a:cs typeface="Calibri"/>
              <a:sym typeface="Calibri"/>
            </a:endParaRPr>
          </a:p>
        </p:txBody>
      </p:sp>
      <p:grpSp>
        <p:nvGrpSpPr>
          <p:cNvPr id="1662" name="Google Shape;1662;p46"/>
          <p:cNvGrpSpPr/>
          <p:nvPr/>
        </p:nvGrpSpPr>
        <p:grpSpPr>
          <a:xfrm>
            <a:off x="357746" y="2132416"/>
            <a:ext cx="4134756" cy="1213454"/>
            <a:chOff x="4033508" y="302252"/>
            <a:chExt cx="4134756" cy="1213454"/>
          </a:xfrm>
        </p:grpSpPr>
        <p:sp>
          <p:nvSpPr>
            <p:cNvPr id="1663" name="Google Shape;1663;p46"/>
            <p:cNvSpPr/>
            <p:nvPr/>
          </p:nvSpPr>
          <p:spPr>
            <a:xfrm>
              <a:off x="4480921" y="302252"/>
              <a:ext cx="3687343" cy="1213454"/>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664" name="Google Shape;1664;p46"/>
            <p:cNvSpPr/>
            <p:nvPr/>
          </p:nvSpPr>
          <p:spPr>
            <a:xfrm>
              <a:off x="4033508" y="452641"/>
              <a:ext cx="912677" cy="912677"/>
            </a:xfrm>
            <a:prstGeom prst="ellipse">
              <a:avLst/>
            </a:prstGeom>
            <a:solidFill>
              <a:srgbClr val="CD7BA6"/>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800">
                  <a:solidFill>
                    <a:schemeClr val="dk2"/>
                  </a:solidFill>
                  <a:latin typeface="Arial"/>
                  <a:ea typeface="Arial"/>
                  <a:cs typeface="Arial"/>
                  <a:sym typeface="Arial"/>
                </a:rPr>
                <a:t>3</a:t>
              </a:r>
              <a:endParaRPr sz="4800">
                <a:solidFill>
                  <a:schemeClr val="dk2"/>
                </a:solidFill>
                <a:latin typeface="Arial"/>
                <a:ea typeface="Arial"/>
                <a:cs typeface="Arial"/>
                <a:sym typeface="Arial"/>
              </a:endParaRPr>
            </a:p>
          </p:txBody>
        </p:sp>
        <p:sp>
          <p:nvSpPr>
            <p:cNvPr id="1665" name="Google Shape;1665;p46"/>
            <p:cNvSpPr/>
            <p:nvPr/>
          </p:nvSpPr>
          <p:spPr>
            <a:xfrm>
              <a:off x="5013175" y="641213"/>
              <a:ext cx="3155089"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3200">
                  <a:solidFill>
                    <a:schemeClr val="dk1"/>
                  </a:solidFill>
                  <a:latin typeface="Arial"/>
                  <a:ea typeface="Arial"/>
                  <a:cs typeface="Arial"/>
                  <a:sym typeface="Arial"/>
                </a:rPr>
                <a:t>MONTHLY SUM</a:t>
              </a:r>
              <a:endParaRPr sz="3200">
                <a:solidFill>
                  <a:schemeClr val="dk1"/>
                </a:solidFill>
                <a:latin typeface="Arial"/>
                <a:ea typeface="Arial"/>
                <a:cs typeface="Arial"/>
                <a:sym typeface="Arial"/>
              </a:endParaRPr>
            </a:p>
          </p:txBody>
        </p:sp>
      </p:grpSp>
      <p:sp>
        <p:nvSpPr>
          <p:cNvPr id="1666" name="Google Shape;1666;p4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667" name="Google Shape;1667;p46"/>
          <p:cNvSpPr txBox="1"/>
          <p:nvPr/>
        </p:nvSpPr>
        <p:spPr>
          <a:xfrm>
            <a:off x="5345112" y="2132416"/>
            <a:ext cx="6510337" cy="3144039"/>
          </a:xfrm>
          <a:prstGeom prst="rect">
            <a:avLst/>
          </a:prstGeom>
          <a:noFill/>
          <a:ln>
            <a:noFill/>
          </a:ln>
        </p:spPr>
        <p:txBody>
          <a:bodyPr anchorCtr="0" anchor="t" bIns="45700" lIns="91425" spcFirstLastPara="1" rIns="91425" wrap="square" tIns="45700">
            <a:noAutofit/>
          </a:bodyPr>
          <a:lstStyle/>
          <a:p>
            <a:pPr indent="0" lvl="2" marL="0" marR="0" rtl="0" algn="l">
              <a:lnSpc>
                <a:spcPct val="90000"/>
              </a:lnSpc>
              <a:spcBef>
                <a:spcPts val="0"/>
              </a:spcBef>
              <a:spcAft>
                <a:spcPts val="0"/>
              </a:spcAft>
              <a:buClr>
                <a:srgbClr val="426BB3"/>
              </a:buClr>
              <a:buSzPts val="700"/>
              <a:buFont typeface="Noto Sans Symbols"/>
              <a:buNone/>
            </a:pPr>
            <a:r>
              <a:rPr b="1" i="0" lang="en-US" sz="2800" u="none" cap="none" strike="noStrike">
                <a:solidFill>
                  <a:srgbClr val="790B4D"/>
                </a:solidFill>
                <a:latin typeface="Arial"/>
                <a:ea typeface="Arial"/>
                <a:cs typeface="Arial"/>
                <a:sym typeface="Arial"/>
              </a:rPr>
              <a:t>Individual monthly increases </a:t>
            </a:r>
            <a:br>
              <a:rPr b="1" i="0" lang="en-US" sz="2800" u="none" cap="none" strike="noStrike">
                <a:solidFill>
                  <a:srgbClr val="790B4D"/>
                </a:solidFill>
                <a:latin typeface="Arial"/>
                <a:ea typeface="Arial"/>
                <a:cs typeface="Arial"/>
                <a:sym typeface="Arial"/>
              </a:rPr>
            </a:br>
            <a:r>
              <a:rPr b="1" i="0" lang="en-US" sz="2800" u="none" cap="none" strike="noStrike">
                <a:solidFill>
                  <a:srgbClr val="790B4D"/>
                </a:solidFill>
                <a:latin typeface="Arial"/>
                <a:ea typeface="Arial"/>
                <a:cs typeface="Arial"/>
                <a:sym typeface="Arial"/>
              </a:rPr>
              <a:t>(subject to a monthly cap) and decreases (with no cap) in the index value are tracked and added up.</a:t>
            </a:r>
            <a:endParaRPr/>
          </a:p>
          <a:p>
            <a:pPr indent="-228600" lvl="2" marL="236538" marR="0" rtl="0" algn="l">
              <a:lnSpc>
                <a:spcPct val="90000"/>
              </a:lnSpc>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If result is positive, that’s the indexed interest rate for that year. </a:t>
            </a:r>
            <a:endParaRPr/>
          </a:p>
          <a:p>
            <a:pPr indent="-228600" lvl="2" marL="236538" marR="0" rtl="0" algn="l">
              <a:lnSpc>
                <a:spcPct val="90000"/>
              </a:lnSpc>
              <a:spcBef>
                <a:spcPts val="120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If sum is negative, the indexed interest rate is zero for the year</a:t>
            </a:r>
            <a:r>
              <a:rPr b="0" i="0" lang="en-US" sz="2400" u="none" cap="none" strike="noStrike">
                <a:solidFill>
                  <a:srgbClr val="790B4D"/>
                </a:solidFill>
                <a:latin typeface="Arial"/>
                <a:ea typeface="Arial"/>
                <a:cs typeface="Arial"/>
                <a:sym typeface="Arial"/>
              </a:rPr>
              <a:t>.</a:t>
            </a:r>
            <a:endParaRPr/>
          </a:p>
        </p:txBody>
      </p:sp>
      <p:sp>
        <p:nvSpPr>
          <p:cNvPr id="1668" name="Google Shape;1668;p46"/>
          <p:cNvSpPr txBox="1"/>
          <p:nvPr/>
        </p:nvSpPr>
        <p:spPr>
          <a:xfrm>
            <a:off x="368446" y="260350"/>
            <a:ext cx="8145459" cy="7493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chemeClr val="lt1"/>
              </a:buClr>
              <a:buSzPct val="100000"/>
              <a:buFont typeface="Calibri"/>
              <a:buNone/>
            </a:pPr>
            <a:r>
              <a:rPr b="0" lang="en-US" sz="4800">
                <a:solidFill>
                  <a:schemeClr val="dk1"/>
                </a:solidFill>
                <a:latin typeface="Arial"/>
                <a:ea typeface="Arial"/>
                <a:cs typeface="Arial"/>
                <a:sym typeface="Arial"/>
              </a:rPr>
              <a:t>INDEXED INTEREST potential</a:t>
            </a:r>
            <a:endParaRPr b="1" sz="4800">
              <a:solidFill>
                <a:schemeClr val="dk1"/>
              </a:solidFill>
              <a:latin typeface="Arial"/>
              <a:ea typeface="Arial"/>
              <a:cs typeface="Arial"/>
              <a:sym typeface="Arial"/>
            </a:endParaRPr>
          </a:p>
        </p:txBody>
      </p:sp>
      <p:pic>
        <p:nvPicPr>
          <p:cNvPr id="1669" name="Google Shape;1669;p46"/>
          <p:cNvPicPr preferRelativeResize="0"/>
          <p:nvPr/>
        </p:nvPicPr>
        <p:blipFill rotWithShape="1">
          <a:blip r:embed="rId3">
            <a:alphaModFix/>
          </a:blip>
          <a:srcRect b="0" l="0" r="0" t="0"/>
          <a:stretch/>
        </p:blipFill>
        <p:spPr>
          <a:xfrm>
            <a:off x="9390863" y="299200"/>
            <a:ext cx="1476311" cy="1398610"/>
          </a:xfrm>
          <a:prstGeom prst="rect">
            <a:avLst/>
          </a:prstGeom>
          <a:noFill/>
          <a:ln>
            <a:noFill/>
          </a:ln>
        </p:spPr>
      </p:pic>
      <p:sp>
        <p:nvSpPr>
          <p:cNvPr id="1670" name="Google Shape;1670;p46"/>
          <p:cNvSpPr/>
          <p:nvPr/>
        </p:nvSpPr>
        <p:spPr>
          <a:xfrm>
            <a:off x="390525" y="1004749"/>
            <a:ext cx="3362139" cy="523220"/>
          </a:xfrm>
          <a:prstGeom prst="rect">
            <a:avLst/>
          </a:prstGeom>
          <a:noFill/>
          <a:ln>
            <a:noFill/>
          </a:ln>
        </p:spPr>
        <p:txBody>
          <a:bodyPr anchorCtr="0" anchor="t" bIns="45700" lIns="91425" spcFirstLastPara="1" rIns="91425" wrap="square" tIns="45700">
            <a:spAutoFit/>
          </a:bodyPr>
          <a:lstStyle/>
          <a:p>
            <a:pPr indent="0" lvl="1" marL="1588" marR="0" rtl="0" algn="l">
              <a:spcBef>
                <a:spcPts val="0"/>
              </a:spcBef>
              <a:spcAft>
                <a:spcPts val="0"/>
              </a:spcAft>
              <a:buNone/>
            </a:pPr>
            <a:r>
              <a:rPr b="1" i="0" lang="en-US" sz="2800" u="none" cap="none" strike="noStrike">
                <a:solidFill>
                  <a:srgbClr val="790B4D"/>
                </a:solidFill>
                <a:latin typeface="Arial"/>
                <a:ea typeface="Arial"/>
                <a:cs typeface="Arial"/>
                <a:sym typeface="Arial"/>
              </a:rPr>
              <a:t>Crediting methods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p47"/>
          <p:cNvSpPr/>
          <p:nvPr/>
        </p:nvSpPr>
        <p:spPr>
          <a:xfrm>
            <a:off x="7033028" y="2571750"/>
            <a:ext cx="329124" cy="35956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7" name="Google Shape;1677;p47"/>
          <p:cNvSpPr/>
          <p:nvPr/>
        </p:nvSpPr>
        <p:spPr>
          <a:xfrm>
            <a:off x="5902552" y="2087792"/>
            <a:ext cx="329124" cy="84352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78" name="Google Shape;1678;p47"/>
          <p:cNvSpPr/>
          <p:nvPr/>
        </p:nvSpPr>
        <p:spPr>
          <a:xfrm>
            <a:off x="2524288" y="2359819"/>
            <a:ext cx="329124" cy="56157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679" name="Google Shape;1679;p47"/>
          <p:cNvCxnSpPr/>
          <p:nvPr/>
        </p:nvCxnSpPr>
        <p:spPr>
          <a:xfrm>
            <a:off x="3246221"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0" name="Google Shape;1680;p47"/>
          <p:cNvCxnSpPr/>
          <p:nvPr/>
        </p:nvCxnSpPr>
        <p:spPr>
          <a:xfrm>
            <a:off x="4374069"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1" name="Google Shape;1681;p47"/>
          <p:cNvCxnSpPr/>
          <p:nvPr/>
        </p:nvCxnSpPr>
        <p:spPr>
          <a:xfrm>
            <a:off x="5501917"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2" name="Google Shape;1682;p47"/>
          <p:cNvCxnSpPr/>
          <p:nvPr/>
        </p:nvCxnSpPr>
        <p:spPr>
          <a:xfrm>
            <a:off x="6629765"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3" name="Google Shape;1683;p47"/>
          <p:cNvCxnSpPr/>
          <p:nvPr/>
        </p:nvCxnSpPr>
        <p:spPr>
          <a:xfrm>
            <a:off x="7757613"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4" name="Google Shape;1684;p47"/>
          <p:cNvCxnSpPr/>
          <p:nvPr/>
        </p:nvCxnSpPr>
        <p:spPr>
          <a:xfrm>
            <a:off x="3810145"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5" name="Google Shape;1685;p47"/>
          <p:cNvCxnSpPr/>
          <p:nvPr/>
        </p:nvCxnSpPr>
        <p:spPr>
          <a:xfrm>
            <a:off x="4937993"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6" name="Google Shape;1686;p47"/>
          <p:cNvCxnSpPr/>
          <p:nvPr/>
        </p:nvCxnSpPr>
        <p:spPr>
          <a:xfrm>
            <a:off x="6065841"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7" name="Google Shape;1687;p47"/>
          <p:cNvCxnSpPr/>
          <p:nvPr/>
        </p:nvCxnSpPr>
        <p:spPr>
          <a:xfrm>
            <a:off x="7193689"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8" name="Google Shape;1688;p47"/>
          <p:cNvCxnSpPr/>
          <p:nvPr/>
        </p:nvCxnSpPr>
        <p:spPr>
          <a:xfrm>
            <a:off x="8321537"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89" name="Google Shape;1689;p47"/>
          <p:cNvCxnSpPr/>
          <p:nvPr/>
        </p:nvCxnSpPr>
        <p:spPr>
          <a:xfrm>
            <a:off x="8885464" y="4253894"/>
            <a:ext cx="0" cy="142875"/>
          </a:xfrm>
          <a:prstGeom prst="straightConnector1">
            <a:avLst/>
          </a:prstGeom>
          <a:noFill/>
          <a:ln cap="flat" cmpd="sng" w="9525">
            <a:solidFill>
              <a:srgbClr val="7F7F7F"/>
            </a:solidFill>
            <a:prstDash val="solid"/>
            <a:round/>
            <a:headEnd len="med" w="med" type="none"/>
            <a:tailEnd len="med" w="med" type="none"/>
          </a:ln>
        </p:spPr>
      </p:cxnSp>
      <p:cxnSp>
        <p:nvCxnSpPr>
          <p:cNvPr id="1690" name="Google Shape;1690;p47"/>
          <p:cNvCxnSpPr/>
          <p:nvPr/>
        </p:nvCxnSpPr>
        <p:spPr>
          <a:xfrm>
            <a:off x="2682297" y="4253894"/>
            <a:ext cx="0" cy="142875"/>
          </a:xfrm>
          <a:prstGeom prst="straightConnector1">
            <a:avLst/>
          </a:prstGeom>
          <a:noFill/>
          <a:ln cap="flat" cmpd="sng" w="9525">
            <a:solidFill>
              <a:srgbClr val="7F7F7F"/>
            </a:solidFill>
            <a:prstDash val="solid"/>
            <a:round/>
            <a:headEnd len="med" w="med" type="none"/>
            <a:tailEnd len="med" w="med" type="none"/>
          </a:ln>
        </p:spPr>
      </p:cxnSp>
      <p:sp>
        <p:nvSpPr>
          <p:cNvPr id="1691" name="Google Shape;1691;p47"/>
          <p:cNvSpPr/>
          <p:nvPr/>
        </p:nvSpPr>
        <p:spPr>
          <a:xfrm>
            <a:off x="2107293" y="1928071"/>
            <a:ext cx="7116520" cy="2365337"/>
          </a:xfrm>
          <a:custGeom>
            <a:rect b="b" l="l" r="r" t="t"/>
            <a:pathLst>
              <a:path extrusionOk="0" h="3860800" w="7012071">
                <a:moveTo>
                  <a:pt x="7012071" y="3860800"/>
                </a:moveTo>
                <a:lnTo>
                  <a:pt x="0" y="3860800"/>
                </a:lnTo>
                <a:lnTo>
                  <a:pt x="0" y="0"/>
                </a:lnTo>
              </a:path>
            </a:pathLst>
          </a:custGeom>
          <a:noFill/>
          <a:ln cap="flat" cmpd="sng" w="9525">
            <a:solidFill>
              <a:srgbClr val="7F7F7F"/>
            </a:solidFill>
            <a:prstDash val="solid"/>
            <a:miter lim="800000"/>
            <a:headEnd len="med" w="med" type="none"/>
            <a:tailEnd len="med" w="med" type="none"/>
          </a:ln>
        </p:spPr>
        <p:txBody>
          <a:bodyPr anchorCtr="0" anchor="ctr" bIns="0" lIns="0" spcFirstLastPara="1" rIns="0" wrap="square" tIns="540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92" name="Google Shape;1692;p47"/>
          <p:cNvGrpSpPr/>
          <p:nvPr/>
        </p:nvGrpSpPr>
        <p:grpSpPr>
          <a:xfrm>
            <a:off x="2107294" y="2087792"/>
            <a:ext cx="7175794" cy="1486416"/>
            <a:chOff x="818447" y="3416300"/>
            <a:chExt cx="7182300" cy="1666726"/>
          </a:xfrm>
        </p:grpSpPr>
        <p:cxnSp>
          <p:nvCxnSpPr>
            <p:cNvPr id="1693" name="Google Shape;1693;p47"/>
            <p:cNvCxnSpPr/>
            <p:nvPr/>
          </p:nvCxnSpPr>
          <p:spPr>
            <a:xfrm>
              <a:off x="818447" y="5083026"/>
              <a:ext cx="7122760" cy="0"/>
            </a:xfrm>
            <a:prstGeom prst="straightConnector1">
              <a:avLst/>
            </a:prstGeom>
            <a:noFill/>
            <a:ln cap="flat" cmpd="sng" w="9525">
              <a:solidFill>
                <a:srgbClr val="BFBFBF"/>
              </a:solidFill>
              <a:prstDash val="solid"/>
              <a:round/>
              <a:headEnd len="med" w="med" type="none"/>
              <a:tailEnd len="med" w="med" type="none"/>
            </a:ln>
          </p:spPr>
        </p:cxnSp>
        <p:cxnSp>
          <p:nvCxnSpPr>
            <p:cNvPr id="1694" name="Google Shape;1694;p47"/>
            <p:cNvCxnSpPr/>
            <p:nvPr/>
          </p:nvCxnSpPr>
          <p:spPr>
            <a:xfrm>
              <a:off x="818449" y="3416300"/>
              <a:ext cx="7182298" cy="0"/>
            </a:xfrm>
            <a:prstGeom prst="straightConnector1">
              <a:avLst/>
            </a:prstGeom>
            <a:noFill/>
            <a:ln cap="flat" cmpd="sng" w="9525">
              <a:solidFill>
                <a:srgbClr val="BFBFBF"/>
              </a:solidFill>
              <a:prstDash val="solid"/>
              <a:round/>
              <a:headEnd len="med" w="med" type="none"/>
              <a:tailEnd len="med" w="med" type="none"/>
            </a:ln>
          </p:spPr>
        </p:cxnSp>
        <p:cxnSp>
          <p:nvCxnSpPr>
            <p:cNvPr id="1695" name="Google Shape;1695;p47"/>
            <p:cNvCxnSpPr/>
            <p:nvPr/>
          </p:nvCxnSpPr>
          <p:spPr>
            <a:xfrm>
              <a:off x="818447" y="4332989"/>
              <a:ext cx="7182300" cy="19949"/>
            </a:xfrm>
            <a:prstGeom prst="straightConnector1">
              <a:avLst/>
            </a:prstGeom>
            <a:noFill/>
            <a:ln cap="flat" cmpd="sng" w="9525">
              <a:solidFill>
                <a:srgbClr val="BFBFBF"/>
              </a:solidFill>
              <a:prstDash val="solid"/>
              <a:round/>
              <a:headEnd len="med" w="med" type="none"/>
              <a:tailEnd len="med" w="med" type="none"/>
            </a:ln>
          </p:spPr>
        </p:cxnSp>
      </p:grpSp>
      <p:sp>
        <p:nvSpPr>
          <p:cNvPr id="1696" name="Google Shape;1696;p47"/>
          <p:cNvSpPr txBox="1"/>
          <p:nvPr/>
        </p:nvSpPr>
        <p:spPr>
          <a:xfrm>
            <a:off x="5706640" y="5730209"/>
            <a:ext cx="60684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b="1" lang="en-US" sz="1200">
                <a:solidFill>
                  <a:srgbClr val="7F7F7F"/>
                </a:solidFill>
                <a:latin typeface="Calibri"/>
                <a:ea typeface="Calibri"/>
                <a:cs typeface="Calibri"/>
                <a:sym typeface="Calibri"/>
              </a:rPr>
              <a:t>MONTH</a:t>
            </a:r>
            <a:endParaRPr/>
          </a:p>
        </p:txBody>
      </p:sp>
      <p:sp>
        <p:nvSpPr>
          <p:cNvPr id="1697" name="Google Shape;1697;p47"/>
          <p:cNvSpPr/>
          <p:nvPr/>
        </p:nvSpPr>
        <p:spPr>
          <a:xfrm>
            <a:off x="2524288" y="2898768"/>
            <a:ext cx="329124" cy="1398830"/>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8" name="Google Shape;1698;p47"/>
          <p:cNvSpPr/>
          <p:nvPr/>
        </p:nvSpPr>
        <p:spPr>
          <a:xfrm>
            <a:off x="5339508" y="3660513"/>
            <a:ext cx="329124" cy="643614"/>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99" name="Google Shape;1699;p47"/>
          <p:cNvSpPr/>
          <p:nvPr/>
        </p:nvSpPr>
        <p:spPr>
          <a:xfrm>
            <a:off x="5902552" y="2939271"/>
            <a:ext cx="329124" cy="1354473"/>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0" name="Google Shape;1700;p47"/>
          <p:cNvSpPr/>
          <p:nvPr/>
        </p:nvSpPr>
        <p:spPr>
          <a:xfrm>
            <a:off x="7028640" y="2929348"/>
            <a:ext cx="329124" cy="1368251"/>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1" name="Google Shape;1701;p47"/>
          <p:cNvSpPr/>
          <p:nvPr/>
        </p:nvSpPr>
        <p:spPr>
          <a:xfrm>
            <a:off x="7591684" y="3789376"/>
            <a:ext cx="329124" cy="504032"/>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2" name="Google Shape;1702;p47"/>
          <p:cNvSpPr/>
          <p:nvPr/>
        </p:nvSpPr>
        <p:spPr>
          <a:xfrm>
            <a:off x="8717772" y="3853448"/>
            <a:ext cx="329124" cy="442118"/>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3" name="Google Shape;1703;p47"/>
          <p:cNvSpPr/>
          <p:nvPr/>
        </p:nvSpPr>
        <p:spPr>
          <a:xfrm>
            <a:off x="3650376" y="3003869"/>
            <a:ext cx="329124" cy="1289539"/>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4" name="Google Shape;1704;p47"/>
          <p:cNvSpPr/>
          <p:nvPr/>
        </p:nvSpPr>
        <p:spPr>
          <a:xfrm>
            <a:off x="4213420" y="4291614"/>
            <a:ext cx="329124" cy="1480282"/>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5" name="Google Shape;1705;p47"/>
          <p:cNvSpPr/>
          <p:nvPr/>
        </p:nvSpPr>
        <p:spPr>
          <a:xfrm>
            <a:off x="3087332" y="4290489"/>
            <a:ext cx="329124" cy="322493"/>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06" name="Google Shape;1706;p47"/>
          <p:cNvSpPr/>
          <p:nvPr/>
        </p:nvSpPr>
        <p:spPr>
          <a:xfrm>
            <a:off x="6455870" y="4290488"/>
            <a:ext cx="329124" cy="1229614"/>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cxnSp>
        <p:nvCxnSpPr>
          <p:cNvPr id="1707" name="Google Shape;1707;p47"/>
          <p:cNvCxnSpPr/>
          <p:nvPr/>
        </p:nvCxnSpPr>
        <p:spPr>
          <a:xfrm>
            <a:off x="2525175" y="2931320"/>
            <a:ext cx="6769883" cy="3975"/>
          </a:xfrm>
          <a:prstGeom prst="straightConnector1">
            <a:avLst/>
          </a:prstGeom>
          <a:noFill/>
          <a:ln cap="flat" cmpd="sng" w="76200">
            <a:solidFill>
              <a:srgbClr val="790B4D"/>
            </a:solidFill>
            <a:prstDash val="solid"/>
            <a:round/>
            <a:headEnd len="sm" w="sm" type="none"/>
            <a:tailEnd len="sm" w="sm" type="none"/>
          </a:ln>
        </p:spPr>
      </p:cxnSp>
      <p:sp>
        <p:nvSpPr>
          <p:cNvPr id="1708" name="Google Shape;1708;p47"/>
          <p:cNvSpPr txBox="1"/>
          <p:nvPr/>
        </p:nvSpPr>
        <p:spPr>
          <a:xfrm>
            <a:off x="8954547" y="2659575"/>
            <a:ext cx="780682"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b="1" lang="en-US" sz="1200">
                <a:solidFill>
                  <a:schemeClr val="accent1"/>
                </a:solidFill>
                <a:latin typeface="Calibri"/>
                <a:ea typeface="Calibri"/>
                <a:cs typeface="Calibri"/>
                <a:sym typeface="Calibri"/>
              </a:rPr>
              <a:t>2.00% CAP</a:t>
            </a:r>
            <a:endParaRPr/>
          </a:p>
        </p:txBody>
      </p:sp>
      <p:sp>
        <p:nvSpPr>
          <p:cNvPr id="1709" name="Google Shape;1709;p47"/>
          <p:cNvSpPr/>
          <p:nvPr/>
        </p:nvSpPr>
        <p:spPr>
          <a:xfrm>
            <a:off x="4786850" y="4291205"/>
            <a:ext cx="329124" cy="1289539"/>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0" name="Google Shape;1710;p47"/>
          <p:cNvSpPr txBox="1"/>
          <p:nvPr/>
        </p:nvSpPr>
        <p:spPr>
          <a:xfrm>
            <a:off x="2436109" y="2659486"/>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2.00% </a:t>
            </a:r>
            <a:endParaRPr/>
          </a:p>
        </p:txBody>
      </p:sp>
      <p:sp>
        <p:nvSpPr>
          <p:cNvPr id="1711" name="Google Shape;1711;p47"/>
          <p:cNvSpPr txBox="1"/>
          <p:nvPr/>
        </p:nvSpPr>
        <p:spPr>
          <a:xfrm>
            <a:off x="5824272" y="2659486"/>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2.00% </a:t>
            </a:r>
            <a:endParaRPr/>
          </a:p>
        </p:txBody>
      </p:sp>
      <p:sp>
        <p:nvSpPr>
          <p:cNvPr id="1712" name="Google Shape;1712;p47"/>
          <p:cNvSpPr txBox="1"/>
          <p:nvPr/>
        </p:nvSpPr>
        <p:spPr>
          <a:xfrm>
            <a:off x="3573369" y="2659486"/>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1.96% </a:t>
            </a:r>
            <a:endParaRPr/>
          </a:p>
        </p:txBody>
      </p:sp>
      <p:sp>
        <p:nvSpPr>
          <p:cNvPr id="1713" name="Google Shape;1713;p47"/>
          <p:cNvSpPr txBox="1"/>
          <p:nvPr/>
        </p:nvSpPr>
        <p:spPr>
          <a:xfrm>
            <a:off x="6951633" y="2659486"/>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2.00% </a:t>
            </a:r>
            <a:endParaRPr/>
          </a:p>
        </p:txBody>
      </p:sp>
      <p:sp>
        <p:nvSpPr>
          <p:cNvPr id="1714" name="Google Shape;1714;p47"/>
          <p:cNvSpPr txBox="1"/>
          <p:nvPr/>
        </p:nvSpPr>
        <p:spPr>
          <a:xfrm>
            <a:off x="5277405" y="3438682"/>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1.01% </a:t>
            </a:r>
            <a:endParaRPr/>
          </a:p>
        </p:txBody>
      </p:sp>
      <p:sp>
        <p:nvSpPr>
          <p:cNvPr id="1715" name="Google Shape;1715;p47"/>
          <p:cNvSpPr txBox="1"/>
          <p:nvPr/>
        </p:nvSpPr>
        <p:spPr>
          <a:xfrm>
            <a:off x="7522551" y="3565616"/>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0.95% </a:t>
            </a:r>
            <a:endParaRPr/>
          </a:p>
        </p:txBody>
      </p:sp>
      <p:sp>
        <p:nvSpPr>
          <p:cNvPr id="1716" name="Google Shape;1716;p47"/>
          <p:cNvSpPr txBox="1"/>
          <p:nvPr/>
        </p:nvSpPr>
        <p:spPr>
          <a:xfrm>
            <a:off x="8073864" y="4011991"/>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0.00% </a:t>
            </a:r>
            <a:endParaRPr/>
          </a:p>
        </p:txBody>
      </p:sp>
      <p:sp>
        <p:nvSpPr>
          <p:cNvPr id="1717" name="Google Shape;1717;p47"/>
          <p:cNvSpPr txBox="1"/>
          <p:nvPr/>
        </p:nvSpPr>
        <p:spPr>
          <a:xfrm>
            <a:off x="8636908" y="3632506"/>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0.94% </a:t>
            </a:r>
            <a:endParaRPr/>
          </a:p>
        </p:txBody>
      </p:sp>
      <p:sp>
        <p:nvSpPr>
          <p:cNvPr id="1718" name="Google Shape;1718;p47"/>
          <p:cNvSpPr txBox="1"/>
          <p:nvPr/>
        </p:nvSpPr>
        <p:spPr>
          <a:xfrm>
            <a:off x="2977767" y="4561171"/>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-0.97% </a:t>
            </a:r>
            <a:endParaRPr/>
          </a:p>
        </p:txBody>
      </p:sp>
      <p:sp>
        <p:nvSpPr>
          <p:cNvPr id="1719" name="Google Shape;1719;p47"/>
          <p:cNvSpPr txBox="1"/>
          <p:nvPr/>
        </p:nvSpPr>
        <p:spPr>
          <a:xfrm>
            <a:off x="4089225" y="5720716"/>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-2.88% </a:t>
            </a:r>
            <a:endParaRPr/>
          </a:p>
        </p:txBody>
      </p:sp>
      <p:sp>
        <p:nvSpPr>
          <p:cNvPr id="1720" name="Google Shape;1720;p47"/>
          <p:cNvSpPr txBox="1"/>
          <p:nvPr/>
        </p:nvSpPr>
        <p:spPr>
          <a:xfrm>
            <a:off x="4674479" y="5521233"/>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-1.98% </a:t>
            </a:r>
            <a:endParaRPr/>
          </a:p>
        </p:txBody>
      </p:sp>
      <p:sp>
        <p:nvSpPr>
          <p:cNvPr id="1721" name="Google Shape;1721;p47"/>
          <p:cNvSpPr txBox="1"/>
          <p:nvPr/>
        </p:nvSpPr>
        <p:spPr>
          <a:xfrm>
            <a:off x="6313488" y="5452239"/>
            <a:ext cx="483138" cy="239193"/>
          </a:xfrm>
          <a:prstGeom prst="rect">
            <a:avLst/>
          </a:prstGeom>
          <a:noFill/>
          <a:ln>
            <a:noFill/>
          </a:ln>
        </p:spPr>
        <p:txBody>
          <a:bodyPr anchorCtr="0" anchor="t" bIns="0" lIns="0" spcFirstLastPara="1" rIns="0" wrap="square" tIns="54000">
            <a:spAutoFit/>
          </a:bodyPr>
          <a:lstStyle/>
          <a:p>
            <a:pPr indent="0" lvl="0" marL="0" marR="0" rtl="0" algn="l">
              <a:spcBef>
                <a:spcPts val="0"/>
              </a:spcBef>
              <a:spcAft>
                <a:spcPts val="0"/>
              </a:spcAft>
              <a:buNone/>
            </a:pPr>
            <a:r>
              <a:rPr lang="en-US" sz="1200">
                <a:solidFill>
                  <a:schemeClr val="accent1"/>
                </a:solidFill>
                <a:latin typeface="Calibri"/>
                <a:ea typeface="Calibri"/>
                <a:cs typeface="Calibri"/>
                <a:sym typeface="Calibri"/>
              </a:rPr>
              <a:t>-1.92% </a:t>
            </a:r>
            <a:endParaRPr/>
          </a:p>
        </p:txBody>
      </p:sp>
      <p:sp>
        <p:nvSpPr>
          <p:cNvPr id="1722" name="Google Shape;1722;p47"/>
          <p:cNvSpPr/>
          <p:nvPr/>
        </p:nvSpPr>
        <p:spPr>
          <a:xfrm>
            <a:off x="9576447" y="2265237"/>
            <a:ext cx="746670" cy="275706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7F7F7F"/>
                </a:solidFill>
                <a:latin typeface="Calibri"/>
                <a:ea typeface="Calibri"/>
                <a:cs typeface="Calibri"/>
                <a:sym typeface="Calibri"/>
              </a:rPr>
              <a:t> 2.00%</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-0.97%</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 1.96%</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-2.88%</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-1.98%</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 1.01%</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  2.00%</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-1.92%</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  2.00%</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  0.95%</a:t>
            </a:r>
            <a:endParaRPr/>
          </a:p>
          <a:p>
            <a:pPr indent="0" lvl="0" marL="0" marR="0" rtl="0" algn="ctr">
              <a:spcBef>
                <a:spcPts val="0"/>
              </a:spcBef>
              <a:spcAft>
                <a:spcPts val="0"/>
              </a:spcAft>
              <a:buNone/>
            </a:pPr>
            <a:r>
              <a:rPr lang="en-US" sz="1400">
                <a:solidFill>
                  <a:srgbClr val="7F7F7F"/>
                </a:solidFill>
                <a:latin typeface="Calibri"/>
                <a:ea typeface="Calibri"/>
                <a:cs typeface="Calibri"/>
                <a:sym typeface="Calibri"/>
              </a:rPr>
              <a:t>  0.00%</a:t>
            </a:r>
            <a:endParaRPr/>
          </a:p>
        </p:txBody>
      </p:sp>
      <p:sp>
        <p:nvSpPr>
          <p:cNvPr id="1723" name="Google Shape;1723;p47"/>
          <p:cNvSpPr/>
          <p:nvPr/>
        </p:nvSpPr>
        <p:spPr>
          <a:xfrm>
            <a:off x="9537574" y="4739623"/>
            <a:ext cx="846161" cy="28528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7F7F7F"/>
                </a:solidFill>
                <a:latin typeface="Calibri"/>
                <a:ea typeface="Calibri"/>
                <a:cs typeface="Calibri"/>
                <a:sym typeface="Calibri"/>
              </a:rPr>
              <a:t>+0.94%</a:t>
            </a:r>
            <a:endParaRPr/>
          </a:p>
        </p:txBody>
      </p:sp>
      <p:sp>
        <p:nvSpPr>
          <p:cNvPr id="1724" name="Google Shape;1724;p47"/>
          <p:cNvSpPr/>
          <p:nvPr/>
        </p:nvSpPr>
        <p:spPr>
          <a:xfrm>
            <a:off x="9656913" y="5083095"/>
            <a:ext cx="672999" cy="28528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7F7F7F"/>
                </a:solidFill>
                <a:latin typeface="Calibri"/>
                <a:ea typeface="Calibri"/>
                <a:cs typeface="Calibri"/>
                <a:sym typeface="Calibri"/>
              </a:rPr>
              <a:t>3.11%</a:t>
            </a:r>
            <a:endParaRPr/>
          </a:p>
        </p:txBody>
      </p:sp>
      <p:cxnSp>
        <p:nvCxnSpPr>
          <p:cNvPr id="1725" name="Google Shape;1725;p47"/>
          <p:cNvCxnSpPr/>
          <p:nvPr/>
        </p:nvCxnSpPr>
        <p:spPr>
          <a:xfrm>
            <a:off x="9431236" y="5024905"/>
            <a:ext cx="752896" cy="0"/>
          </a:xfrm>
          <a:prstGeom prst="straightConnector1">
            <a:avLst/>
          </a:prstGeom>
          <a:noFill/>
          <a:ln cap="flat" cmpd="sng" w="9525">
            <a:solidFill>
              <a:srgbClr val="9F218B"/>
            </a:solidFill>
            <a:prstDash val="solid"/>
            <a:round/>
            <a:headEnd len="sm" w="sm" type="none"/>
            <a:tailEnd len="sm" w="sm" type="none"/>
          </a:ln>
        </p:spPr>
      </p:cxnSp>
      <p:sp>
        <p:nvSpPr>
          <p:cNvPr id="1726" name="Google Shape;1726;p47"/>
          <p:cNvSpPr txBox="1"/>
          <p:nvPr/>
        </p:nvSpPr>
        <p:spPr>
          <a:xfrm rot="-5400000">
            <a:off x="1511143" y="2936089"/>
            <a:ext cx="926959" cy="20893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800">
                <a:solidFill>
                  <a:srgbClr val="646464"/>
                </a:solidFill>
                <a:latin typeface="Calibri"/>
                <a:ea typeface="Calibri"/>
                <a:cs typeface="Calibri"/>
                <a:sym typeface="Calibri"/>
              </a:rPr>
              <a:t>INDEX VALUE</a:t>
            </a:r>
            <a:endParaRPr/>
          </a:p>
        </p:txBody>
      </p:sp>
      <p:sp>
        <p:nvSpPr>
          <p:cNvPr id="1727" name="Google Shape;1727;p47"/>
          <p:cNvSpPr txBox="1"/>
          <p:nvPr/>
        </p:nvSpPr>
        <p:spPr>
          <a:xfrm>
            <a:off x="390525" y="253203"/>
            <a:ext cx="10969625" cy="812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dk1"/>
                </a:solidFill>
                <a:latin typeface="Arial"/>
                <a:ea typeface="Arial"/>
                <a:cs typeface="Arial"/>
                <a:sym typeface="Arial"/>
              </a:rPr>
              <a:t>HYPOTHETICAL EXAMPLE OF MONTHLY SUM</a:t>
            </a:r>
            <a:endParaRPr b="0" i="0" sz="3600" u="none" cap="none" strike="noStrike">
              <a:solidFill>
                <a:schemeClr val="dk1"/>
              </a:solidFill>
              <a:latin typeface="Arial"/>
              <a:ea typeface="Arial"/>
              <a:cs typeface="Arial"/>
              <a:sym typeface="Arial"/>
            </a:endParaRPr>
          </a:p>
        </p:txBody>
      </p:sp>
      <p:sp>
        <p:nvSpPr>
          <p:cNvPr id="1728" name="Google Shape;1728;p4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729" name="Google Shape;1729;p47"/>
          <p:cNvSpPr txBox="1"/>
          <p:nvPr/>
        </p:nvSpPr>
        <p:spPr>
          <a:xfrm>
            <a:off x="842168" y="6197974"/>
            <a:ext cx="8218488"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5F5F5F"/>
              </a:buClr>
              <a:buSzPts val="1000"/>
              <a:buFont typeface="Arial"/>
              <a:buNone/>
            </a:pPr>
            <a:r>
              <a:rPr b="0" i="0" lang="en-US" sz="1000" u="none" cap="none" strike="noStrike">
                <a:solidFill>
                  <a:srgbClr val="5F5F5F"/>
                </a:solidFill>
                <a:latin typeface="Arial"/>
                <a:ea typeface="Arial"/>
                <a:cs typeface="Arial"/>
                <a:sym typeface="Arial"/>
              </a:rPr>
              <a:t>This hypothetical illustration is for illustrative purposes only, is no guarantee of return or future performance, and does not depict the actual performance of a specific product or its crediting options. </a:t>
            </a:r>
            <a:endParaRPr b="0" i="0" sz="1000" u="none" cap="none" strike="noStrike">
              <a:solidFill>
                <a:srgbClr val="5F5F5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7"/>
                                        </p:tgtEl>
                                        <p:attrNameLst>
                                          <p:attrName>style.visibility</p:attrName>
                                        </p:attrNameLst>
                                      </p:cBhvr>
                                      <p:to>
                                        <p:strVal val="visible"/>
                                      </p:to>
                                    </p:set>
                                    <p:animEffect filter="fade" transition="in">
                                      <p:cBhvr>
                                        <p:cTn dur="500"/>
                                        <p:tgtEl>
                                          <p:spTgt spid="1707"/>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7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678"/>
                                        </p:tgtEl>
                                        <p:attrNameLst>
                                          <p:attrName>style.visibility</p:attrName>
                                        </p:attrNameLst>
                                      </p:cBhvr>
                                      <p:to>
                                        <p:strVal val="visible"/>
                                      </p:to>
                                    </p:set>
                                    <p:animEffect filter="fade" transition="in">
                                      <p:cBhvr>
                                        <p:cTn dur="500"/>
                                        <p:tgtEl>
                                          <p:spTgt spid="1678"/>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710"/>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1705"/>
                                        </p:tgtEl>
                                        <p:attrNameLst>
                                          <p:attrName>style.visibility</p:attrName>
                                        </p:attrNameLst>
                                      </p:cBhvr>
                                      <p:to>
                                        <p:strVal val="visible"/>
                                      </p:to>
                                    </p:set>
                                    <p:animEffect filter="fade" transition="in">
                                      <p:cBhvr>
                                        <p:cTn dur="500"/>
                                        <p:tgtEl>
                                          <p:spTgt spid="1705"/>
                                        </p:tgtEl>
                                      </p:cBhvr>
                                    </p:animEffec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1718"/>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0" presetSubtype="0">
                                  <p:stCondLst>
                                    <p:cond delay="0"/>
                                  </p:stCondLst>
                                  <p:childTnLst>
                                    <p:set>
                                      <p:cBhvr>
                                        <p:cTn dur="1" fill="hold">
                                          <p:stCondLst>
                                            <p:cond delay="0"/>
                                          </p:stCondLst>
                                        </p:cTn>
                                        <p:tgtEl>
                                          <p:spTgt spid="1703"/>
                                        </p:tgtEl>
                                        <p:attrNameLst>
                                          <p:attrName>style.visibility</p:attrName>
                                        </p:attrNameLst>
                                      </p:cBhvr>
                                      <p:to>
                                        <p:strVal val="visible"/>
                                      </p:to>
                                    </p:set>
                                    <p:animEffect filter="fade" transition="in">
                                      <p:cBhvr>
                                        <p:cTn dur="500"/>
                                        <p:tgtEl>
                                          <p:spTgt spid="1703"/>
                                        </p:tgtEl>
                                      </p:cBhvr>
                                    </p:animEffect>
                                  </p:childTnLst>
                                </p:cTn>
                              </p:par>
                            </p:childTnLst>
                          </p:cTn>
                        </p:par>
                        <p:par>
                          <p:cTn fill="hold">
                            <p:stCondLst>
                              <p:cond delay="1502"/>
                            </p:stCondLst>
                            <p:childTnLst>
                              <p:par>
                                <p:cTn fill="hold" nodeType="afterEffect" presetClass="entr" presetID="1" presetSubtype="0">
                                  <p:stCondLst>
                                    <p:cond delay="0"/>
                                  </p:stCondLst>
                                  <p:childTnLst>
                                    <p:set>
                                      <p:cBhvr>
                                        <p:cTn dur="1" fill="hold">
                                          <p:stCondLst>
                                            <p:cond delay="0"/>
                                          </p:stCondLst>
                                        </p:cTn>
                                        <p:tgtEl>
                                          <p:spTgt spid="1712"/>
                                        </p:tgtEl>
                                        <p:attrNameLst>
                                          <p:attrName>style.visibility</p:attrName>
                                        </p:attrNameLst>
                                      </p:cBhvr>
                                      <p:to>
                                        <p:strVal val="visible"/>
                                      </p:to>
                                    </p:set>
                                  </p:childTnLst>
                                </p:cTn>
                              </p:par>
                            </p:childTnLst>
                          </p:cTn>
                        </p:par>
                        <p:par>
                          <p:cTn fill="hold">
                            <p:stCondLst>
                              <p:cond delay="1503"/>
                            </p:stCondLst>
                            <p:childTnLst>
                              <p:par>
                                <p:cTn fill="hold" nodeType="afterEffect" presetClass="entr" presetID="10" presetSubtype="0">
                                  <p:stCondLst>
                                    <p:cond delay="0"/>
                                  </p:stCondLst>
                                  <p:childTnLst>
                                    <p:set>
                                      <p:cBhvr>
                                        <p:cTn dur="1" fill="hold">
                                          <p:stCondLst>
                                            <p:cond delay="0"/>
                                          </p:stCondLst>
                                        </p:cTn>
                                        <p:tgtEl>
                                          <p:spTgt spid="1704"/>
                                        </p:tgtEl>
                                        <p:attrNameLst>
                                          <p:attrName>style.visibility</p:attrName>
                                        </p:attrNameLst>
                                      </p:cBhvr>
                                      <p:to>
                                        <p:strVal val="visible"/>
                                      </p:to>
                                    </p:set>
                                    <p:animEffect filter="fade" transition="in">
                                      <p:cBhvr>
                                        <p:cTn dur="500"/>
                                        <p:tgtEl>
                                          <p:spTgt spid="1704"/>
                                        </p:tgtEl>
                                      </p:cBhvr>
                                    </p:animEffect>
                                  </p:childTnLst>
                                </p:cTn>
                              </p:par>
                            </p:childTnLst>
                          </p:cTn>
                        </p:par>
                        <p:par>
                          <p:cTn fill="hold">
                            <p:stCondLst>
                              <p:cond delay="2003"/>
                            </p:stCondLst>
                            <p:childTnLst>
                              <p:par>
                                <p:cTn fill="hold" nodeType="afterEffect" presetClass="entr" presetID="1" presetSubtype="0">
                                  <p:stCondLst>
                                    <p:cond delay="0"/>
                                  </p:stCondLst>
                                  <p:childTnLst>
                                    <p:set>
                                      <p:cBhvr>
                                        <p:cTn dur="1" fill="hold">
                                          <p:stCondLst>
                                            <p:cond delay="0"/>
                                          </p:stCondLst>
                                        </p:cTn>
                                        <p:tgtEl>
                                          <p:spTgt spid="1719"/>
                                        </p:tgtEl>
                                        <p:attrNameLst>
                                          <p:attrName>style.visibility</p:attrName>
                                        </p:attrNameLst>
                                      </p:cBhvr>
                                      <p:to>
                                        <p:strVal val="visible"/>
                                      </p:to>
                                    </p:set>
                                  </p:childTnLst>
                                </p:cTn>
                              </p:par>
                            </p:childTnLst>
                          </p:cTn>
                        </p:par>
                        <p:par>
                          <p:cTn fill="hold">
                            <p:stCondLst>
                              <p:cond delay="2004"/>
                            </p:stCondLst>
                            <p:childTnLst>
                              <p:par>
                                <p:cTn fill="hold" nodeType="afterEffect" presetClass="entr" presetID="10" presetSubtype="0">
                                  <p:stCondLst>
                                    <p:cond delay="0"/>
                                  </p:stCondLst>
                                  <p:childTnLst>
                                    <p:set>
                                      <p:cBhvr>
                                        <p:cTn dur="1" fill="hold">
                                          <p:stCondLst>
                                            <p:cond delay="0"/>
                                          </p:stCondLst>
                                        </p:cTn>
                                        <p:tgtEl>
                                          <p:spTgt spid="1709"/>
                                        </p:tgtEl>
                                        <p:attrNameLst>
                                          <p:attrName>style.visibility</p:attrName>
                                        </p:attrNameLst>
                                      </p:cBhvr>
                                      <p:to>
                                        <p:strVal val="visible"/>
                                      </p:to>
                                    </p:set>
                                    <p:animEffect filter="fade" transition="in">
                                      <p:cBhvr>
                                        <p:cTn dur="500"/>
                                        <p:tgtEl>
                                          <p:spTgt spid="1709"/>
                                        </p:tgtEl>
                                      </p:cBhvr>
                                    </p:animEffect>
                                  </p:childTnLst>
                                </p:cTn>
                              </p:par>
                            </p:childTnLst>
                          </p:cTn>
                        </p:par>
                        <p:par>
                          <p:cTn fill="hold">
                            <p:stCondLst>
                              <p:cond delay="2504"/>
                            </p:stCondLst>
                            <p:childTnLst>
                              <p:par>
                                <p:cTn fill="hold" nodeType="afterEffect" presetClass="entr" presetID="1" presetSubtype="0">
                                  <p:stCondLst>
                                    <p:cond delay="0"/>
                                  </p:stCondLst>
                                  <p:childTnLst>
                                    <p:set>
                                      <p:cBhvr>
                                        <p:cTn dur="1" fill="hold">
                                          <p:stCondLst>
                                            <p:cond delay="0"/>
                                          </p:stCondLst>
                                        </p:cTn>
                                        <p:tgtEl>
                                          <p:spTgt spid="1720"/>
                                        </p:tgtEl>
                                        <p:attrNameLst>
                                          <p:attrName>style.visibility</p:attrName>
                                        </p:attrNameLst>
                                      </p:cBhvr>
                                      <p:to>
                                        <p:strVal val="visible"/>
                                      </p:to>
                                    </p:set>
                                  </p:childTnLst>
                                </p:cTn>
                              </p:par>
                            </p:childTnLst>
                          </p:cTn>
                        </p:par>
                        <p:par>
                          <p:cTn fill="hold">
                            <p:stCondLst>
                              <p:cond delay="2505"/>
                            </p:stCondLst>
                            <p:childTnLst>
                              <p:par>
                                <p:cTn fill="hold" nodeType="afterEffect" presetClass="entr" presetID="10" presetSubtype="0">
                                  <p:stCondLst>
                                    <p:cond delay="0"/>
                                  </p:stCondLst>
                                  <p:childTnLst>
                                    <p:set>
                                      <p:cBhvr>
                                        <p:cTn dur="1" fill="hold">
                                          <p:stCondLst>
                                            <p:cond delay="0"/>
                                          </p:stCondLst>
                                        </p:cTn>
                                        <p:tgtEl>
                                          <p:spTgt spid="1698"/>
                                        </p:tgtEl>
                                        <p:attrNameLst>
                                          <p:attrName>style.visibility</p:attrName>
                                        </p:attrNameLst>
                                      </p:cBhvr>
                                      <p:to>
                                        <p:strVal val="visible"/>
                                      </p:to>
                                    </p:set>
                                    <p:animEffect filter="fade" transition="in">
                                      <p:cBhvr>
                                        <p:cTn dur="500"/>
                                        <p:tgtEl>
                                          <p:spTgt spid="1698"/>
                                        </p:tgtEl>
                                      </p:cBhvr>
                                    </p:animEffect>
                                  </p:childTnLst>
                                </p:cTn>
                              </p:par>
                            </p:childTnLst>
                          </p:cTn>
                        </p:par>
                        <p:par>
                          <p:cTn fill="hold">
                            <p:stCondLst>
                              <p:cond delay="3005"/>
                            </p:stCondLst>
                            <p:childTnLst>
                              <p:par>
                                <p:cTn fill="hold" nodeType="afterEffect" presetClass="entr" presetID="1" presetSubtype="0">
                                  <p:stCondLst>
                                    <p:cond delay="0"/>
                                  </p:stCondLst>
                                  <p:childTnLst>
                                    <p:set>
                                      <p:cBhvr>
                                        <p:cTn dur="1" fill="hold">
                                          <p:stCondLst>
                                            <p:cond delay="0"/>
                                          </p:stCondLst>
                                        </p:cTn>
                                        <p:tgtEl>
                                          <p:spTgt spid="1714"/>
                                        </p:tgtEl>
                                        <p:attrNameLst>
                                          <p:attrName>style.visibility</p:attrName>
                                        </p:attrNameLst>
                                      </p:cBhvr>
                                      <p:to>
                                        <p:strVal val="visible"/>
                                      </p:to>
                                    </p:set>
                                  </p:childTnLst>
                                </p:cTn>
                              </p:par>
                            </p:childTnLst>
                          </p:cTn>
                        </p:par>
                        <p:par>
                          <p:cTn fill="hold">
                            <p:stCondLst>
                              <p:cond delay="3006"/>
                            </p:stCondLst>
                            <p:childTnLst>
                              <p:par>
                                <p:cTn fill="hold" nodeType="afterEffect" presetClass="entr" presetID="10" presetSubtype="0">
                                  <p:stCondLst>
                                    <p:cond delay="0"/>
                                  </p:stCondLst>
                                  <p:childTnLst>
                                    <p:set>
                                      <p:cBhvr>
                                        <p:cTn dur="1" fill="hold">
                                          <p:stCondLst>
                                            <p:cond delay="0"/>
                                          </p:stCondLst>
                                        </p:cTn>
                                        <p:tgtEl>
                                          <p:spTgt spid="1699"/>
                                        </p:tgtEl>
                                        <p:attrNameLst>
                                          <p:attrName>style.visibility</p:attrName>
                                        </p:attrNameLst>
                                      </p:cBhvr>
                                      <p:to>
                                        <p:strVal val="visible"/>
                                      </p:to>
                                    </p:set>
                                    <p:animEffect filter="fade" transition="in">
                                      <p:cBhvr>
                                        <p:cTn dur="500"/>
                                        <p:tgtEl>
                                          <p:spTgt spid="1699"/>
                                        </p:tgtEl>
                                      </p:cBhvr>
                                    </p:animEffect>
                                  </p:childTnLst>
                                </p:cTn>
                              </p:par>
                            </p:childTnLst>
                          </p:cTn>
                        </p:par>
                        <p:par>
                          <p:cTn fill="hold">
                            <p:stCondLst>
                              <p:cond delay="3506"/>
                            </p:stCondLst>
                            <p:childTnLst>
                              <p:par>
                                <p:cTn fill="hold" nodeType="afterEffect" presetClass="entr" presetID="10" presetSubtype="0">
                                  <p:stCondLst>
                                    <p:cond delay="0"/>
                                  </p:stCondLst>
                                  <p:childTnLst>
                                    <p:set>
                                      <p:cBhvr>
                                        <p:cTn dur="1" fill="hold">
                                          <p:stCondLst>
                                            <p:cond delay="0"/>
                                          </p:stCondLst>
                                        </p:cTn>
                                        <p:tgtEl>
                                          <p:spTgt spid="1677"/>
                                        </p:tgtEl>
                                        <p:attrNameLst>
                                          <p:attrName>style.visibility</p:attrName>
                                        </p:attrNameLst>
                                      </p:cBhvr>
                                      <p:to>
                                        <p:strVal val="visible"/>
                                      </p:to>
                                    </p:set>
                                    <p:animEffect filter="fade" transition="in">
                                      <p:cBhvr>
                                        <p:cTn dur="500"/>
                                        <p:tgtEl>
                                          <p:spTgt spid="1677"/>
                                        </p:tgtEl>
                                      </p:cBhvr>
                                    </p:animEffect>
                                  </p:childTnLst>
                                </p:cTn>
                              </p:par>
                            </p:childTnLst>
                          </p:cTn>
                        </p:par>
                        <p:par>
                          <p:cTn fill="hold">
                            <p:stCondLst>
                              <p:cond delay="4006"/>
                            </p:stCondLst>
                            <p:childTnLst>
                              <p:par>
                                <p:cTn fill="hold" nodeType="afterEffect" presetClass="entr" presetID="1" presetSubtype="0">
                                  <p:stCondLst>
                                    <p:cond delay="0"/>
                                  </p:stCondLst>
                                  <p:childTnLst>
                                    <p:set>
                                      <p:cBhvr>
                                        <p:cTn dur="1" fill="hold">
                                          <p:stCondLst>
                                            <p:cond delay="0"/>
                                          </p:stCondLst>
                                        </p:cTn>
                                        <p:tgtEl>
                                          <p:spTgt spid="1711"/>
                                        </p:tgtEl>
                                        <p:attrNameLst>
                                          <p:attrName>style.visibility</p:attrName>
                                        </p:attrNameLst>
                                      </p:cBhvr>
                                      <p:to>
                                        <p:strVal val="visible"/>
                                      </p:to>
                                    </p:set>
                                  </p:childTnLst>
                                </p:cTn>
                              </p:par>
                            </p:childTnLst>
                          </p:cTn>
                        </p:par>
                        <p:par>
                          <p:cTn fill="hold">
                            <p:stCondLst>
                              <p:cond delay="4007"/>
                            </p:stCondLst>
                            <p:childTnLst>
                              <p:par>
                                <p:cTn fill="hold" nodeType="afterEffect" presetClass="entr" presetID="10" presetSubtype="0">
                                  <p:stCondLst>
                                    <p:cond delay="0"/>
                                  </p:stCondLst>
                                  <p:childTnLst>
                                    <p:set>
                                      <p:cBhvr>
                                        <p:cTn dur="1" fill="hold">
                                          <p:stCondLst>
                                            <p:cond delay="0"/>
                                          </p:stCondLst>
                                        </p:cTn>
                                        <p:tgtEl>
                                          <p:spTgt spid="1706"/>
                                        </p:tgtEl>
                                        <p:attrNameLst>
                                          <p:attrName>style.visibility</p:attrName>
                                        </p:attrNameLst>
                                      </p:cBhvr>
                                      <p:to>
                                        <p:strVal val="visible"/>
                                      </p:to>
                                    </p:set>
                                    <p:animEffect filter="fade" transition="in">
                                      <p:cBhvr>
                                        <p:cTn dur="500"/>
                                        <p:tgtEl>
                                          <p:spTgt spid="1706"/>
                                        </p:tgtEl>
                                      </p:cBhvr>
                                    </p:animEffect>
                                  </p:childTnLst>
                                </p:cTn>
                              </p:par>
                            </p:childTnLst>
                          </p:cTn>
                        </p:par>
                        <p:par>
                          <p:cTn fill="hold">
                            <p:stCondLst>
                              <p:cond delay="4507"/>
                            </p:stCondLst>
                            <p:childTnLst>
                              <p:par>
                                <p:cTn fill="hold" nodeType="afterEffect" presetClass="entr" presetID="1" presetSubtype="0">
                                  <p:stCondLst>
                                    <p:cond delay="0"/>
                                  </p:stCondLst>
                                  <p:childTnLst>
                                    <p:set>
                                      <p:cBhvr>
                                        <p:cTn dur="1" fill="hold">
                                          <p:stCondLst>
                                            <p:cond delay="0"/>
                                          </p:stCondLst>
                                        </p:cTn>
                                        <p:tgtEl>
                                          <p:spTgt spid="1721"/>
                                        </p:tgtEl>
                                        <p:attrNameLst>
                                          <p:attrName>style.visibility</p:attrName>
                                        </p:attrNameLst>
                                      </p:cBhvr>
                                      <p:to>
                                        <p:strVal val="visible"/>
                                      </p:to>
                                    </p:set>
                                  </p:childTnLst>
                                </p:cTn>
                              </p:par>
                            </p:childTnLst>
                          </p:cTn>
                        </p:par>
                        <p:par>
                          <p:cTn fill="hold">
                            <p:stCondLst>
                              <p:cond delay="4508"/>
                            </p:stCondLst>
                            <p:childTnLst>
                              <p:par>
                                <p:cTn fill="hold" nodeType="afterEffect" presetClass="entr" presetID="10" presetSubtype="0">
                                  <p:stCondLst>
                                    <p:cond delay="0"/>
                                  </p:stCondLst>
                                  <p:childTnLst>
                                    <p:set>
                                      <p:cBhvr>
                                        <p:cTn dur="1" fill="hold">
                                          <p:stCondLst>
                                            <p:cond delay="0"/>
                                          </p:stCondLst>
                                        </p:cTn>
                                        <p:tgtEl>
                                          <p:spTgt spid="1700"/>
                                        </p:tgtEl>
                                        <p:attrNameLst>
                                          <p:attrName>style.visibility</p:attrName>
                                        </p:attrNameLst>
                                      </p:cBhvr>
                                      <p:to>
                                        <p:strVal val="visible"/>
                                      </p:to>
                                    </p:set>
                                    <p:animEffect filter="fade" transition="in">
                                      <p:cBhvr>
                                        <p:cTn dur="500"/>
                                        <p:tgtEl>
                                          <p:spTgt spid="1700"/>
                                        </p:tgtEl>
                                      </p:cBhvr>
                                    </p:animEffect>
                                  </p:childTnLst>
                                </p:cTn>
                              </p:par>
                            </p:childTnLst>
                          </p:cTn>
                        </p:par>
                        <p:par>
                          <p:cTn fill="hold">
                            <p:stCondLst>
                              <p:cond delay="5008"/>
                            </p:stCondLst>
                            <p:childTnLst>
                              <p:par>
                                <p:cTn fill="hold" nodeType="afterEffect" presetClass="entr" presetID="10" presetSubtype="0">
                                  <p:stCondLst>
                                    <p:cond delay="0"/>
                                  </p:stCondLst>
                                  <p:childTnLst>
                                    <p:set>
                                      <p:cBhvr>
                                        <p:cTn dur="1" fill="hold">
                                          <p:stCondLst>
                                            <p:cond delay="0"/>
                                          </p:stCondLst>
                                        </p:cTn>
                                        <p:tgtEl>
                                          <p:spTgt spid="1676"/>
                                        </p:tgtEl>
                                        <p:attrNameLst>
                                          <p:attrName>style.visibility</p:attrName>
                                        </p:attrNameLst>
                                      </p:cBhvr>
                                      <p:to>
                                        <p:strVal val="visible"/>
                                      </p:to>
                                    </p:set>
                                    <p:animEffect filter="fade" transition="in">
                                      <p:cBhvr>
                                        <p:cTn dur="500"/>
                                        <p:tgtEl>
                                          <p:spTgt spid="1676"/>
                                        </p:tgtEl>
                                      </p:cBhvr>
                                    </p:animEffect>
                                  </p:childTnLst>
                                </p:cTn>
                              </p:par>
                            </p:childTnLst>
                          </p:cTn>
                        </p:par>
                        <p:par>
                          <p:cTn fill="hold">
                            <p:stCondLst>
                              <p:cond delay="5508"/>
                            </p:stCondLst>
                            <p:childTnLst>
                              <p:par>
                                <p:cTn fill="hold" nodeType="afterEffect" presetClass="entr" presetID="1" presetSubtype="0">
                                  <p:stCondLst>
                                    <p:cond delay="0"/>
                                  </p:stCondLst>
                                  <p:childTnLst>
                                    <p:set>
                                      <p:cBhvr>
                                        <p:cTn dur="1" fill="hold">
                                          <p:stCondLst>
                                            <p:cond delay="0"/>
                                          </p:stCondLst>
                                        </p:cTn>
                                        <p:tgtEl>
                                          <p:spTgt spid="1713"/>
                                        </p:tgtEl>
                                        <p:attrNameLst>
                                          <p:attrName>style.visibility</p:attrName>
                                        </p:attrNameLst>
                                      </p:cBhvr>
                                      <p:to>
                                        <p:strVal val="visible"/>
                                      </p:to>
                                    </p:set>
                                  </p:childTnLst>
                                </p:cTn>
                              </p:par>
                            </p:childTnLst>
                          </p:cTn>
                        </p:par>
                        <p:par>
                          <p:cTn fill="hold">
                            <p:stCondLst>
                              <p:cond delay="5509"/>
                            </p:stCondLst>
                            <p:childTnLst>
                              <p:par>
                                <p:cTn fill="hold" nodeType="afterEffect" presetClass="entr" presetID="10" presetSubtype="0">
                                  <p:stCondLst>
                                    <p:cond delay="0"/>
                                  </p:stCondLst>
                                  <p:childTnLst>
                                    <p:set>
                                      <p:cBhvr>
                                        <p:cTn dur="1" fill="hold">
                                          <p:stCondLst>
                                            <p:cond delay="0"/>
                                          </p:stCondLst>
                                        </p:cTn>
                                        <p:tgtEl>
                                          <p:spTgt spid="1701"/>
                                        </p:tgtEl>
                                        <p:attrNameLst>
                                          <p:attrName>style.visibility</p:attrName>
                                        </p:attrNameLst>
                                      </p:cBhvr>
                                      <p:to>
                                        <p:strVal val="visible"/>
                                      </p:to>
                                    </p:set>
                                    <p:animEffect filter="fade" transition="in">
                                      <p:cBhvr>
                                        <p:cTn dur="500"/>
                                        <p:tgtEl>
                                          <p:spTgt spid="1701"/>
                                        </p:tgtEl>
                                      </p:cBhvr>
                                    </p:animEffect>
                                  </p:childTnLst>
                                </p:cTn>
                              </p:par>
                            </p:childTnLst>
                          </p:cTn>
                        </p:par>
                        <p:par>
                          <p:cTn fill="hold">
                            <p:stCondLst>
                              <p:cond delay="6009"/>
                            </p:stCondLst>
                            <p:childTnLst>
                              <p:par>
                                <p:cTn fill="hold" nodeType="afterEffect" presetClass="entr" presetID="1" presetSubtype="0">
                                  <p:stCondLst>
                                    <p:cond delay="0"/>
                                  </p:stCondLst>
                                  <p:childTnLst>
                                    <p:set>
                                      <p:cBhvr>
                                        <p:cTn dur="1" fill="hold">
                                          <p:stCondLst>
                                            <p:cond delay="0"/>
                                          </p:stCondLst>
                                        </p:cTn>
                                        <p:tgtEl>
                                          <p:spTgt spid="1715"/>
                                        </p:tgtEl>
                                        <p:attrNameLst>
                                          <p:attrName>style.visibility</p:attrName>
                                        </p:attrNameLst>
                                      </p:cBhvr>
                                      <p:to>
                                        <p:strVal val="visible"/>
                                      </p:to>
                                    </p:set>
                                  </p:childTnLst>
                                </p:cTn>
                              </p:par>
                            </p:childTnLst>
                          </p:cTn>
                        </p:par>
                        <p:par>
                          <p:cTn fill="hold">
                            <p:stCondLst>
                              <p:cond delay="6010"/>
                            </p:stCondLst>
                            <p:childTnLst>
                              <p:par>
                                <p:cTn fill="hold" nodeType="afterEffect" presetClass="entr" presetID="1" presetSubtype="0">
                                  <p:stCondLst>
                                    <p:cond delay="0"/>
                                  </p:stCondLst>
                                  <p:childTnLst>
                                    <p:set>
                                      <p:cBhvr>
                                        <p:cTn dur="1" fill="hold">
                                          <p:stCondLst>
                                            <p:cond delay="0"/>
                                          </p:stCondLst>
                                        </p:cTn>
                                        <p:tgtEl>
                                          <p:spTgt spid="1716"/>
                                        </p:tgtEl>
                                        <p:attrNameLst>
                                          <p:attrName>style.visibility</p:attrName>
                                        </p:attrNameLst>
                                      </p:cBhvr>
                                      <p:to>
                                        <p:strVal val="visible"/>
                                      </p:to>
                                    </p:set>
                                  </p:childTnLst>
                                </p:cTn>
                              </p:par>
                            </p:childTnLst>
                          </p:cTn>
                        </p:par>
                        <p:par>
                          <p:cTn fill="hold">
                            <p:stCondLst>
                              <p:cond delay="6011"/>
                            </p:stCondLst>
                            <p:childTnLst>
                              <p:par>
                                <p:cTn fill="hold" nodeType="afterEffect" presetClass="entr" presetID="10" presetSubtype="0">
                                  <p:stCondLst>
                                    <p:cond delay="0"/>
                                  </p:stCondLst>
                                  <p:childTnLst>
                                    <p:set>
                                      <p:cBhvr>
                                        <p:cTn dur="1" fill="hold">
                                          <p:stCondLst>
                                            <p:cond delay="0"/>
                                          </p:stCondLst>
                                        </p:cTn>
                                        <p:tgtEl>
                                          <p:spTgt spid="1702"/>
                                        </p:tgtEl>
                                        <p:attrNameLst>
                                          <p:attrName>style.visibility</p:attrName>
                                        </p:attrNameLst>
                                      </p:cBhvr>
                                      <p:to>
                                        <p:strVal val="visible"/>
                                      </p:to>
                                    </p:set>
                                    <p:animEffect filter="fade" transition="in">
                                      <p:cBhvr>
                                        <p:cTn dur="500"/>
                                        <p:tgtEl>
                                          <p:spTgt spid="1702"/>
                                        </p:tgtEl>
                                      </p:cBhvr>
                                    </p:animEffect>
                                  </p:childTnLst>
                                </p:cTn>
                              </p:par>
                            </p:childTnLst>
                          </p:cTn>
                        </p:par>
                        <p:par>
                          <p:cTn fill="hold">
                            <p:stCondLst>
                              <p:cond delay="6511"/>
                            </p:stCondLst>
                            <p:childTnLst>
                              <p:par>
                                <p:cTn fill="hold" nodeType="afterEffect" presetClass="entr" presetID="1" presetSubtype="0">
                                  <p:stCondLst>
                                    <p:cond delay="0"/>
                                  </p:stCondLst>
                                  <p:childTnLst>
                                    <p:set>
                                      <p:cBhvr>
                                        <p:cTn dur="1" fill="hold">
                                          <p:stCondLst>
                                            <p:cond delay="0"/>
                                          </p:stCondLst>
                                        </p:cTn>
                                        <p:tgtEl>
                                          <p:spTgt spid="17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2"/>
                                        </p:tgtEl>
                                        <p:attrNameLst>
                                          <p:attrName>style.visibility</p:attrName>
                                        </p:attrNameLst>
                                      </p:cBhvr>
                                      <p:to>
                                        <p:strVal val="visible"/>
                                      </p:to>
                                    </p:set>
                                    <p:animEffect filter="fade" transition="in">
                                      <p:cBhvr>
                                        <p:cTn dur="500"/>
                                        <p:tgtEl>
                                          <p:spTgt spid="17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23"/>
                                        </p:tgtEl>
                                        <p:attrNameLst>
                                          <p:attrName>style.visibility</p:attrName>
                                        </p:attrNameLst>
                                      </p:cBhvr>
                                      <p:to>
                                        <p:strVal val="visible"/>
                                      </p:to>
                                    </p:set>
                                    <p:animEffect filter="fade" transition="in">
                                      <p:cBhvr>
                                        <p:cTn dur="250"/>
                                        <p:tgtEl>
                                          <p:spTgt spid="172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725"/>
                                        </p:tgtEl>
                                        <p:attrNameLst>
                                          <p:attrName>style.visibility</p:attrName>
                                        </p:attrNameLst>
                                      </p:cBhvr>
                                      <p:to>
                                        <p:strVal val="visible"/>
                                      </p:to>
                                    </p:set>
                                    <p:animEffect filter="fade" transition="in">
                                      <p:cBhvr>
                                        <p:cTn dur="500"/>
                                        <p:tgtEl>
                                          <p:spTgt spid="1725"/>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724"/>
                                        </p:tgtEl>
                                        <p:attrNameLst>
                                          <p:attrName>style.visibility</p:attrName>
                                        </p:attrNameLst>
                                      </p:cBhvr>
                                      <p:to>
                                        <p:strVal val="visible"/>
                                      </p:to>
                                    </p:set>
                                    <p:animEffect filter="fade" transition="in">
                                      <p:cBhvr>
                                        <p:cTn dur="500"/>
                                        <p:tgtEl>
                                          <p:spTgt spid="1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48"/>
          <p:cNvSpPr/>
          <p:nvPr/>
        </p:nvSpPr>
        <p:spPr>
          <a:xfrm flipH="1" rot="10800000">
            <a:off x="6600799" y="38100"/>
            <a:ext cx="4409890" cy="6400800"/>
          </a:xfrm>
          <a:prstGeom prst="snip1Rect">
            <a:avLst>
              <a:gd fmla="val 16667" name="adj"/>
            </a:avLst>
          </a:prstGeom>
          <a:solidFill>
            <a:srgbClr val="F2F2F2">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736" name="Google Shape;1736;p48"/>
          <p:cNvGrpSpPr/>
          <p:nvPr/>
        </p:nvGrpSpPr>
        <p:grpSpPr>
          <a:xfrm>
            <a:off x="6774602" y="5066465"/>
            <a:ext cx="4115685" cy="327025"/>
            <a:chOff x="4305301" y="5829540"/>
            <a:chExt cx="4410075" cy="327025"/>
          </a:xfrm>
        </p:grpSpPr>
        <p:sp>
          <p:nvSpPr>
            <p:cNvPr id="1737" name="Google Shape;1737;p48"/>
            <p:cNvSpPr/>
            <p:nvPr/>
          </p:nvSpPr>
          <p:spPr>
            <a:xfrm>
              <a:off x="4305301" y="5829540"/>
              <a:ext cx="2940050" cy="327025"/>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38" name="Google Shape;1738;p48"/>
            <p:cNvSpPr/>
            <p:nvPr/>
          </p:nvSpPr>
          <p:spPr>
            <a:xfrm>
              <a:off x="7245351" y="5829540"/>
              <a:ext cx="1470025" cy="327025"/>
            </a:xfrm>
            <a:prstGeom prst="rect">
              <a:avLst/>
            </a:prstGeom>
            <a:solidFill>
              <a:srgbClr val="96CA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39" name="Google Shape;1739;p48"/>
            <p:cNvSpPr/>
            <p:nvPr/>
          </p:nvSpPr>
          <p:spPr>
            <a:xfrm>
              <a:off x="4397376" y="5883515"/>
              <a:ext cx="2086962" cy="215444"/>
            </a:xfrm>
            <a:prstGeom prst="rect">
              <a:avLst/>
            </a:prstGeom>
            <a:solidFill>
              <a:srgbClr val="96CADB"/>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Annuity value increase</a:t>
              </a:r>
              <a:endParaRPr sz="1800">
                <a:solidFill>
                  <a:schemeClr val="lt1"/>
                </a:solidFill>
                <a:latin typeface="Arial"/>
                <a:ea typeface="Arial"/>
                <a:cs typeface="Arial"/>
                <a:sym typeface="Arial"/>
              </a:endParaRPr>
            </a:p>
          </p:txBody>
        </p:sp>
        <p:sp>
          <p:nvSpPr>
            <p:cNvPr id="1740" name="Google Shape;1740;p48"/>
            <p:cNvSpPr/>
            <p:nvPr/>
          </p:nvSpPr>
          <p:spPr>
            <a:xfrm>
              <a:off x="7760563" y="5883515"/>
              <a:ext cx="880645"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3.11%</a:t>
              </a:r>
              <a:endParaRPr sz="1800">
                <a:solidFill>
                  <a:schemeClr val="lt1"/>
                </a:solidFill>
                <a:latin typeface="Arial"/>
                <a:ea typeface="Arial"/>
                <a:cs typeface="Arial"/>
                <a:sym typeface="Arial"/>
              </a:endParaRPr>
            </a:p>
          </p:txBody>
        </p:sp>
      </p:grpSp>
      <p:sp>
        <p:nvSpPr>
          <p:cNvPr id="1741" name="Google Shape;1741;p48"/>
          <p:cNvSpPr/>
          <p:nvPr/>
        </p:nvSpPr>
        <p:spPr>
          <a:xfrm>
            <a:off x="6619456" y="851374"/>
            <a:ext cx="4115685" cy="52244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grpSp>
        <p:nvGrpSpPr>
          <p:cNvPr id="1742" name="Google Shape;1742;p48"/>
          <p:cNvGrpSpPr/>
          <p:nvPr/>
        </p:nvGrpSpPr>
        <p:grpSpPr>
          <a:xfrm>
            <a:off x="6769584" y="276219"/>
            <a:ext cx="4115685" cy="457200"/>
            <a:chOff x="4305301" y="981315"/>
            <a:chExt cx="4410075" cy="457200"/>
          </a:xfrm>
        </p:grpSpPr>
        <p:sp>
          <p:nvSpPr>
            <p:cNvPr id="1743" name="Google Shape;1743;p48"/>
            <p:cNvSpPr/>
            <p:nvPr/>
          </p:nvSpPr>
          <p:spPr>
            <a:xfrm>
              <a:off x="4305301" y="981315"/>
              <a:ext cx="1470025" cy="457200"/>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744" name="Google Shape;1744;p48"/>
            <p:cNvSpPr/>
            <p:nvPr/>
          </p:nvSpPr>
          <p:spPr>
            <a:xfrm>
              <a:off x="5775326" y="981315"/>
              <a:ext cx="1470025" cy="457200"/>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745" name="Google Shape;1745;p48"/>
            <p:cNvSpPr/>
            <p:nvPr/>
          </p:nvSpPr>
          <p:spPr>
            <a:xfrm>
              <a:off x="7245351" y="981315"/>
              <a:ext cx="1470025" cy="457200"/>
            </a:xfrm>
            <a:prstGeom prst="rect">
              <a:avLst/>
            </a:prstGeom>
            <a:solidFill>
              <a:srgbClr val="790B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1746" name="Google Shape;1746;p48"/>
            <p:cNvSpPr/>
            <p:nvPr/>
          </p:nvSpPr>
          <p:spPr>
            <a:xfrm>
              <a:off x="4397376" y="1112025"/>
              <a:ext cx="1320884"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END OF MONTH </a:t>
              </a:r>
              <a:endParaRPr sz="1800">
                <a:solidFill>
                  <a:srgbClr val="113388"/>
                </a:solidFill>
                <a:latin typeface="Arial"/>
                <a:ea typeface="Arial"/>
                <a:cs typeface="Arial"/>
                <a:sym typeface="Arial"/>
              </a:endParaRPr>
            </a:p>
          </p:txBody>
        </p:sp>
        <p:sp>
          <p:nvSpPr>
            <p:cNvPr id="1747" name="Google Shape;1747;p48"/>
            <p:cNvSpPr/>
            <p:nvPr/>
          </p:nvSpPr>
          <p:spPr>
            <a:xfrm>
              <a:off x="6062678" y="1025765"/>
              <a:ext cx="1386430"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INDEX MONTHLY </a:t>
              </a:r>
              <a:endParaRPr sz="1800">
                <a:solidFill>
                  <a:srgbClr val="113388"/>
                </a:solidFill>
                <a:latin typeface="Arial"/>
                <a:ea typeface="Arial"/>
                <a:cs typeface="Arial"/>
                <a:sym typeface="Arial"/>
              </a:endParaRPr>
            </a:p>
          </p:txBody>
        </p:sp>
        <p:sp>
          <p:nvSpPr>
            <p:cNvPr id="1748" name="Google Shape;1748;p48"/>
            <p:cNvSpPr/>
            <p:nvPr/>
          </p:nvSpPr>
          <p:spPr>
            <a:xfrm>
              <a:off x="6386527" y="1208328"/>
              <a:ext cx="704242"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CHANGE</a:t>
              </a:r>
              <a:endParaRPr sz="1800">
                <a:solidFill>
                  <a:srgbClr val="113388"/>
                </a:solidFill>
                <a:latin typeface="Arial"/>
                <a:ea typeface="Arial"/>
                <a:cs typeface="Arial"/>
                <a:sym typeface="Arial"/>
              </a:endParaRPr>
            </a:p>
          </p:txBody>
        </p:sp>
        <p:sp>
          <p:nvSpPr>
            <p:cNvPr id="1749" name="Google Shape;1749;p48"/>
            <p:cNvSpPr/>
            <p:nvPr/>
          </p:nvSpPr>
          <p:spPr>
            <a:xfrm>
              <a:off x="7098020" y="1013079"/>
              <a:ext cx="1559912"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CAPPED MONTHLY </a:t>
              </a:r>
              <a:endParaRPr sz="1800">
                <a:solidFill>
                  <a:srgbClr val="113388"/>
                </a:solidFill>
                <a:latin typeface="Arial"/>
                <a:ea typeface="Arial"/>
                <a:cs typeface="Arial"/>
                <a:sym typeface="Arial"/>
              </a:endParaRPr>
            </a:p>
          </p:txBody>
        </p:sp>
        <p:sp>
          <p:nvSpPr>
            <p:cNvPr id="1750" name="Google Shape;1750;p48"/>
            <p:cNvSpPr/>
            <p:nvPr/>
          </p:nvSpPr>
          <p:spPr>
            <a:xfrm>
              <a:off x="7715251" y="1208328"/>
              <a:ext cx="704242" cy="184666"/>
            </a:xfrm>
            <a:prstGeom prst="rect">
              <a:avLst/>
            </a:prstGeom>
            <a:solidFill>
              <a:srgbClr val="790B4D"/>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rgbClr val="FFFFFF"/>
                  </a:solidFill>
                  <a:latin typeface="Arial"/>
                  <a:ea typeface="Arial"/>
                  <a:cs typeface="Arial"/>
                  <a:sym typeface="Arial"/>
                </a:rPr>
                <a:t>CHANGE</a:t>
              </a:r>
              <a:endParaRPr sz="1800">
                <a:solidFill>
                  <a:srgbClr val="113388"/>
                </a:solidFill>
                <a:latin typeface="Arial"/>
                <a:ea typeface="Arial"/>
                <a:cs typeface="Arial"/>
                <a:sym typeface="Arial"/>
              </a:endParaRPr>
            </a:p>
          </p:txBody>
        </p:sp>
      </p:grpSp>
      <p:grpSp>
        <p:nvGrpSpPr>
          <p:cNvPr id="1751" name="Google Shape;1751;p48"/>
          <p:cNvGrpSpPr/>
          <p:nvPr/>
        </p:nvGrpSpPr>
        <p:grpSpPr>
          <a:xfrm>
            <a:off x="6769584" y="733419"/>
            <a:ext cx="4115685" cy="330974"/>
            <a:chOff x="4305301" y="1438515"/>
            <a:chExt cx="4410075" cy="330974"/>
          </a:xfrm>
        </p:grpSpPr>
        <p:sp>
          <p:nvSpPr>
            <p:cNvPr id="1752" name="Google Shape;1752;p48"/>
            <p:cNvSpPr/>
            <p:nvPr/>
          </p:nvSpPr>
          <p:spPr>
            <a:xfrm>
              <a:off x="4305301" y="1438515"/>
              <a:ext cx="1470025" cy="327025"/>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53" name="Google Shape;1753;p48"/>
            <p:cNvSpPr/>
            <p:nvPr/>
          </p:nvSpPr>
          <p:spPr>
            <a:xfrm>
              <a:off x="5775326" y="1438515"/>
              <a:ext cx="1470025" cy="327025"/>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54" name="Google Shape;1754;p48"/>
            <p:cNvSpPr/>
            <p:nvPr/>
          </p:nvSpPr>
          <p:spPr>
            <a:xfrm>
              <a:off x="7245351" y="1438515"/>
              <a:ext cx="1470025" cy="327025"/>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55" name="Google Shape;1755;p48"/>
            <p:cNvSpPr/>
            <p:nvPr/>
          </p:nvSpPr>
          <p:spPr>
            <a:xfrm>
              <a:off x="4397376" y="1492490"/>
              <a:ext cx="896552"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JANUARY</a:t>
              </a:r>
              <a:endParaRPr sz="1800">
                <a:solidFill>
                  <a:schemeClr val="lt1"/>
                </a:solidFill>
                <a:latin typeface="Arial"/>
                <a:ea typeface="Arial"/>
                <a:cs typeface="Arial"/>
                <a:sym typeface="Arial"/>
              </a:endParaRPr>
            </a:p>
          </p:txBody>
        </p:sp>
        <p:sp>
          <p:nvSpPr>
            <p:cNvPr id="1756" name="Google Shape;1756;p48"/>
            <p:cNvSpPr/>
            <p:nvPr/>
          </p:nvSpPr>
          <p:spPr>
            <a:xfrm>
              <a:off x="6374855" y="1492308"/>
              <a:ext cx="597747"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2.56%</a:t>
              </a:r>
              <a:endParaRPr sz="1800">
                <a:solidFill>
                  <a:schemeClr val="lt1"/>
                </a:solidFill>
                <a:latin typeface="Arial"/>
                <a:ea typeface="Arial"/>
                <a:cs typeface="Arial"/>
                <a:sym typeface="Arial"/>
              </a:endParaRPr>
            </a:p>
          </p:txBody>
        </p:sp>
        <p:sp>
          <p:nvSpPr>
            <p:cNvPr id="1757" name="Google Shape;1757;p48"/>
            <p:cNvSpPr/>
            <p:nvPr/>
          </p:nvSpPr>
          <p:spPr>
            <a:xfrm>
              <a:off x="7731126" y="1492490"/>
              <a:ext cx="70" cy="276999"/>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58" name="Google Shape;1758;p48"/>
            <p:cNvSpPr/>
            <p:nvPr/>
          </p:nvSpPr>
          <p:spPr>
            <a:xfrm>
              <a:off x="7757438" y="1500259"/>
              <a:ext cx="54450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2.00%</a:t>
              </a:r>
              <a:endParaRPr sz="1800">
                <a:solidFill>
                  <a:schemeClr val="lt1"/>
                </a:solidFill>
                <a:latin typeface="Arial"/>
                <a:ea typeface="Arial"/>
                <a:cs typeface="Arial"/>
                <a:sym typeface="Arial"/>
              </a:endParaRPr>
            </a:p>
          </p:txBody>
        </p:sp>
      </p:grpSp>
      <p:grpSp>
        <p:nvGrpSpPr>
          <p:cNvPr id="1759" name="Google Shape;1759;p48"/>
          <p:cNvGrpSpPr/>
          <p:nvPr/>
        </p:nvGrpSpPr>
        <p:grpSpPr>
          <a:xfrm>
            <a:off x="6769584" y="1060445"/>
            <a:ext cx="4115685" cy="328613"/>
            <a:chOff x="4305301" y="1765540"/>
            <a:chExt cx="4410075" cy="328613"/>
          </a:xfrm>
        </p:grpSpPr>
        <p:sp>
          <p:nvSpPr>
            <p:cNvPr id="1760" name="Google Shape;1760;p48"/>
            <p:cNvSpPr/>
            <p:nvPr/>
          </p:nvSpPr>
          <p:spPr>
            <a:xfrm>
              <a:off x="4305301" y="1765540"/>
              <a:ext cx="1470025" cy="3286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61" name="Google Shape;1761;p48"/>
            <p:cNvSpPr/>
            <p:nvPr/>
          </p:nvSpPr>
          <p:spPr>
            <a:xfrm>
              <a:off x="5775326" y="1765540"/>
              <a:ext cx="1470025" cy="3286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62" name="Google Shape;1762;p48"/>
            <p:cNvSpPr/>
            <p:nvPr/>
          </p:nvSpPr>
          <p:spPr>
            <a:xfrm>
              <a:off x="7245351" y="1765540"/>
              <a:ext cx="1470025" cy="3286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63" name="Google Shape;1763;p48"/>
            <p:cNvSpPr/>
            <p:nvPr/>
          </p:nvSpPr>
          <p:spPr>
            <a:xfrm>
              <a:off x="4397376" y="1821103"/>
              <a:ext cx="1045989"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FEBRUARY</a:t>
              </a:r>
              <a:endParaRPr sz="1800">
                <a:solidFill>
                  <a:schemeClr val="lt1"/>
                </a:solidFill>
                <a:latin typeface="Arial"/>
                <a:ea typeface="Arial"/>
                <a:cs typeface="Arial"/>
                <a:sym typeface="Arial"/>
              </a:endParaRPr>
            </a:p>
          </p:txBody>
        </p:sp>
        <p:sp>
          <p:nvSpPr>
            <p:cNvPr id="1764" name="Google Shape;1764;p48"/>
            <p:cNvSpPr/>
            <p:nvPr/>
          </p:nvSpPr>
          <p:spPr>
            <a:xfrm>
              <a:off x="6299763" y="1821103"/>
              <a:ext cx="661301"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-0.97%</a:t>
              </a:r>
              <a:endParaRPr sz="1800">
                <a:solidFill>
                  <a:schemeClr val="lt1"/>
                </a:solidFill>
                <a:latin typeface="Arial"/>
                <a:ea typeface="Arial"/>
                <a:cs typeface="Arial"/>
                <a:sym typeface="Arial"/>
              </a:endParaRPr>
            </a:p>
          </p:txBody>
        </p:sp>
        <p:sp>
          <p:nvSpPr>
            <p:cNvPr id="1765" name="Google Shape;1765;p48"/>
            <p:cNvSpPr/>
            <p:nvPr/>
          </p:nvSpPr>
          <p:spPr>
            <a:xfrm>
              <a:off x="7697241" y="1821103"/>
              <a:ext cx="60805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-0.97%</a:t>
              </a:r>
              <a:endParaRPr sz="1800">
                <a:solidFill>
                  <a:schemeClr val="lt1"/>
                </a:solidFill>
                <a:latin typeface="Arial"/>
                <a:ea typeface="Arial"/>
                <a:cs typeface="Arial"/>
                <a:sym typeface="Arial"/>
              </a:endParaRPr>
            </a:p>
          </p:txBody>
        </p:sp>
      </p:grpSp>
      <p:grpSp>
        <p:nvGrpSpPr>
          <p:cNvPr id="1766" name="Google Shape;1766;p48"/>
          <p:cNvGrpSpPr/>
          <p:nvPr/>
        </p:nvGrpSpPr>
        <p:grpSpPr>
          <a:xfrm>
            <a:off x="6769584" y="1389058"/>
            <a:ext cx="4115685" cy="327025"/>
            <a:chOff x="4305301" y="2094153"/>
            <a:chExt cx="4410075" cy="327025"/>
          </a:xfrm>
        </p:grpSpPr>
        <p:sp>
          <p:nvSpPr>
            <p:cNvPr id="1767" name="Google Shape;1767;p48"/>
            <p:cNvSpPr/>
            <p:nvPr/>
          </p:nvSpPr>
          <p:spPr>
            <a:xfrm>
              <a:off x="4305301" y="2094153"/>
              <a:ext cx="1470025" cy="327025"/>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68" name="Google Shape;1768;p48"/>
            <p:cNvSpPr/>
            <p:nvPr/>
          </p:nvSpPr>
          <p:spPr>
            <a:xfrm>
              <a:off x="5775326" y="2094153"/>
              <a:ext cx="1470025" cy="327025"/>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69" name="Google Shape;1769;p48"/>
            <p:cNvSpPr/>
            <p:nvPr/>
          </p:nvSpPr>
          <p:spPr>
            <a:xfrm>
              <a:off x="7245351" y="2094153"/>
              <a:ext cx="1470025" cy="327025"/>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70" name="Google Shape;1770;p48"/>
            <p:cNvSpPr/>
            <p:nvPr/>
          </p:nvSpPr>
          <p:spPr>
            <a:xfrm>
              <a:off x="4397376" y="2148128"/>
              <a:ext cx="705961"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MARCH</a:t>
              </a:r>
              <a:endParaRPr sz="1800">
                <a:solidFill>
                  <a:schemeClr val="lt1"/>
                </a:solidFill>
                <a:latin typeface="Arial"/>
                <a:ea typeface="Arial"/>
                <a:cs typeface="Arial"/>
                <a:sym typeface="Arial"/>
              </a:endParaRPr>
            </a:p>
          </p:txBody>
        </p:sp>
        <p:sp>
          <p:nvSpPr>
            <p:cNvPr id="1771" name="Google Shape;1771;p48"/>
            <p:cNvSpPr/>
            <p:nvPr/>
          </p:nvSpPr>
          <p:spPr>
            <a:xfrm>
              <a:off x="6362196" y="2148128"/>
              <a:ext cx="597747"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1.96%</a:t>
              </a:r>
              <a:endParaRPr sz="1800">
                <a:solidFill>
                  <a:schemeClr val="lt1"/>
                </a:solidFill>
                <a:latin typeface="Arial"/>
                <a:ea typeface="Arial"/>
                <a:cs typeface="Arial"/>
                <a:sym typeface="Arial"/>
              </a:endParaRPr>
            </a:p>
          </p:txBody>
        </p:sp>
        <p:sp>
          <p:nvSpPr>
            <p:cNvPr id="1772" name="Google Shape;1772;p48"/>
            <p:cNvSpPr/>
            <p:nvPr/>
          </p:nvSpPr>
          <p:spPr>
            <a:xfrm>
              <a:off x="7715135" y="2148128"/>
              <a:ext cx="597747"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 1.96%</a:t>
              </a:r>
              <a:endParaRPr sz="1800">
                <a:solidFill>
                  <a:schemeClr val="lt1"/>
                </a:solidFill>
                <a:latin typeface="Arial"/>
                <a:ea typeface="Arial"/>
                <a:cs typeface="Arial"/>
                <a:sym typeface="Arial"/>
              </a:endParaRPr>
            </a:p>
          </p:txBody>
        </p:sp>
      </p:grpSp>
      <p:grpSp>
        <p:nvGrpSpPr>
          <p:cNvPr id="1773" name="Google Shape;1773;p48"/>
          <p:cNvGrpSpPr/>
          <p:nvPr/>
        </p:nvGrpSpPr>
        <p:grpSpPr>
          <a:xfrm>
            <a:off x="6769584" y="1716083"/>
            <a:ext cx="4115685" cy="328613"/>
            <a:chOff x="4305301" y="2421178"/>
            <a:chExt cx="4410075" cy="328613"/>
          </a:xfrm>
        </p:grpSpPr>
        <p:sp>
          <p:nvSpPr>
            <p:cNvPr id="1774" name="Google Shape;1774;p48"/>
            <p:cNvSpPr/>
            <p:nvPr/>
          </p:nvSpPr>
          <p:spPr>
            <a:xfrm>
              <a:off x="4305301" y="2421178"/>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75" name="Google Shape;1775;p48"/>
            <p:cNvSpPr/>
            <p:nvPr/>
          </p:nvSpPr>
          <p:spPr>
            <a:xfrm>
              <a:off x="5775326" y="2421178"/>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76" name="Google Shape;1776;p48"/>
            <p:cNvSpPr/>
            <p:nvPr/>
          </p:nvSpPr>
          <p:spPr>
            <a:xfrm>
              <a:off x="7245351" y="2421178"/>
              <a:ext cx="1470025" cy="328613"/>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77" name="Google Shape;1777;p48"/>
            <p:cNvSpPr/>
            <p:nvPr/>
          </p:nvSpPr>
          <p:spPr>
            <a:xfrm>
              <a:off x="4397376" y="2476740"/>
              <a:ext cx="55652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APRIL</a:t>
              </a:r>
              <a:endParaRPr sz="1800">
                <a:solidFill>
                  <a:schemeClr val="lt1"/>
                </a:solidFill>
                <a:latin typeface="Arial"/>
                <a:ea typeface="Arial"/>
                <a:cs typeface="Arial"/>
                <a:sym typeface="Arial"/>
              </a:endParaRPr>
            </a:p>
          </p:txBody>
        </p:sp>
        <p:sp>
          <p:nvSpPr>
            <p:cNvPr id="1778" name="Google Shape;1778;p48"/>
            <p:cNvSpPr/>
            <p:nvPr/>
          </p:nvSpPr>
          <p:spPr>
            <a:xfrm>
              <a:off x="6345627" y="2476740"/>
              <a:ext cx="60805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-2.88%</a:t>
              </a:r>
              <a:endParaRPr sz="1800">
                <a:solidFill>
                  <a:schemeClr val="lt1"/>
                </a:solidFill>
                <a:latin typeface="Arial"/>
                <a:ea typeface="Arial"/>
                <a:cs typeface="Arial"/>
                <a:sym typeface="Arial"/>
              </a:endParaRPr>
            </a:p>
          </p:txBody>
        </p:sp>
        <p:sp>
          <p:nvSpPr>
            <p:cNvPr id="1779" name="Google Shape;1779;p48"/>
            <p:cNvSpPr/>
            <p:nvPr/>
          </p:nvSpPr>
          <p:spPr>
            <a:xfrm>
              <a:off x="7696047" y="2476740"/>
              <a:ext cx="60805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-2.88%</a:t>
              </a:r>
              <a:endParaRPr sz="1800">
                <a:solidFill>
                  <a:schemeClr val="lt1"/>
                </a:solidFill>
                <a:latin typeface="Arial"/>
                <a:ea typeface="Arial"/>
                <a:cs typeface="Arial"/>
                <a:sym typeface="Arial"/>
              </a:endParaRPr>
            </a:p>
          </p:txBody>
        </p:sp>
      </p:grpSp>
      <p:grpSp>
        <p:nvGrpSpPr>
          <p:cNvPr id="1780" name="Google Shape;1780;p48"/>
          <p:cNvGrpSpPr/>
          <p:nvPr/>
        </p:nvGrpSpPr>
        <p:grpSpPr>
          <a:xfrm>
            <a:off x="6769584" y="2043108"/>
            <a:ext cx="4115685" cy="328613"/>
            <a:chOff x="4305301" y="2748203"/>
            <a:chExt cx="4410075" cy="328613"/>
          </a:xfrm>
        </p:grpSpPr>
        <p:sp>
          <p:nvSpPr>
            <p:cNvPr id="1781" name="Google Shape;1781;p48"/>
            <p:cNvSpPr/>
            <p:nvPr/>
          </p:nvSpPr>
          <p:spPr>
            <a:xfrm>
              <a:off x="4305301" y="2748203"/>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82" name="Google Shape;1782;p48"/>
            <p:cNvSpPr/>
            <p:nvPr/>
          </p:nvSpPr>
          <p:spPr>
            <a:xfrm>
              <a:off x="5775326" y="2748203"/>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83" name="Google Shape;1783;p48"/>
            <p:cNvSpPr/>
            <p:nvPr/>
          </p:nvSpPr>
          <p:spPr>
            <a:xfrm>
              <a:off x="7245351" y="2749790"/>
              <a:ext cx="1470025" cy="327025"/>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84" name="Google Shape;1784;p48"/>
            <p:cNvSpPr/>
            <p:nvPr/>
          </p:nvSpPr>
          <p:spPr>
            <a:xfrm>
              <a:off x="4397376" y="2803765"/>
              <a:ext cx="403102"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MAY</a:t>
              </a:r>
              <a:endParaRPr sz="1800">
                <a:solidFill>
                  <a:schemeClr val="lt1"/>
                </a:solidFill>
                <a:latin typeface="Arial"/>
                <a:ea typeface="Arial"/>
                <a:cs typeface="Arial"/>
                <a:sym typeface="Arial"/>
              </a:endParaRPr>
            </a:p>
          </p:txBody>
        </p:sp>
        <p:sp>
          <p:nvSpPr>
            <p:cNvPr id="1785" name="Google Shape;1785;p48"/>
            <p:cNvSpPr/>
            <p:nvPr/>
          </p:nvSpPr>
          <p:spPr>
            <a:xfrm>
              <a:off x="6350349" y="2803765"/>
              <a:ext cx="60805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-1.98%</a:t>
              </a:r>
              <a:endParaRPr sz="1800">
                <a:solidFill>
                  <a:schemeClr val="lt1"/>
                </a:solidFill>
                <a:latin typeface="Arial"/>
                <a:ea typeface="Arial"/>
                <a:cs typeface="Arial"/>
                <a:sym typeface="Arial"/>
              </a:endParaRPr>
            </a:p>
          </p:txBody>
        </p:sp>
        <p:sp>
          <p:nvSpPr>
            <p:cNvPr id="1786" name="Google Shape;1786;p48"/>
            <p:cNvSpPr/>
            <p:nvPr/>
          </p:nvSpPr>
          <p:spPr>
            <a:xfrm>
              <a:off x="7689310" y="2803765"/>
              <a:ext cx="60805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-1.98%</a:t>
              </a:r>
              <a:endParaRPr sz="1800">
                <a:solidFill>
                  <a:schemeClr val="lt1"/>
                </a:solidFill>
                <a:latin typeface="Arial"/>
                <a:ea typeface="Arial"/>
                <a:cs typeface="Arial"/>
                <a:sym typeface="Arial"/>
              </a:endParaRPr>
            </a:p>
          </p:txBody>
        </p:sp>
      </p:grpSp>
      <p:grpSp>
        <p:nvGrpSpPr>
          <p:cNvPr id="1787" name="Google Shape;1787;p48"/>
          <p:cNvGrpSpPr/>
          <p:nvPr/>
        </p:nvGrpSpPr>
        <p:grpSpPr>
          <a:xfrm>
            <a:off x="6769584" y="2371720"/>
            <a:ext cx="4115685" cy="327025"/>
            <a:chOff x="4305301" y="3076815"/>
            <a:chExt cx="4410075" cy="327025"/>
          </a:xfrm>
        </p:grpSpPr>
        <p:sp>
          <p:nvSpPr>
            <p:cNvPr id="1788" name="Google Shape;1788;p48"/>
            <p:cNvSpPr/>
            <p:nvPr/>
          </p:nvSpPr>
          <p:spPr>
            <a:xfrm>
              <a:off x="4305301" y="3076815"/>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89" name="Google Shape;1789;p48"/>
            <p:cNvSpPr/>
            <p:nvPr/>
          </p:nvSpPr>
          <p:spPr>
            <a:xfrm>
              <a:off x="5775326" y="3076815"/>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90" name="Google Shape;1790;p48"/>
            <p:cNvSpPr/>
            <p:nvPr/>
          </p:nvSpPr>
          <p:spPr>
            <a:xfrm>
              <a:off x="7245351" y="3076815"/>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91" name="Google Shape;1791;p48"/>
            <p:cNvSpPr/>
            <p:nvPr/>
          </p:nvSpPr>
          <p:spPr>
            <a:xfrm>
              <a:off x="4397376" y="3130790"/>
              <a:ext cx="503276"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JUNE</a:t>
              </a:r>
              <a:endParaRPr sz="1800">
                <a:solidFill>
                  <a:schemeClr val="lt1"/>
                </a:solidFill>
                <a:latin typeface="Arial"/>
                <a:ea typeface="Arial"/>
                <a:cs typeface="Arial"/>
                <a:sym typeface="Arial"/>
              </a:endParaRPr>
            </a:p>
          </p:txBody>
        </p:sp>
        <p:sp>
          <p:nvSpPr>
            <p:cNvPr id="1792" name="Google Shape;1792;p48"/>
            <p:cNvSpPr/>
            <p:nvPr/>
          </p:nvSpPr>
          <p:spPr>
            <a:xfrm>
              <a:off x="6404351" y="3130790"/>
              <a:ext cx="544500"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a:t>
              </a:r>
              <a:endParaRPr sz="1800">
                <a:solidFill>
                  <a:schemeClr val="lt1"/>
                </a:solidFill>
                <a:latin typeface="Arial"/>
                <a:ea typeface="Arial"/>
                <a:cs typeface="Arial"/>
                <a:sym typeface="Arial"/>
              </a:endParaRPr>
            </a:p>
          </p:txBody>
        </p:sp>
        <p:sp>
          <p:nvSpPr>
            <p:cNvPr id="1793" name="Google Shape;1793;p48"/>
            <p:cNvSpPr/>
            <p:nvPr/>
          </p:nvSpPr>
          <p:spPr>
            <a:xfrm>
              <a:off x="7753441" y="3130790"/>
              <a:ext cx="544500"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1.01%</a:t>
              </a:r>
              <a:endParaRPr sz="1800">
                <a:solidFill>
                  <a:schemeClr val="lt1"/>
                </a:solidFill>
                <a:latin typeface="Arial"/>
                <a:ea typeface="Arial"/>
                <a:cs typeface="Arial"/>
                <a:sym typeface="Arial"/>
              </a:endParaRPr>
            </a:p>
          </p:txBody>
        </p:sp>
      </p:grpSp>
      <p:grpSp>
        <p:nvGrpSpPr>
          <p:cNvPr id="1794" name="Google Shape;1794;p48"/>
          <p:cNvGrpSpPr/>
          <p:nvPr/>
        </p:nvGrpSpPr>
        <p:grpSpPr>
          <a:xfrm>
            <a:off x="6769584" y="2698745"/>
            <a:ext cx="4115685" cy="328613"/>
            <a:chOff x="4305301" y="3403840"/>
            <a:chExt cx="4410075" cy="328613"/>
          </a:xfrm>
        </p:grpSpPr>
        <p:sp>
          <p:nvSpPr>
            <p:cNvPr id="1795" name="Google Shape;1795;p48"/>
            <p:cNvSpPr/>
            <p:nvPr/>
          </p:nvSpPr>
          <p:spPr>
            <a:xfrm>
              <a:off x="4305301" y="3403840"/>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96" name="Google Shape;1796;p48"/>
            <p:cNvSpPr/>
            <p:nvPr/>
          </p:nvSpPr>
          <p:spPr>
            <a:xfrm>
              <a:off x="5775326" y="3403840"/>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97" name="Google Shape;1797;p48"/>
            <p:cNvSpPr/>
            <p:nvPr/>
          </p:nvSpPr>
          <p:spPr>
            <a:xfrm>
              <a:off x="7245351" y="3403840"/>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98" name="Google Shape;1798;p48"/>
            <p:cNvSpPr/>
            <p:nvPr/>
          </p:nvSpPr>
          <p:spPr>
            <a:xfrm>
              <a:off x="4397376" y="3459403"/>
              <a:ext cx="456349"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JULY</a:t>
              </a:r>
              <a:endParaRPr sz="1800">
                <a:solidFill>
                  <a:schemeClr val="lt1"/>
                </a:solidFill>
                <a:latin typeface="Arial"/>
                <a:ea typeface="Arial"/>
                <a:cs typeface="Arial"/>
                <a:sym typeface="Arial"/>
              </a:endParaRPr>
            </a:p>
          </p:txBody>
        </p:sp>
        <p:sp>
          <p:nvSpPr>
            <p:cNvPr id="1799" name="Google Shape;1799;p48"/>
            <p:cNvSpPr/>
            <p:nvPr/>
          </p:nvSpPr>
          <p:spPr>
            <a:xfrm>
              <a:off x="6407072" y="3459403"/>
              <a:ext cx="54450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3.00%</a:t>
              </a:r>
              <a:endParaRPr sz="1800">
                <a:solidFill>
                  <a:schemeClr val="lt1"/>
                </a:solidFill>
                <a:latin typeface="Arial"/>
                <a:ea typeface="Arial"/>
                <a:cs typeface="Arial"/>
                <a:sym typeface="Arial"/>
              </a:endParaRPr>
            </a:p>
          </p:txBody>
        </p:sp>
        <p:sp>
          <p:nvSpPr>
            <p:cNvPr id="1800" name="Google Shape;1800;p48"/>
            <p:cNvSpPr/>
            <p:nvPr/>
          </p:nvSpPr>
          <p:spPr>
            <a:xfrm>
              <a:off x="7750548" y="3459403"/>
              <a:ext cx="54450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2.00%</a:t>
              </a:r>
              <a:endParaRPr sz="1800">
                <a:solidFill>
                  <a:schemeClr val="lt1"/>
                </a:solidFill>
                <a:latin typeface="Arial"/>
                <a:ea typeface="Arial"/>
                <a:cs typeface="Arial"/>
                <a:sym typeface="Arial"/>
              </a:endParaRPr>
            </a:p>
          </p:txBody>
        </p:sp>
      </p:grpSp>
      <p:grpSp>
        <p:nvGrpSpPr>
          <p:cNvPr id="1801" name="Google Shape;1801;p48"/>
          <p:cNvGrpSpPr/>
          <p:nvPr/>
        </p:nvGrpSpPr>
        <p:grpSpPr>
          <a:xfrm>
            <a:off x="6769584" y="3027358"/>
            <a:ext cx="4115685" cy="327025"/>
            <a:chOff x="4305301" y="3732453"/>
            <a:chExt cx="4410075" cy="327025"/>
          </a:xfrm>
        </p:grpSpPr>
        <p:sp>
          <p:nvSpPr>
            <p:cNvPr id="1802" name="Google Shape;1802;p48"/>
            <p:cNvSpPr/>
            <p:nvPr/>
          </p:nvSpPr>
          <p:spPr>
            <a:xfrm>
              <a:off x="4305301" y="3732453"/>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03" name="Google Shape;1803;p48"/>
            <p:cNvSpPr/>
            <p:nvPr/>
          </p:nvSpPr>
          <p:spPr>
            <a:xfrm>
              <a:off x="5775326" y="3732453"/>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04" name="Google Shape;1804;p48"/>
            <p:cNvSpPr/>
            <p:nvPr/>
          </p:nvSpPr>
          <p:spPr>
            <a:xfrm>
              <a:off x="7245351" y="3732453"/>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05" name="Google Shape;1805;p48"/>
            <p:cNvSpPr/>
            <p:nvPr/>
          </p:nvSpPr>
          <p:spPr>
            <a:xfrm>
              <a:off x="4397376" y="3786428"/>
              <a:ext cx="802150"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AUGUST</a:t>
              </a:r>
              <a:endParaRPr sz="1800">
                <a:solidFill>
                  <a:schemeClr val="lt1"/>
                </a:solidFill>
                <a:latin typeface="Arial"/>
                <a:ea typeface="Arial"/>
                <a:cs typeface="Arial"/>
                <a:sym typeface="Arial"/>
              </a:endParaRPr>
            </a:p>
          </p:txBody>
        </p:sp>
        <p:sp>
          <p:nvSpPr>
            <p:cNvPr id="1806" name="Google Shape;1806;p48"/>
            <p:cNvSpPr/>
            <p:nvPr/>
          </p:nvSpPr>
          <p:spPr>
            <a:xfrm>
              <a:off x="6344505" y="3786428"/>
              <a:ext cx="60805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-1.92%</a:t>
              </a:r>
              <a:endParaRPr sz="1800">
                <a:solidFill>
                  <a:schemeClr val="lt1"/>
                </a:solidFill>
                <a:latin typeface="Arial"/>
                <a:ea typeface="Arial"/>
                <a:cs typeface="Arial"/>
                <a:sym typeface="Arial"/>
              </a:endParaRPr>
            </a:p>
          </p:txBody>
        </p:sp>
        <p:sp>
          <p:nvSpPr>
            <p:cNvPr id="1807" name="Google Shape;1807;p48"/>
            <p:cNvSpPr/>
            <p:nvPr/>
          </p:nvSpPr>
          <p:spPr>
            <a:xfrm>
              <a:off x="7685596" y="3786428"/>
              <a:ext cx="608053"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-1.92%</a:t>
              </a:r>
              <a:endParaRPr sz="1800">
                <a:solidFill>
                  <a:schemeClr val="lt1"/>
                </a:solidFill>
                <a:latin typeface="Arial"/>
                <a:ea typeface="Arial"/>
                <a:cs typeface="Arial"/>
                <a:sym typeface="Arial"/>
              </a:endParaRPr>
            </a:p>
          </p:txBody>
        </p:sp>
      </p:grpSp>
      <p:grpSp>
        <p:nvGrpSpPr>
          <p:cNvPr id="1808" name="Google Shape;1808;p48"/>
          <p:cNvGrpSpPr/>
          <p:nvPr/>
        </p:nvGrpSpPr>
        <p:grpSpPr>
          <a:xfrm>
            <a:off x="6769584" y="3354383"/>
            <a:ext cx="4115685" cy="486449"/>
            <a:chOff x="4305301" y="4059478"/>
            <a:chExt cx="4410075" cy="486449"/>
          </a:xfrm>
        </p:grpSpPr>
        <p:sp>
          <p:nvSpPr>
            <p:cNvPr id="1809" name="Google Shape;1809;p48"/>
            <p:cNvSpPr/>
            <p:nvPr/>
          </p:nvSpPr>
          <p:spPr>
            <a:xfrm>
              <a:off x="4305301" y="4059478"/>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10" name="Google Shape;1810;p48"/>
            <p:cNvSpPr/>
            <p:nvPr/>
          </p:nvSpPr>
          <p:spPr>
            <a:xfrm>
              <a:off x="5775326" y="4059478"/>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11" name="Google Shape;1811;p48"/>
            <p:cNvSpPr/>
            <p:nvPr/>
          </p:nvSpPr>
          <p:spPr>
            <a:xfrm>
              <a:off x="7245351" y="4059478"/>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12" name="Google Shape;1812;p48"/>
            <p:cNvSpPr/>
            <p:nvPr/>
          </p:nvSpPr>
          <p:spPr>
            <a:xfrm>
              <a:off x="4397376" y="4115040"/>
              <a:ext cx="1188623"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SEPTEMBER</a:t>
              </a:r>
              <a:endParaRPr sz="1800">
                <a:solidFill>
                  <a:schemeClr val="lt1"/>
                </a:solidFill>
                <a:latin typeface="Arial"/>
                <a:ea typeface="Arial"/>
                <a:cs typeface="Arial"/>
                <a:sym typeface="Arial"/>
              </a:endParaRPr>
            </a:p>
          </p:txBody>
        </p:sp>
        <p:sp>
          <p:nvSpPr>
            <p:cNvPr id="1813" name="Google Shape;1813;p48"/>
            <p:cNvSpPr/>
            <p:nvPr/>
          </p:nvSpPr>
          <p:spPr>
            <a:xfrm>
              <a:off x="6403228" y="4115040"/>
              <a:ext cx="54450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2.25%</a:t>
              </a:r>
              <a:endParaRPr sz="1800">
                <a:solidFill>
                  <a:schemeClr val="lt1"/>
                </a:solidFill>
                <a:latin typeface="Arial"/>
                <a:ea typeface="Arial"/>
                <a:cs typeface="Arial"/>
                <a:sym typeface="Arial"/>
              </a:endParaRPr>
            </a:p>
          </p:txBody>
        </p:sp>
        <p:sp>
          <p:nvSpPr>
            <p:cNvPr id="1814" name="Google Shape;1814;p48"/>
            <p:cNvSpPr/>
            <p:nvPr/>
          </p:nvSpPr>
          <p:spPr>
            <a:xfrm>
              <a:off x="7735284" y="4115040"/>
              <a:ext cx="499905" cy="430887"/>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2.00%</a:t>
              </a:r>
              <a:endParaRPr sz="1800">
                <a:solidFill>
                  <a:schemeClr val="lt1"/>
                </a:solidFill>
                <a:latin typeface="Arial"/>
                <a:ea typeface="Arial"/>
                <a:cs typeface="Arial"/>
                <a:sym typeface="Arial"/>
              </a:endParaRPr>
            </a:p>
          </p:txBody>
        </p:sp>
      </p:grpSp>
      <p:grpSp>
        <p:nvGrpSpPr>
          <p:cNvPr id="1815" name="Google Shape;1815;p48"/>
          <p:cNvGrpSpPr/>
          <p:nvPr/>
        </p:nvGrpSpPr>
        <p:grpSpPr>
          <a:xfrm>
            <a:off x="6769584" y="3682995"/>
            <a:ext cx="4115685" cy="484862"/>
            <a:chOff x="4305301" y="4388090"/>
            <a:chExt cx="4410075" cy="484862"/>
          </a:xfrm>
        </p:grpSpPr>
        <p:sp>
          <p:nvSpPr>
            <p:cNvPr id="1816" name="Google Shape;1816;p48"/>
            <p:cNvSpPr/>
            <p:nvPr/>
          </p:nvSpPr>
          <p:spPr>
            <a:xfrm>
              <a:off x="4305301" y="4388090"/>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17" name="Google Shape;1817;p48"/>
            <p:cNvSpPr/>
            <p:nvPr/>
          </p:nvSpPr>
          <p:spPr>
            <a:xfrm>
              <a:off x="5775326" y="4388090"/>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18" name="Google Shape;1818;p48"/>
            <p:cNvSpPr/>
            <p:nvPr/>
          </p:nvSpPr>
          <p:spPr>
            <a:xfrm>
              <a:off x="7245351" y="4388090"/>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19" name="Google Shape;1819;p48"/>
            <p:cNvSpPr/>
            <p:nvPr/>
          </p:nvSpPr>
          <p:spPr>
            <a:xfrm>
              <a:off x="4397376" y="4442065"/>
              <a:ext cx="948082"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OCTOBER</a:t>
              </a:r>
              <a:endParaRPr sz="1800">
                <a:solidFill>
                  <a:schemeClr val="lt1"/>
                </a:solidFill>
                <a:latin typeface="Arial"/>
                <a:ea typeface="Arial"/>
                <a:cs typeface="Arial"/>
                <a:sym typeface="Arial"/>
              </a:endParaRPr>
            </a:p>
          </p:txBody>
        </p:sp>
        <p:sp>
          <p:nvSpPr>
            <p:cNvPr id="1820" name="Google Shape;1820;p48"/>
            <p:cNvSpPr/>
            <p:nvPr/>
          </p:nvSpPr>
          <p:spPr>
            <a:xfrm>
              <a:off x="6417278" y="4442065"/>
              <a:ext cx="544500"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0.95%</a:t>
              </a:r>
              <a:endParaRPr sz="1800">
                <a:solidFill>
                  <a:schemeClr val="lt1"/>
                </a:solidFill>
                <a:latin typeface="Arial"/>
                <a:ea typeface="Arial"/>
                <a:cs typeface="Arial"/>
                <a:sym typeface="Arial"/>
              </a:endParaRPr>
            </a:p>
          </p:txBody>
        </p:sp>
        <p:sp>
          <p:nvSpPr>
            <p:cNvPr id="1821" name="Google Shape;1821;p48"/>
            <p:cNvSpPr/>
            <p:nvPr/>
          </p:nvSpPr>
          <p:spPr>
            <a:xfrm>
              <a:off x="7736507" y="4442065"/>
              <a:ext cx="509545" cy="430887"/>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0.95%</a:t>
              </a:r>
              <a:endParaRPr sz="1800">
                <a:solidFill>
                  <a:schemeClr val="lt1"/>
                </a:solidFill>
                <a:latin typeface="Arial"/>
                <a:ea typeface="Arial"/>
                <a:cs typeface="Arial"/>
                <a:sym typeface="Arial"/>
              </a:endParaRPr>
            </a:p>
          </p:txBody>
        </p:sp>
      </p:grpSp>
      <p:grpSp>
        <p:nvGrpSpPr>
          <p:cNvPr id="1822" name="Google Shape;1822;p48"/>
          <p:cNvGrpSpPr/>
          <p:nvPr/>
        </p:nvGrpSpPr>
        <p:grpSpPr>
          <a:xfrm>
            <a:off x="6769584" y="4010020"/>
            <a:ext cx="4115685" cy="328613"/>
            <a:chOff x="4305301" y="4715115"/>
            <a:chExt cx="4410075" cy="328613"/>
          </a:xfrm>
        </p:grpSpPr>
        <p:sp>
          <p:nvSpPr>
            <p:cNvPr id="1823" name="Google Shape;1823;p48"/>
            <p:cNvSpPr/>
            <p:nvPr/>
          </p:nvSpPr>
          <p:spPr>
            <a:xfrm>
              <a:off x="4305301" y="4715115"/>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24" name="Google Shape;1824;p48"/>
            <p:cNvSpPr/>
            <p:nvPr/>
          </p:nvSpPr>
          <p:spPr>
            <a:xfrm>
              <a:off x="5775326" y="4715115"/>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25" name="Google Shape;1825;p48"/>
            <p:cNvSpPr/>
            <p:nvPr/>
          </p:nvSpPr>
          <p:spPr>
            <a:xfrm>
              <a:off x="7245351" y="4715115"/>
              <a:ext cx="1470025" cy="328613"/>
            </a:xfrm>
            <a:prstGeom prst="rect">
              <a:avLst/>
            </a:prstGeom>
            <a:solidFill>
              <a:srgbClr val="B5DAE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26" name="Google Shape;1826;p48"/>
            <p:cNvSpPr/>
            <p:nvPr/>
          </p:nvSpPr>
          <p:spPr>
            <a:xfrm>
              <a:off x="4397376" y="4770678"/>
              <a:ext cx="110274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NOVEMBER</a:t>
              </a:r>
              <a:endParaRPr sz="1800">
                <a:solidFill>
                  <a:schemeClr val="lt1"/>
                </a:solidFill>
                <a:latin typeface="Arial"/>
                <a:ea typeface="Arial"/>
                <a:cs typeface="Arial"/>
                <a:sym typeface="Arial"/>
              </a:endParaRPr>
            </a:p>
          </p:txBody>
        </p:sp>
        <p:sp>
          <p:nvSpPr>
            <p:cNvPr id="1827" name="Google Shape;1827;p48"/>
            <p:cNvSpPr/>
            <p:nvPr/>
          </p:nvSpPr>
          <p:spPr>
            <a:xfrm>
              <a:off x="6415167" y="4770678"/>
              <a:ext cx="54450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0.00%</a:t>
              </a:r>
              <a:endParaRPr sz="1800">
                <a:solidFill>
                  <a:schemeClr val="lt1"/>
                </a:solidFill>
                <a:latin typeface="Arial"/>
                <a:ea typeface="Arial"/>
                <a:cs typeface="Arial"/>
                <a:sym typeface="Arial"/>
              </a:endParaRPr>
            </a:p>
          </p:txBody>
        </p:sp>
        <p:sp>
          <p:nvSpPr>
            <p:cNvPr id="1828" name="Google Shape;1828;p48"/>
            <p:cNvSpPr/>
            <p:nvPr/>
          </p:nvSpPr>
          <p:spPr>
            <a:xfrm>
              <a:off x="7749597" y="4770678"/>
              <a:ext cx="544500" cy="215444"/>
            </a:xfrm>
            <a:prstGeom prst="rect">
              <a:avLst/>
            </a:prstGeom>
            <a:solidFill>
              <a:srgbClr val="B5DAE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0.00%</a:t>
              </a:r>
              <a:endParaRPr sz="1800">
                <a:solidFill>
                  <a:schemeClr val="lt1"/>
                </a:solidFill>
                <a:latin typeface="Arial"/>
                <a:ea typeface="Arial"/>
                <a:cs typeface="Arial"/>
                <a:sym typeface="Arial"/>
              </a:endParaRPr>
            </a:p>
          </p:txBody>
        </p:sp>
      </p:grpSp>
      <p:grpSp>
        <p:nvGrpSpPr>
          <p:cNvPr id="1829" name="Google Shape;1829;p48"/>
          <p:cNvGrpSpPr/>
          <p:nvPr/>
        </p:nvGrpSpPr>
        <p:grpSpPr>
          <a:xfrm>
            <a:off x="6769584" y="4338633"/>
            <a:ext cx="4115685" cy="327025"/>
            <a:chOff x="4305301" y="5043728"/>
            <a:chExt cx="4410075" cy="327025"/>
          </a:xfrm>
        </p:grpSpPr>
        <p:sp>
          <p:nvSpPr>
            <p:cNvPr id="1830" name="Google Shape;1830;p48"/>
            <p:cNvSpPr/>
            <p:nvPr/>
          </p:nvSpPr>
          <p:spPr>
            <a:xfrm>
              <a:off x="4305301" y="5043728"/>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31" name="Google Shape;1831;p48"/>
            <p:cNvSpPr/>
            <p:nvPr/>
          </p:nvSpPr>
          <p:spPr>
            <a:xfrm>
              <a:off x="5775326" y="5043728"/>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32" name="Google Shape;1832;p48"/>
            <p:cNvSpPr/>
            <p:nvPr/>
          </p:nvSpPr>
          <p:spPr>
            <a:xfrm>
              <a:off x="7245351" y="5043728"/>
              <a:ext cx="1470025" cy="327025"/>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33" name="Google Shape;1833;p48"/>
            <p:cNvSpPr/>
            <p:nvPr/>
          </p:nvSpPr>
          <p:spPr>
            <a:xfrm>
              <a:off x="4397376" y="5097703"/>
              <a:ext cx="1092434"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DECEMBER</a:t>
              </a:r>
              <a:endParaRPr sz="1800">
                <a:solidFill>
                  <a:schemeClr val="lt1"/>
                </a:solidFill>
                <a:latin typeface="Arial"/>
                <a:ea typeface="Arial"/>
                <a:cs typeface="Arial"/>
                <a:sym typeface="Arial"/>
              </a:endParaRPr>
            </a:p>
          </p:txBody>
        </p:sp>
        <p:sp>
          <p:nvSpPr>
            <p:cNvPr id="1834" name="Google Shape;1834;p48"/>
            <p:cNvSpPr/>
            <p:nvPr/>
          </p:nvSpPr>
          <p:spPr>
            <a:xfrm>
              <a:off x="6397276" y="5097703"/>
              <a:ext cx="544500"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0.94%</a:t>
              </a:r>
              <a:endParaRPr sz="1800">
                <a:solidFill>
                  <a:schemeClr val="lt1"/>
                </a:solidFill>
                <a:latin typeface="Arial"/>
                <a:ea typeface="Arial"/>
                <a:cs typeface="Arial"/>
                <a:sym typeface="Arial"/>
              </a:endParaRPr>
            </a:p>
          </p:txBody>
        </p:sp>
        <p:sp>
          <p:nvSpPr>
            <p:cNvPr id="1835" name="Google Shape;1835;p48"/>
            <p:cNvSpPr/>
            <p:nvPr/>
          </p:nvSpPr>
          <p:spPr>
            <a:xfrm>
              <a:off x="7768686" y="5097703"/>
              <a:ext cx="544500" cy="215444"/>
            </a:xfrm>
            <a:prstGeom prst="rect">
              <a:avLst/>
            </a:prstGeom>
            <a:solidFill>
              <a:schemeClr val="accent6"/>
            </a:solid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Arial"/>
                  <a:ea typeface="Arial"/>
                  <a:cs typeface="Arial"/>
                  <a:sym typeface="Arial"/>
                </a:rPr>
                <a:t>0.94%</a:t>
              </a:r>
              <a:endParaRPr sz="1800">
                <a:solidFill>
                  <a:schemeClr val="lt1"/>
                </a:solidFill>
                <a:latin typeface="Arial"/>
                <a:ea typeface="Arial"/>
                <a:cs typeface="Arial"/>
                <a:sym typeface="Arial"/>
              </a:endParaRPr>
            </a:p>
          </p:txBody>
        </p:sp>
      </p:grpSp>
      <p:grpSp>
        <p:nvGrpSpPr>
          <p:cNvPr id="1836" name="Google Shape;1836;p48"/>
          <p:cNvGrpSpPr/>
          <p:nvPr/>
        </p:nvGrpSpPr>
        <p:grpSpPr>
          <a:xfrm>
            <a:off x="6769584" y="4666819"/>
            <a:ext cx="4115685" cy="393700"/>
            <a:chOff x="4305301" y="5364403"/>
            <a:chExt cx="4410075" cy="469900"/>
          </a:xfrm>
        </p:grpSpPr>
        <p:sp>
          <p:nvSpPr>
            <p:cNvPr id="1837" name="Google Shape;1837;p48"/>
            <p:cNvSpPr/>
            <p:nvPr/>
          </p:nvSpPr>
          <p:spPr>
            <a:xfrm>
              <a:off x="4305301" y="5370753"/>
              <a:ext cx="2940050" cy="458788"/>
            </a:xfrm>
            <a:prstGeom prst="rect">
              <a:avLst/>
            </a:prstGeom>
            <a:solidFill>
              <a:srgbClr val="CBD9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38" name="Google Shape;1838;p48"/>
            <p:cNvSpPr/>
            <p:nvPr/>
          </p:nvSpPr>
          <p:spPr>
            <a:xfrm>
              <a:off x="7245351" y="5370753"/>
              <a:ext cx="1470025" cy="458788"/>
            </a:xfrm>
            <a:prstGeom prst="rect">
              <a:avLst/>
            </a:prstGeom>
            <a:solidFill>
              <a:srgbClr val="CBD9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39" name="Google Shape;1839;p48"/>
            <p:cNvSpPr/>
            <p:nvPr/>
          </p:nvSpPr>
          <p:spPr>
            <a:xfrm>
              <a:off x="4305301" y="5364403"/>
              <a:ext cx="4410075" cy="12700"/>
            </a:xfrm>
            <a:prstGeom prst="rect">
              <a:avLst/>
            </a:prstGeom>
            <a:solidFill>
              <a:srgbClr val="CBD9E0"/>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40" name="Google Shape;1840;p48"/>
            <p:cNvSpPr/>
            <p:nvPr/>
          </p:nvSpPr>
          <p:spPr>
            <a:xfrm>
              <a:off x="4305301" y="5823190"/>
              <a:ext cx="4410075" cy="11113"/>
            </a:xfrm>
            <a:prstGeom prst="rect">
              <a:avLst/>
            </a:prstGeom>
            <a:solidFill>
              <a:srgbClr val="CBD9E0"/>
            </a:solidFill>
            <a:ln cap="flat" cmpd="sng" w="9525">
              <a:solidFill>
                <a:srgbClr val="1133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841" name="Google Shape;1841;p48"/>
            <p:cNvSpPr/>
            <p:nvPr/>
          </p:nvSpPr>
          <p:spPr>
            <a:xfrm>
              <a:off x="4397376" y="5491403"/>
              <a:ext cx="1873972" cy="257143"/>
            </a:xfrm>
            <a:prstGeom prst="rect">
              <a:avLst/>
            </a:prstGeom>
            <a:solidFill>
              <a:srgbClr val="CBD9E0"/>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Indexed interest rate</a:t>
              </a:r>
              <a:endParaRPr sz="1800">
                <a:solidFill>
                  <a:schemeClr val="lt1"/>
                </a:solidFill>
                <a:latin typeface="Arial"/>
                <a:ea typeface="Arial"/>
                <a:cs typeface="Arial"/>
                <a:sym typeface="Arial"/>
              </a:endParaRPr>
            </a:p>
          </p:txBody>
        </p:sp>
        <p:sp>
          <p:nvSpPr>
            <p:cNvPr id="1842" name="Google Shape;1842;p48"/>
            <p:cNvSpPr/>
            <p:nvPr/>
          </p:nvSpPr>
          <p:spPr>
            <a:xfrm>
              <a:off x="7613638" y="5491403"/>
              <a:ext cx="746909" cy="257143"/>
            </a:xfrm>
            <a:prstGeom prst="rect">
              <a:avLst/>
            </a:prstGeom>
            <a:solidFill>
              <a:srgbClr val="CBD9E0"/>
            </a:solid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    3.11%</a:t>
              </a:r>
              <a:endParaRPr sz="1800">
                <a:solidFill>
                  <a:schemeClr val="lt1"/>
                </a:solidFill>
                <a:latin typeface="Arial"/>
                <a:ea typeface="Arial"/>
                <a:cs typeface="Arial"/>
                <a:sym typeface="Arial"/>
              </a:endParaRPr>
            </a:p>
          </p:txBody>
        </p:sp>
      </p:grpSp>
      <p:sp>
        <p:nvSpPr>
          <p:cNvPr id="1843" name="Google Shape;1843;p48"/>
          <p:cNvSpPr txBox="1"/>
          <p:nvPr/>
        </p:nvSpPr>
        <p:spPr>
          <a:xfrm>
            <a:off x="390525" y="253202"/>
            <a:ext cx="4389674" cy="173562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lt1"/>
              </a:buClr>
              <a:buSzPts val="3600"/>
              <a:buFont typeface="Arial"/>
              <a:buNone/>
            </a:pPr>
            <a:r>
              <a:rPr b="0" i="0" lang="en-US" sz="3600" u="none" cap="none" strike="noStrike">
                <a:solidFill>
                  <a:schemeClr val="dk1"/>
                </a:solidFill>
                <a:latin typeface="Arial"/>
                <a:ea typeface="Arial"/>
                <a:cs typeface="Arial"/>
                <a:sym typeface="Arial"/>
              </a:rPr>
              <a:t>HYPOTHETICAL EXAMPLE OF </a:t>
            </a:r>
            <a:r>
              <a:rPr b="1" i="0" lang="en-US" sz="3600" u="none" cap="none" strike="noStrike">
                <a:solidFill>
                  <a:srgbClr val="790B4D"/>
                </a:solidFill>
                <a:latin typeface="Arial"/>
                <a:ea typeface="Arial"/>
                <a:cs typeface="Arial"/>
                <a:sym typeface="Arial"/>
              </a:rPr>
              <a:t>MONTHLY SUM</a:t>
            </a:r>
            <a:endParaRPr b="1" i="0" sz="3600" u="none" cap="none" strike="noStrike">
              <a:solidFill>
                <a:srgbClr val="790B4D"/>
              </a:solidFill>
              <a:latin typeface="Arial"/>
              <a:ea typeface="Arial"/>
              <a:cs typeface="Arial"/>
              <a:sym typeface="Arial"/>
            </a:endParaRPr>
          </a:p>
        </p:txBody>
      </p:sp>
      <p:sp>
        <p:nvSpPr>
          <p:cNvPr id="1844" name="Google Shape;1844;p48"/>
          <p:cNvSpPr txBox="1"/>
          <p:nvPr/>
        </p:nvSpPr>
        <p:spPr>
          <a:xfrm>
            <a:off x="396111" y="6003925"/>
            <a:ext cx="4043363"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1200">
              <a:solidFill>
                <a:srgbClr val="5F5F5F"/>
              </a:solidFill>
              <a:latin typeface="Arial"/>
              <a:ea typeface="Arial"/>
              <a:cs typeface="Arial"/>
              <a:sym typeface="Arial"/>
            </a:endParaRPr>
          </a:p>
          <a:p>
            <a:pPr indent="0" lvl="0" marL="0" marR="0" rtl="0" algn="l">
              <a:lnSpc>
                <a:spcPct val="90000"/>
              </a:lnSpc>
              <a:spcBef>
                <a:spcPts val="0"/>
              </a:spcBef>
              <a:spcAft>
                <a:spcPts val="0"/>
              </a:spcAft>
              <a:buNone/>
            </a:pPr>
            <a:r>
              <a:t/>
            </a:r>
            <a:endParaRPr sz="1200">
              <a:solidFill>
                <a:srgbClr val="5F5F5F"/>
              </a:solidFill>
              <a:latin typeface="Arial"/>
              <a:ea typeface="Arial"/>
              <a:cs typeface="Arial"/>
              <a:sym typeface="Arial"/>
            </a:endParaRPr>
          </a:p>
          <a:p>
            <a:pPr indent="0" lvl="0" marL="0" marR="0" rtl="0" algn="l">
              <a:lnSpc>
                <a:spcPct val="90000"/>
              </a:lnSpc>
              <a:spcBef>
                <a:spcPts val="0"/>
              </a:spcBef>
              <a:spcAft>
                <a:spcPts val="0"/>
              </a:spcAft>
              <a:buNone/>
            </a:pPr>
            <a:r>
              <a:rPr lang="en-US" sz="1200">
                <a:solidFill>
                  <a:srgbClr val="5F5F5F"/>
                </a:solidFill>
                <a:latin typeface="Arial"/>
                <a:ea typeface="Arial"/>
                <a:cs typeface="Arial"/>
                <a:sym typeface="Arial"/>
              </a:rPr>
              <a:t>Hypothetical external market index performance from January through December. Intended to illustrate how monthly sum works. Does not represent any specific product or past performance. Actual performance will vary. Past results are no guarantee of future performance.</a:t>
            </a:r>
            <a:endParaRPr/>
          </a:p>
        </p:txBody>
      </p:sp>
      <p:sp>
        <p:nvSpPr>
          <p:cNvPr id="1845" name="Google Shape;1845;p48"/>
          <p:cNvSpPr/>
          <p:nvPr/>
        </p:nvSpPr>
        <p:spPr>
          <a:xfrm>
            <a:off x="295358" y="3548499"/>
            <a:ext cx="3869447" cy="1600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90B4D"/>
                </a:solidFill>
                <a:latin typeface="Arial"/>
                <a:ea typeface="Arial"/>
                <a:cs typeface="Arial"/>
                <a:sym typeface="Arial"/>
              </a:rPr>
              <a:t>This example uses hypothetical external market index performance and assumes a </a:t>
            </a:r>
            <a:r>
              <a:rPr b="1" lang="en-US" sz="1400">
                <a:solidFill>
                  <a:srgbClr val="790B4D"/>
                </a:solidFill>
                <a:latin typeface="Arial"/>
                <a:ea typeface="Arial"/>
                <a:cs typeface="Arial"/>
                <a:sym typeface="Arial"/>
              </a:rPr>
              <a:t>100% participation rate</a:t>
            </a:r>
            <a:r>
              <a:rPr lang="en-US" sz="1400">
                <a:solidFill>
                  <a:srgbClr val="790B4D"/>
                </a:solidFill>
                <a:latin typeface="Arial"/>
                <a:ea typeface="Arial"/>
                <a:cs typeface="Arial"/>
                <a:sym typeface="Arial"/>
              </a:rPr>
              <a:t> and a </a:t>
            </a:r>
            <a:r>
              <a:rPr b="1" lang="en-US" sz="1400">
                <a:solidFill>
                  <a:srgbClr val="790B4D"/>
                </a:solidFill>
                <a:latin typeface="Arial"/>
                <a:ea typeface="Arial"/>
                <a:cs typeface="Arial"/>
                <a:sym typeface="Arial"/>
              </a:rPr>
              <a:t>2.00% monthly cap</a:t>
            </a:r>
            <a:r>
              <a:rPr lang="en-US" sz="1400">
                <a:solidFill>
                  <a:srgbClr val="790B4D"/>
                </a:solidFill>
                <a:latin typeface="Arial"/>
                <a:ea typeface="Arial"/>
                <a:cs typeface="Arial"/>
                <a:sym typeface="Arial"/>
              </a:rPr>
              <a:t>.</a:t>
            </a:r>
            <a:endParaRPr sz="1400">
              <a:solidFill>
                <a:srgbClr val="790B4D"/>
              </a:solidFill>
              <a:latin typeface="Arial"/>
              <a:ea typeface="Arial"/>
              <a:cs typeface="Arial"/>
              <a:sym typeface="Arial"/>
            </a:endParaRPr>
          </a:p>
          <a:p>
            <a:pPr indent="0" lvl="0" marL="0" marR="0" rtl="0" algn="l">
              <a:spcBef>
                <a:spcPts val="0"/>
              </a:spcBef>
              <a:spcAft>
                <a:spcPts val="0"/>
              </a:spcAft>
              <a:buNone/>
            </a:pPr>
            <a:r>
              <a:rPr lang="en-US" sz="1400">
                <a:solidFill>
                  <a:srgbClr val="790B4D"/>
                </a:solidFill>
                <a:latin typeface="Arial"/>
                <a:ea typeface="Arial"/>
                <a:cs typeface="Arial"/>
                <a:sym typeface="Arial"/>
              </a:rPr>
              <a:t>The monthly cap can be raised or lowered annually, subject to contractual guarantees as to the minimum monthly cap.</a:t>
            </a:r>
            <a:endParaRPr/>
          </a:p>
        </p:txBody>
      </p:sp>
      <p:sp>
        <p:nvSpPr>
          <p:cNvPr id="1846" name="Google Shape;1846;p4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3"/>
                                        </p:tgtEl>
                                        <p:attrNameLst>
                                          <p:attrName>style.visibility</p:attrName>
                                        </p:attrNameLst>
                                      </p:cBhvr>
                                      <p:to>
                                        <p:strVal val="visible"/>
                                      </p:to>
                                    </p:set>
                                  </p:childTnLst>
                                </p:cTn>
                              </p:par>
                              <p:par>
                                <p:cTn fill="hold" nodeType="withEffect" presetClass="entr" presetID="1" presetSubtype="0">
                                  <p:stCondLst>
                                    <p:cond delay="500"/>
                                  </p:stCondLst>
                                  <p:childTnLst>
                                    <p:set>
                                      <p:cBhvr>
                                        <p:cTn dur="1" fill="hold">
                                          <p:stCondLst>
                                            <p:cond delay="0"/>
                                          </p:stCondLst>
                                        </p:cTn>
                                        <p:tgtEl>
                                          <p:spTgt spid="178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1787"/>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1794"/>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500"/>
                                  </p:stCondLst>
                                  <p:childTnLst>
                                    <p:set>
                                      <p:cBhvr>
                                        <p:cTn dur="1" fill="hold">
                                          <p:stCondLst>
                                            <p:cond delay="0"/>
                                          </p:stCondLst>
                                        </p:cTn>
                                        <p:tgtEl>
                                          <p:spTgt spid="1801"/>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500"/>
                                  </p:stCondLst>
                                  <p:childTnLst>
                                    <p:set>
                                      <p:cBhvr>
                                        <p:cTn dur="1" fill="hold">
                                          <p:stCondLst>
                                            <p:cond delay="0"/>
                                          </p:stCondLst>
                                        </p:cTn>
                                        <p:tgtEl>
                                          <p:spTgt spid="1808"/>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0"/>
                                  </p:stCondLst>
                                  <p:childTnLst>
                                    <p:set>
                                      <p:cBhvr>
                                        <p:cTn dur="1" fill="hold">
                                          <p:stCondLst>
                                            <p:cond delay="0"/>
                                          </p:stCondLst>
                                        </p:cTn>
                                        <p:tgtEl>
                                          <p:spTgt spid="1822"/>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500"/>
                                  </p:stCondLst>
                                  <p:childTnLst>
                                    <p:set>
                                      <p:cBhvr>
                                        <p:cTn dur="1" fill="hold">
                                          <p:stCondLst>
                                            <p:cond delay="0"/>
                                          </p:stCondLst>
                                        </p:cTn>
                                        <p:tgtEl>
                                          <p:spTgt spid="18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1" name="Shape 1851"/>
        <p:cNvGrpSpPr/>
        <p:nvPr/>
      </p:nvGrpSpPr>
      <p:grpSpPr>
        <a:xfrm>
          <a:off x="0" y="0"/>
          <a:ext cx="0" cy="0"/>
          <a:chOff x="0" y="0"/>
          <a:chExt cx="0" cy="0"/>
        </a:xfrm>
      </p:grpSpPr>
      <p:sp>
        <p:nvSpPr>
          <p:cNvPr id="1852" name="Google Shape;1852;p4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sz="800">
                <a:solidFill>
                  <a:schemeClr val="lt1"/>
                </a:solidFill>
                <a:latin typeface="Calibri"/>
                <a:ea typeface="Calibri"/>
                <a:cs typeface="Calibri"/>
                <a:sym typeface="Calibri"/>
              </a:rPr>
              <a:t>‹#›</a:t>
            </a:fld>
            <a:endParaRPr sz="800">
              <a:solidFill>
                <a:schemeClr val="lt1"/>
              </a:solidFill>
              <a:latin typeface="Calibri"/>
              <a:ea typeface="Calibri"/>
              <a:cs typeface="Calibri"/>
              <a:sym typeface="Calibri"/>
            </a:endParaRPr>
          </a:p>
        </p:txBody>
      </p:sp>
      <p:sp>
        <p:nvSpPr>
          <p:cNvPr id="1853" name="Google Shape;1853;p49"/>
          <p:cNvSpPr/>
          <p:nvPr/>
        </p:nvSpPr>
        <p:spPr>
          <a:xfrm>
            <a:off x="390525" y="3850819"/>
            <a:ext cx="26677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200">
                <a:solidFill>
                  <a:srgbClr val="5F5F5F"/>
                </a:solidFill>
                <a:latin typeface="Arial"/>
                <a:ea typeface="Arial"/>
                <a:cs typeface="Arial"/>
                <a:sym typeface="Arial"/>
              </a:rPr>
              <a:t>No single crediting method is best in all situations. In some market conditions, one crediting method may result in a higher interest rate than others. Some index crediting methods are more sensitive to volatility or changes in the market index. And some index crediting methods offer, but do not guarantee greater interest potential.</a:t>
            </a:r>
            <a:endParaRPr/>
          </a:p>
        </p:txBody>
      </p:sp>
      <p:sp>
        <p:nvSpPr>
          <p:cNvPr id="1854" name="Google Shape;1854;p49"/>
          <p:cNvSpPr txBox="1"/>
          <p:nvPr/>
        </p:nvSpPr>
        <p:spPr>
          <a:xfrm>
            <a:off x="380042" y="663864"/>
            <a:ext cx="2142735" cy="178581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Crediting methods at a glance</a:t>
            </a:r>
            <a:endParaRPr b="0" i="0" sz="3600" u="none" cap="none" strike="noStrike">
              <a:solidFill>
                <a:schemeClr val="dk1"/>
              </a:solidFill>
              <a:latin typeface="Arial"/>
              <a:ea typeface="Arial"/>
              <a:cs typeface="Arial"/>
              <a:sym typeface="Arial"/>
            </a:endParaRPr>
          </a:p>
        </p:txBody>
      </p:sp>
      <p:sp>
        <p:nvSpPr>
          <p:cNvPr id="1855" name="Google Shape;1855;p49"/>
          <p:cNvSpPr txBox="1"/>
          <p:nvPr/>
        </p:nvSpPr>
        <p:spPr>
          <a:xfrm>
            <a:off x="10567603" y="5429106"/>
            <a:ext cx="550862" cy="239712"/>
          </a:xfrm>
          <a:prstGeom prst="rect">
            <a:avLst/>
          </a:prstGeom>
          <a:noFill/>
          <a:ln>
            <a:noFill/>
          </a:ln>
        </p:spPr>
        <p:txBody>
          <a:bodyPr anchorCtr="0" anchor="t" bIns="0" lIns="0" spcFirstLastPara="1" rIns="0" wrap="square" tIns="54000">
            <a:spAutoFit/>
          </a:bodyPr>
          <a:lstStyle/>
          <a:p>
            <a:pPr indent="0" lvl="0" marL="0" marR="0" rtl="0" algn="l">
              <a:lnSpc>
                <a:spcPct val="100000"/>
              </a:lnSpc>
              <a:spcBef>
                <a:spcPts val="0"/>
              </a:spcBef>
              <a:spcAft>
                <a:spcPts val="0"/>
              </a:spcAft>
              <a:buNone/>
            </a:pPr>
            <a:r>
              <a:rPr b="1" lang="en-US" sz="1200">
                <a:solidFill>
                  <a:srgbClr val="7F7F7F"/>
                </a:solidFill>
                <a:latin typeface="Arial"/>
                <a:ea typeface="Arial"/>
                <a:cs typeface="Arial"/>
                <a:sym typeface="Arial"/>
              </a:rPr>
              <a:t>MORE</a:t>
            </a:r>
            <a:endParaRPr/>
          </a:p>
        </p:txBody>
      </p:sp>
      <p:sp>
        <p:nvSpPr>
          <p:cNvPr id="1856" name="Google Shape;1856;p49"/>
          <p:cNvSpPr txBox="1"/>
          <p:nvPr/>
        </p:nvSpPr>
        <p:spPr>
          <a:xfrm>
            <a:off x="3630228" y="1009506"/>
            <a:ext cx="404812" cy="423859"/>
          </a:xfrm>
          <a:prstGeom prst="rect">
            <a:avLst/>
          </a:prstGeom>
          <a:noFill/>
          <a:ln>
            <a:noFill/>
          </a:ln>
        </p:spPr>
        <p:txBody>
          <a:bodyPr anchorCtr="0" anchor="t" bIns="0" lIns="0" spcFirstLastPara="1" rIns="0" wrap="square" tIns="54000">
            <a:spAutoFit/>
          </a:bodyPr>
          <a:lstStyle/>
          <a:p>
            <a:pPr indent="0" lvl="0" marL="0" marR="0" rtl="0" algn="l">
              <a:lnSpc>
                <a:spcPct val="100000"/>
              </a:lnSpc>
              <a:spcBef>
                <a:spcPts val="0"/>
              </a:spcBef>
              <a:spcAft>
                <a:spcPts val="0"/>
              </a:spcAft>
              <a:buNone/>
            </a:pPr>
            <a:r>
              <a:rPr b="1" lang="en-US" sz="1200">
                <a:solidFill>
                  <a:srgbClr val="7F7F7F"/>
                </a:solidFill>
                <a:latin typeface="Arial"/>
                <a:ea typeface="Arial"/>
                <a:cs typeface="Arial"/>
                <a:sym typeface="Arial"/>
              </a:rPr>
              <a:t>MORE</a:t>
            </a:r>
            <a:endParaRPr/>
          </a:p>
        </p:txBody>
      </p:sp>
      <p:grpSp>
        <p:nvGrpSpPr>
          <p:cNvPr id="1857" name="Google Shape;1857;p49"/>
          <p:cNvGrpSpPr/>
          <p:nvPr/>
        </p:nvGrpSpPr>
        <p:grpSpPr>
          <a:xfrm>
            <a:off x="3657215" y="1215881"/>
            <a:ext cx="349250" cy="320675"/>
            <a:chOff x="734758" y="1583562"/>
            <a:chExt cx="348360" cy="321438"/>
          </a:xfrm>
        </p:grpSpPr>
        <p:sp>
          <p:nvSpPr>
            <p:cNvPr id="1858" name="Google Shape;1858;p49"/>
            <p:cNvSpPr/>
            <p:nvPr/>
          </p:nvSpPr>
          <p:spPr>
            <a:xfrm>
              <a:off x="761677" y="1599475"/>
              <a:ext cx="305606" cy="289612"/>
            </a:xfrm>
            <a:prstGeom prst="ellipse">
              <a:avLst/>
            </a:prstGeom>
            <a:solidFill>
              <a:srgbClr val="551461"/>
            </a:solid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2300">
                <a:solidFill>
                  <a:srgbClr val="000000"/>
                </a:solidFill>
                <a:latin typeface="Arial"/>
                <a:ea typeface="Arial"/>
                <a:cs typeface="Arial"/>
                <a:sym typeface="Arial"/>
              </a:endParaRPr>
            </a:p>
          </p:txBody>
        </p:sp>
        <p:sp>
          <p:nvSpPr>
            <p:cNvPr id="1859" name="Google Shape;1859;p49"/>
            <p:cNvSpPr/>
            <p:nvPr/>
          </p:nvSpPr>
          <p:spPr>
            <a:xfrm>
              <a:off x="734758" y="1583562"/>
              <a:ext cx="348360" cy="321438"/>
            </a:xfrm>
            <a:prstGeom prst="mathPlus">
              <a:avLst>
                <a:gd fmla="val 23520"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113388"/>
                </a:solidFill>
                <a:latin typeface="Arial"/>
                <a:ea typeface="Arial"/>
                <a:cs typeface="Arial"/>
                <a:sym typeface="Arial"/>
              </a:endParaRPr>
            </a:p>
          </p:txBody>
        </p:sp>
      </p:grpSp>
      <p:grpSp>
        <p:nvGrpSpPr>
          <p:cNvPr id="1860" name="Google Shape;1860;p49"/>
          <p:cNvGrpSpPr/>
          <p:nvPr/>
        </p:nvGrpSpPr>
        <p:grpSpPr>
          <a:xfrm>
            <a:off x="10567603" y="5112399"/>
            <a:ext cx="349250" cy="322262"/>
            <a:chOff x="740219" y="1583562"/>
            <a:chExt cx="348360" cy="321438"/>
          </a:xfrm>
        </p:grpSpPr>
        <p:sp>
          <p:nvSpPr>
            <p:cNvPr id="1861" name="Google Shape;1861;p49"/>
            <p:cNvSpPr/>
            <p:nvPr/>
          </p:nvSpPr>
          <p:spPr>
            <a:xfrm>
              <a:off x="762387" y="1600979"/>
              <a:ext cx="304023" cy="286603"/>
            </a:xfrm>
            <a:prstGeom prst="ellipse">
              <a:avLst/>
            </a:prstGeom>
            <a:solidFill>
              <a:srgbClr val="551461"/>
            </a:solid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2300">
                <a:solidFill>
                  <a:srgbClr val="000000"/>
                </a:solidFill>
                <a:latin typeface="Arial"/>
                <a:ea typeface="Arial"/>
                <a:cs typeface="Arial"/>
                <a:sym typeface="Arial"/>
              </a:endParaRPr>
            </a:p>
          </p:txBody>
        </p:sp>
        <p:sp>
          <p:nvSpPr>
            <p:cNvPr id="1862" name="Google Shape;1862;p49"/>
            <p:cNvSpPr/>
            <p:nvPr/>
          </p:nvSpPr>
          <p:spPr>
            <a:xfrm>
              <a:off x="740219" y="1583562"/>
              <a:ext cx="348360" cy="321438"/>
            </a:xfrm>
            <a:prstGeom prst="mathPlus">
              <a:avLst>
                <a:gd fmla="val 23520" name="adj1"/>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113388"/>
                </a:solidFill>
                <a:latin typeface="Arial"/>
                <a:ea typeface="Arial"/>
                <a:cs typeface="Arial"/>
                <a:sym typeface="Arial"/>
              </a:endParaRPr>
            </a:p>
          </p:txBody>
        </p:sp>
      </p:grpSp>
      <p:grpSp>
        <p:nvGrpSpPr>
          <p:cNvPr id="1863" name="Google Shape;1863;p49"/>
          <p:cNvGrpSpPr/>
          <p:nvPr/>
        </p:nvGrpSpPr>
        <p:grpSpPr>
          <a:xfrm>
            <a:off x="3641340" y="5129068"/>
            <a:ext cx="381000" cy="288925"/>
            <a:chOff x="1865005" y="3210646"/>
            <a:chExt cx="380998" cy="288163"/>
          </a:xfrm>
        </p:grpSpPr>
        <p:sp>
          <p:nvSpPr>
            <p:cNvPr id="1864" name="Google Shape;1864;p49"/>
            <p:cNvSpPr/>
            <p:nvPr/>
          </p:nvSpPr>
          <p:spPr>
            <a:xfrm>
              <a:off x="1904693" y="3210646"/>
              <a:ext cx="304798" cy="288163"/>
            </a:xfrm>
            <a:prstGeom prst="ellipse">
              <a:avLst/>
            </a:prstGeom>
            <a:solidFill>
              <a:srgbClr val="A5A5A5"/>
            </a:solidFill>
            <a:ln cap="flat" cmpd="sng" w="28575">
              <a:solidFill>
                <a:srgbClr val="A5A5A5"/>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sz="2300">
                <a:solidFill>
                  <a:srgbClr val="790B4D"/>
                </a:solidFill>
                <a:latin typeface="Arial"/>
                <a:ea typeface="Arial"/>
                <a:cs typeface="Arial"/>
                <a:sym typeface="Arial"/>
              </a:endParaRPr>
            </a:p>
          </p:txBody>
        </p:sp>
        <p:sp>
          <p:nvSpPr>
            <p:cNvPr id="1865" name="Google Shape;1865;p49"/>
            <p:cNvSpPr/>
            <p:nvPr/>
          </p:nvSpPr>
          <p:spPr>
            <a:xfrm>
              <a:off x="1865005" y="3262896"/>
              <a:ext cx="380998" cy="202664"/>
            </a:xfrm>
            <a:prstGeom prst="mathMin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790B4D"/>
                </a:solidFill>
                <a:latin typeface="Arial"/>
                <a:ea typeface="Arial"/>
                <a:cs typeface="Arial"/>
                <a:sym typeface="Arial"/>
              </a:endParaRPr>
            </a:p>
          </p:txBody>
        </p:sp>
      </p:grpSp>
      <p:sp>
        <p:nvSpPr>
          <p:cNvPr id="1866" name="Google Shape;1866;p49"/>
          <p:cNvSpPr txBox="1"/>
          <p:nvPr/>
        </p:nvSpPr>
        <p:spPr>
          <a:xfrm>
            <a:off x="3654040" y="5452918"/>
            <a:ext cx="552450" cy="239193"/>
          </a:xfrm>
          <a:prstGeom prst="rect">
            <a:avLst/>
          </a:prstGeom>
          <a:noFill/>
          <a:ln>
            <a:noFill/>
          </a:ln>
        </p:spPr>
        <p:txBody>
          <a:bodyPr anchorCtr="0" anchor="t" bIns="0" lIns="0" spcFirstLastPara="1" rIns="0" wrap="square" tIns="54000">
            <a:spAutoFit/>
          </a:bodyPr>
          <a:lstStyle/>
          <a:p>
            <a:pPr indent="0" lvl="0" marL="0" marR="0" rtl="0" algn="l">
              <a:lnSpc>
                <a:spcPct val="100000"/>
              </a:lnSpc>
              <a:spcBef>
                <a:spcPts val="0"/>
              </a:spcBef>
              <a:spcAft>
                <a:spcPts val="0"/>
              </a:spcAft>
              <a:buNone/>
            </a:pPr>
            <a:r>
              <a:rPr b="1" lang="en-US" sz="1200">
                <a:solidFill>
                  <a:srgbClr val="7F7F7F"/>
                </a:solidFill>
                <a:latin typeface="Arial"/>
                <a:ea typeface="Arial"/>
                <a:cs typeface="Arial"/>
                <a:sym typeface="Arial"/>
              </a:rPr>
              <a:t>LESS</a:t>
            </a:r>
            <a:endParaRPr/>
          </a:p>
        </p:txBody>
      </p:sp>
      <p:sp>
        <p:nvSpPr>
          <p:cNvPr id="1867" name="Google Shape;1867;p49"/>
          <p:cNvSpPr txBox="1"/>
          <p:nvPr/>
        </p:nvSpPr>
        <p:spPr>
          <a:xfrm>
            <a:off x="6187690" y="5383068"/>
            <a:ext cx="2133600" cy="608525"/>
          </a:xfrm>
          <a:prstGeom prst="rect">
            <a:avLst/>
          </a:prstGeom>
          <a:noFill/>
          <a:ln>
            <a:noFill/>
          </a:ln>
        </p:spPr>
        <p:txBody>
          <a:bodyPr anchorCtr="0" anchor="t" bIns="0" lIns="0" spcFirstLastPara="1" rIns="0" wrap="square" tIns="54000">
            <a:spAutoFit/>
          </a:bodyPr>
          <a:lstStyle/>
          <a:p>
            <a:pPr indent="0" lvl="0" marL="0" marR="0" rtl="0" algn="ctr">
              <a:lnSpc>
                <a:spcPct val="100000"/>
              </a:lnSpc>
              <a:spcBef>
                <a:spcPts val="0"/>
              </a:spcBef>
              <a:spcAft>
                <a:spcPts val="0"/>
              </a:spcAft>
              <a:buNone/>
            </a:pPr>
            <a:r>
              <a:rPr lang="en-US" sz="1800">
                <a:solidFill>
                  <a:srgbClr val="7F7F7F"/>
                </a:solidFill>
                <a:latin typeface="Arial"/>
                <a:ea typeface="Arial"/>
                <a:cs typeface="Arial"/>
                <a:sym typeface="Arial"/>
              </a:rPr>
              <a:t>INTEREST POTENTIAL</a:t>
            </a:r>
            <a:endParaRPr/>
          </a:p>
        </p:txBody>
      </p:sp>
      <p:sp>
        <p:nvSpPr>
          <p:cNvPr id="1868" name="Google Shape;1868;p49"/>
          <p:cNvSpPr txBox="1"/>
          <p:nvPr/>
        </p:nvSpPr>
        <p:spPr>
          <a:xfrm rot="-5400000">
            <a:off x="2049871" y="3202636"/>
            <a:ext cx="3121025" cy="331788"/>
          </a:xfrm>
          <a:prstGeom prst="rect">
            <a:avLst/>
          </a:prstGeom>
          <a:noFill/>
          <a:ln>
            <a:noFill/>
          </a:ln>
        </p:spPr>
        <p:txBody>
          <a:bodyPr anchorCtr="0" anchor="t" bIns="0" lIns="0" spcFirstLastPara="1" rIns="0" wrap="square" tIns="54000">
            <a:spAutoFit/>
          </a:bodyPr>
          <a:lstStyle/>
          <a:p>
            <a:pPr indent="0" lvl="0" marL="0" marR="0" rtl="0" algn="ctr">
              <a:lnSpc>
                <a:spcPct val="100000"/>
              </a:lnSpc>
              <a:spcBef>
                <a:spcPts val="0"/>
              </a:spcBef>
              <a:spcAft>
                <a:spcPts val="0"/>
              </a:spcAft>
              <a:buNone/>
            </a:pPr>
            <a:r>
              <a:rPr lang="en-US" sz="1800">
                <a:solidFill>
                  <a:srgbClr val="7F7F7F"/>
                </a:solidFill>
                <a:latin typeface="Arial"/>
                <a:ea typeface="Arial"/>
                <a:cs typeface="Arial"/>
                <a:sym typeface="Arial"/>
              </a:rPr>
              <a:t>SENSITIVITY TO VOLATILITY </a:t>
            </a:r>
            <a:endParaRPr/>
          </a:p>
        </p:txBody>
      </p:sp>
      <p:sp>
        <p:nvSpPr>
          <p:cNvPr id="1869" name="Google Shape;1869;p49"/>
          <p:cNvSpPr/>
          <p:nvPr/>
        </p:nvSpPr>
        <p:spPr>
          <a:xfrm>
            <a:off x="4206490" y="2682731"/>
            <a:ext cx="2363788" cy="2246312"/>
          </a:xfrm>
          <a:prstGeom prst="flowChartConnector">
            <a:avLst/>
          </a:prstGeom>
          <a:solidFill>
            <a:srgbClr val="B7DEE0">
              <a:alpha val="49803"/>
            </a:srgbClr>
          </a:solidFill>
          <a:ln>
            <a:noFill/>
          </a:ln>
        </p:spPr>
        <p:txBody>
          <a:bodyPr anchorCtr="0" anchor="ctr" bIns="45700" lIns="91425" spcFirstLastPara="1" rIns="91425" wrap="square" tIns="45700">
            <a:noAutofit/>
          </a:bodyPr>
          <a:lstStyle/>
          <a:p>
            <a:pPr indent="0" lvl="0" marL="0" marR="0" rtl="0" algn="ctr">
              <a:lnSpc>
                <a:spcPct val="166666"/>
              </a:lnSpc>
              <a:spcBef>
                <a:spcPts val="0"/>
              </a:spcBef>
              <a:spcAft>
                <a:spcPts val="0"/>
              </a:spcAft>
              <a:buNone/>
            </a:pPr>
            <a:r>
              <a:t/>
            </a:r>
            <a:endParaRPr sz="1200">
              <a:solidFill>
                <a:srgbClr val="492F92"/>
              </a:solidFill>
              <a:latin typeface="Arial"/>
              <a:ea typeface="Arial"/>
              <a:cs typeface="Arial"/>
              <a:sym typeface="Arial"/>
            </a:endParaRPr>
          </a:p>
        </p:txBody>
      </p:sp>
      <p:grpSp>
        <p:nvGrpSpPr>
          <p:cNvPr id="1870" name="Google Shape;1870;p49"/>
          <p:cNvGrpSpPr/>
          <p:nvPr/>
        </p:nvGrpSpPr>
        <p:grpSpPr>
          <a:xfrm>
            <a:off x="4931184" y="3520931"/>
            <a:ext cx="950913" cy="536575"/>
            <a:chOff x="2105025" y="3783806"/>
            <a:chExt cx="950913" cy="536575"/>
          </a:xfrm>
        </p:grpSpPr>
        <p:sp>
          <p:nvSpPr>
            <p:cNvPr id="1871" name="Google Shape;1871;p49"/>
            <p:cNvSpPr txBox="1"/>
            <p:nvPr/>
          </p:nvSpPr>
          <p:spPr>
            <a:xfrm>
              <a:off x="2105025" y="3783806"/>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ANNUAL</a:t>
              </a:r>
              <a:endParaRPr/>
            </a:p>
          </p:txBody>
        </p:sp>
        <p:sp>
          <p:nvSpPr>
            <p:cNvPr id="1872" name="Google Shape;1872;p49"/>
            <p:cNvSpPr txBox="1"/>
            <p:nvPr/>
          </p:nvSpPr>
          <p:spPr>
            <a:xfrm>
              <a:off x="2141538" y="3952874"/>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POINT-TO-POINT</a:t>
              </a:r>
              <a:endParaRPr/>
            </a:p>
          </p:txBody>
        </p:sp>
        <p:sp>
          <p:nvSpPr>
            <p:cNvPr id="1873" name="Google Shape;1873;p49"/>
            <p:cNvSpPr txBox="1"/>
            <p:nvPr/>
          </p:nvSpPr>
          <p:spPr>
            <a:xfrm>
              <a:off x="2105025" y="4088606"/>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rgbClr val="4C3048"/>
                  </a:solidFill>
                  <a:latin typeface="Arial"/>
                  <a:ea typeface="Arial"/>
                  <a:cs typeface="Arial"/>
                  <a:sym typeface="Arial"/>
                </a:rPr>
                <a:t>with a cap</a:t>
              </a:r>
              <a:endParaRPr b="1" sz="1200">
                <a:solidFill>
                  <a:srgbClr val="4C3048"/>
                </a:solidFill>
                <a:latin typeface="Arial"/>
                <a:ea typeface="Arial"/>
                <a:cs typeface="Arial"/>
                <a:sym typeface="Arial"/>
              </a:endParaRPr>
            </a:p>
          </p:txBody>
        </p:sp>
      </p:grpSp>
      <p:sp>
        <p:nvSpPr>
          <p:cNvPr id="1874" name="Google Shape;1874;p49"/>
          <p:cNvSpPr/>
          <p:nvPr/>
        </p:nvSpPr>
        <p:spPr>
          <a:xfrm>
            <a:off x="5882890" y="1808019"/>
            <a:ext cx="2363788" cy="2246312"/>
          </a:xfrm>
          <a:prstGeom prst="flowChartConnector">
            <a:avLst/>
          </a:prstGeom>
          <a:solidFill>
            <a:srgbClr val="EFE0EE">
              <a:alpha val="52156"/>
            </a:srgbClr>
          </a:solidFill>
          <a:ln>
            <a:noFill/>
          </a:ln>
        </p:spPr>
        <p:txBody>
          <a:bodyPr anchorCtr="0" anchor="ctr" bIns="45700" lIns="91425" spcFirstLastPara="1" rIns="91425" wrap="square" tIns="45700">
            <a:noAutofit/>
          </a:bodyPr>
          <a:lstStyle/>
          <a:p>
            <a:pPr indent="0" lvl="0" marL="0" marR="0" rtl="0" algn="ctr">
              <a:lnSpc>
                <a:spcPct val="166666"/>
              </a:lnSpc>
              <a:spcBef>
                <a:spcPts val="0"/>
              </a:spcBef>
              <a:spcAft>
                <a:spcPts val="0"/>
              </a:spcAft>
              <a:buNone/>
            </a:pPr>
            <a:r>
              <a:t/>
            </a:r>
            <a:endParaRPr sz="1200">
              <a:solidFill>
                <a:srgbClr val="492F92"/>
              </a:solidFill>
              <a:latin typeface="Arial"/>
              <a:ea typeface="Arial"/>
              <a:cs typeface="Arial"/>
              <a:sym typeface="Arial"/>
            </a:endParaRPr>
          </a:p>
        </p:txBody>
      </p:sp>
      <p:grpSp>
        <p:nvGrpSpPr>
          <p:cNvPr id="1875" name="Google Shape;1875;p49"/>
          <p:cNvGrpSpPr/>
          <p:nvPr/>
        </p:nvGrpSpPr>
        <p:grpSpPr>
          <a:xfrm>
            <a:off x="6569484" y="2341419"/>
            <a:ext cx="914400" cy="544988"/>
            <a:chOff x="3659188" y="2057400"/>
            <a:chExt cx="914400" cy="544988"/>
          </a:xfrm>
        </p:grpSpPr>
        <p:sp>
          <p:nvSpPr>
            <p:cNvPr id="1876" name="Google Shape;1876;p49"/>
            <p:cNvSpPr txBox="1"/>
            <p:nvPr/>
          </p:nvSpPr>
          <p:spPr>
            <a:xfrm>
              <a:off x="3659188" y="2057400"/>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ANNUAL </a:t>
              </a:r>
              <a:endParaRPr/>
            </a:p>
          </p:txBody>
        </p:sp>
        <p:sp>
          <p:nvSpPr>
            <p:cNvPr id="1877" name="Google Shape;1877;p49"/>
            <p:cNvSpPr txBox="1"/>
            <p:nvPr/>
          </p:nvSpPr>
          <p:spPr>
            <a:xfrm>
              <a:off x="3659188" y="2209800"/>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POINT-TO-POINT</a:t>
              </a:r>
              <a:endParaRPr/>
            </a:p>
          </p:txBody>
        </p:sp>
        <p:sp>
          <p:nvSpPr>
            <p:cNvPr id="1878" name="Google Shape;1878;p49"/>
            <p:cNvSpPr txBox="1"/>
            <p:nvPr/>
          </p:nvSpPr>
          <p:spPr>
            <a:xfrm>
              <a:off x="3659188" y="2370613"/>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rgbClr val="4C3048"/>
                  </a:solidFill>
                  <a:latin typeface="Arial"/>
                  <a:ea typeface="Arial"/>
                  <a:cs typeface="Arial"/>
                  <a:sym typeface="Arial"/>
                </a:rPr>
                <a:t>with a spread</a:t>
              </a:r>
              <a:endParaRPr b="1" sz="1200">
                <a:solidFill>
                  <a:srgbClr val="4C3048"/>
                </a:solidFill>
                <a:latin typeface="Arial"/>
                <a:ea typeface="Arial"/>
                <a:cs typeface="Arial"/>
                <a:sym typeface="Arial"/>
              </a:endParaRPr>
            </a:p>
          </p:txBody>
        </p:sp>
      </p:grpSp>
      <p:grpSp>
        <p:nvGrpSpPr>
          <p:cNvPr id="1879" name="Google Shape;1879;p49"/>
          <p:cNvGrpSpPr/>
          <p:nvPr/>
        </p:nvGrpSpPr>
        <p:grpSpPr>
          <a:xfrm>
            <a:off x="6569484" y="3023488"/>
            <a:ext cx="914400" cy="536575"/>
            <a:chOff x="2105025" y="3783806"/>
            <a:chExt cx="914400" cy="536575"/>
          </a:xfrm>
        </p:grpSpPr>
        <p:sp>
          <p:nvSpPr>
            <p:cNvPr id="1880" name="Google Shape;1880;p49"/>
            <p:cNvSpPr txBox="1"/>
            <p:nvPr/>
          </p:nvSpPr>
          <p:spPr>
            <a:xfrm>
              <a:off x="2105025" y="3783806"/>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ANNUAL </a:t>
              </a:r>
              <a:endParaRPr/>
            </a:p>
          </p:txBody>
        </p:sp>
        <p:sp>
          <p:nvSpPr>
            <p:cNvPr id="1881" name="Google Shape;1881;p49"/>
            <p:cNvSpPr txBox="1"/>
            <p:nvPr/>
          </p:nvSpPr>
          <p:spPr>
            <a:xfrm>
              <a:off x="2105025" y="3936206"/>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POINT-TO-POINT</a:t>
              </a:r>
              <a:endParaRPr/>
            </a:p>
          </p:txBody>
        </p:sp>
        <p:sp>
          <p:nvSpPr>
            <p:cNvPr id="1882" name="Google Shape;1882;p49"/>
            <p:cNvSpPr txBox="1"/>
            <p:nvPr/>
          </p:nvSpPr>
          <p:spPr>
            <a:xfrm>
              <a:off x="2105025" y="4088606"/>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rgbClr val="4C3048"/>
                  </a:solidFill>
                  <a:latin typeface="Arial"/>
                  <a:ea typeface="Arial"/>
                  <a:cs typeface="Arial"/>
                  <a:sym typeface="Arial"/>
                </a:rPr>
                <a:t>with a participation rate</a:t>
              </a:r>
              <a:endParaRPr b="1" sz="1200">
                <a:solidFill>
                  <a:srgbClr val="4C3048"/>
                </a:solidFill>
                <a:latin typeface="Arial"/>
                <a:ea typeface="Arial"/>
                <a:cs typeface="Arial"/>
                <a:sym typeface="Arial"/>
              </a:endParaRPr>
            </a:p>
          </p:txBody>
        </p:sp>
      </p:grpSp>
      <p:grpSp>
        <p:nvGrpSpPr>
          <p:cNvPr id="1883" name="Google Shape;1883;p49"/>
          <p:cNvGrpSpPr/>
          <p:nvPr/>
        </p:nvGrpSpPr>
        <p:grpSpPr>
          <a:xfrm>
            <a:off x="8379747" y="1693692"/>
            <a:ext cx="914400" cy="536575"/>
            <a:chOff x="5128736" y="3565525"/>
            <a:chExt cx="914400" cy="536575"/>
          </a:xfrm>
        </p:grpSpPr>
        <p:sp>
          <p:nvSpPr>
            <p:cNvPr id="1884" name="Google Shape;1884;p49"/>
            <p:cNvSpPr txBox="1"/>
            <p:nvPr/>
          </p:nvSpPr>
          <p:spPr>
            <a:xfrm>
              <a:off x="5128736" y="3565525"/>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chemeClr val="dk2"/>
                  </a:solidFill>
                  <a:latin typeface="Arial"/>
                  <a:ea typeface="Arial"/>
                  <a:cs typeface="Arial"/>
                  <a:sym typeface="Arial"/>
                </a:rPr>
                <a:t>MONTHLY</a:t>
              </a:r>
              <a:endParaRPr/>
            </a:p>
          </p:txBody>
        </p:sp>
        <p:sp>
          <p:nvSpPr>
            <p:cNvPr id="1885" name="Google Shape;1885;p49"/>
            <p:cNvSpPr txBox="1"/>
            <p:nvPr/>
          </p:nvSpPr>
          <p:spPr>
            <a:xfrm>
              <a:off x="5128736" y="3722369"/>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chemeClr val="dk2"/>
                  </a:solidFill>
                  <a:latin typeface="Arial"/>
                  <a:ea typeface="Arial"/>
                  <a:cs typeface="Arial"/>
                  <a:sym typeface="Arial"/>
                </a:rPr>
                <a:t>SUM</a:t>
              </a:r>
              <a:endParaRPr/>
            </a:p>
          </p:txBody>
        </p:sp>
        <p:sp>
          <p:nvSpPr>
            <p:cNvPr id="1886" name="Google Shape;1886;p49"/>
            <p:cNvSpPr txBox="1"/>
            <p:nvPr/>
          </p:nvSpPr>
          <p:spPr>
            <a:xfrm>
              <a:off x="5128736" y="3870325"/>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chemeClr val="dk2"/>
                  </a:solidFill>
                  <a:latin typeface="Arial"/>
                  <a:ea typeface="Arial"/>
                  <a:cs typeface="Arial"/>
                  <a:sym typeface="Arial"/>
                </a:rPr>
                <a:t>with a cap</a:t>
              </a:r>
              <a:endParaRPr b="1" sz="1200">
                <a:solidFill>
                  <a:schemeClr val="dk2"/>
                </a:solidFill>
                <a:latin typeface="Arial"/>
                <a:ea typeface="Arial"/>
                <a:cs typeface="Arial"/>
                <a:sym typeface="Arial"/>
              </a:endParaRPr>
            </a:p>
          </p:txBody>
        </p:sp>
      </p:grpSp>
      <p:sp>
        <p:nvSpPr>
          <p:cNvPr id="1887" name="Google Shape;1887;p49"/>
          <p:cNvSpPr/>
          <p:nvPr/>
        </p:nvSpPr>
        <p:spPr>
          <a:xfrm>
            <a:off x="7634680" y="1008950"/>
            <a:ext cx="2363787" cy="2246313"/>
          </a:xfrm>
          <a:prstGeom prst="flowChartConnector">
            <a:avLst/>
          </a:prstGeom>
          <a:solidFill>
            <a:srgbClr val="CD7BA6">
              <a:alpha val="49803"/>
            </a:srgbClr>
          </a:solidFill>
          <a:ln>
            <a:noFill/>
          </a:ln>
        </p:spPr>
        <p:txBody>
          <a:bodyPr anchorCtr="0" anchor="ctr" bIns="45700" lIns="91425" spcFirstLastPara="1" rIns="91425" wrap="square" tIns="45700">
            <a:noAutofit/>
          </a:bodyPr>
          <a:lstStyle/>
          <a:p>
            <a:pPr indent="0" lvl="0" marL="0" marR="0" rtl="0" algn="ctr">
              <a:lnSpc>
                <a:spcPct val="166666"/>
              </a:lnSpc>
              <a:spcBef>
                <a:spcPts val="0"/>
              </a:spcBef>
              <a:spcAft>
                <a:spcPts val="0"/>
              </a:spcAft>
              <a:buNone/>
            </a:pPr>
            <a:r>
              <a:t/>
            </a:r>
            <a:endParaRPr b="1" sz="1200">
              <a:solidFill>
                <a:srgbClr val="492F92"/>
              </a:solidFill>
              <a:latin typeface="Arial"/>
              <a:ea typeface="Arial"/>
              <a:cs typeface="Arial"/>
              <a:sym typeface="Arial"/>
            </a:endParaRPr>
          </a:p>
        </p:txBody>
      </p:sp>
      <p:grpSp>
        <p:nvGrpSpPr>
          <p:cNvPr id="1888" name="Google Shape;1888;p49"/>
          <p:cNvGrpSpPr/>
          <p:nvPr/>
        </p:nvGrpSpPr>
        <p:grpSpPr>
          <a:xfrm>
            <a:off x="8379747" y="1488375"/>
            <a:ext cx="914400" cy="536575"/>
            <a:chOff x="5128736" y="3565525"/>
            <a:chExt cx="914400" cy="536575"/>
          </a:xfrm>
        </p:grpSpPr>
        <p:sp>
          <p:nvSpPr>
            <p:cNvPr id="1889" name="Google Shape;1889;p49"/>
            <p:cNvSpPr txBox="1"/>
            <p:nvPr/>
          </p:nvSpPr>
          <p:spPr>
            <a:xfrm>
              <a:off x="5128736" y="3565525"/>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MONTHLY</a:t>
              </a:r>
              <a:endParaRPr/>
            </a:p>
          </p:txBody>
        </p:sp>
        <p:sp>
          <p:nvSpPr>
            <p:cNvPr id="1890" name="Google Shape;1890;p49"/>
            <p:cNvSpPr txBox="1"/>
            <p:nvPr/>
          </p:nvSpPr>
          <p:spPr>
            <a:xfrm>
              <a:off x="5128736" y="3722369"/>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SUM</a:t>
              </a:r>
              <a:endParaRPr/>
            </a:p>
          </p:txBody>
        </p:sp>
        <p:sp>
          <p:nvSpPr>
            <p:cNvPr id="1891" name="Google Shape;1891;p49"/>
            <p:cNvSpPr txBox="1"/>
            <p:nvPr/>
          </p:nvSpPr>
          <p:spPr>
            <a:xfrm>
              <a:off x="5128736" y="3870325"/>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rgbClr val="4C3048"/>
                  </a:solidFill>
                  <a:latin typeface="Arial"/>
                  <a:ea typeface="Arial"/>
                  <a:cs typeface="Arial"/>
                  <a:sym typeface="Arial"/>
                </a:rPr>
                <a:t>with a cap</a:t>
              </a:r>
              <a:endParaRPr b="1" sz="1200">
                <a:solidFill>
                  <a:srgbClr val="4C3048"/>
                </a:solidFill>
                <a:latin typeface="Arial"/>
                <a:ea typeface="Arial"/>
                <a:cs typeface="Arial"/>
                <a:sym typeface="Arial"/>
              </a:endParaRPr>
            </a:p>
          </p:txBody>
        </p:sp>
      </p:grpSp>
      <p:grpSp>
        <p:nvGrpSpPr>
          <p:cNvPr id="1892" name="Google Shape;1892;p49"/>
          <p:cNvGrpSpPr/>
          <p:nvPr/>
        </p:nvGrpSpPr>
        <p:grpSpPr>
          <a:xfrm>
            <a:off x="8398267" y="2157770"/>
            <a:ext cx="914400" cy="576262"/>
            <a:chOff x="2105025" y="3783806"/>
            <a:chExt cx="914400" cy="576262"/>
          </a:xfrm>
        </p:grpSpPr>
        <p:sp>
          <p:nvSpPr>
            <p:cNvPr id="1893" name="Google Shape;1893;p49"/>
            <p:cNvSpPr txBox="1"/>
            <p:nvPr/>
          </p:nvSpPr>
          <p:spPr>
            <a:xfrm>
              <a:off x="2105025" y="3783806"/>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Multi-year </a:t>
              </a:r>
              <a:endParaRPr/>
            </a:p>
          </p:txBody>
        </p:sp>
        <p:sp>
          <p:nvSpPr>
            <p:cNvPr id="1894" name="Google Shape;1894;p49"/>
            <p:cNvSpPr txBox="1"/>
            <p:nvPr/>
          </p:nvSpPr>
          <p:spPr>
            <a:xfrm>
              <a:off x="2105025" y="3936206"/>
              <a:ext cx="914400" cy="42386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1200">
                  <a:solidFill>
                    <a:srgbClr val="4C3048"/>
                  </a:solidFill>
                  <a:latin typeface="Arial"/>
                  <a:ea typeface="Arial"/>
                  <a:cs typeface="Arial"/>
                  <a:sym typeface="Arial"/>
                </a:rPr>
                <a:t>POINT-TO-POINT</a:t>
              </a:r>
              <a:endParaRPr/>
            </a:p>
          </p:txBody>
        </p:sp>
        <p:sp>
          <p:nvSpPr>
            <p:cNvPr id="1895" name="Google Shape;1895;p49"/>
            <p:cNvSpPr txBox="1"/>
            <p:nvPr/>
          </p:nvSpPr>
          <p:spPr>
            <a:xfrm>
              <a:off x="2105025" y="4088606"/>
              <a:ext cx="914400" cy="23177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1200">
                  <a:solidFill>
                    <a:srgbClr val="4C3048"/>
                  </a:solidFill>
                  <a:latin typeface="Arial"/>
                  <a:ea typeface="Arial"/>
                  <a:cs typeface="Arial"/>
                  <a:sym typeface="Arial"/>
                </a:rPr>
                <a:t>with a participation rate</a:t>
              </a:r>
              <a:endParaRPr b="1" sz="1200">
                <a:solidFill>
                  <a:srgbClr val="4C3048"/>
                </a:solidFill>
                <a:latin typeface="Arial"/>
                <a:ea typeface="Arial"/>
                <a:cs typeface="Arial"/>
                <a:sym typeface="Arial"/>
              </a:endParaRPr>
            </a:p>
          </p:txBody>
        </p:sp>
      </p:grpSp>
      <p:cxnSp>
        <p:nvCxnSpPr>
          <p:cNvPr id="1896" name="Google Shape;1896;p49"/>
          <p:cNvCxnSpPr>
            <a:endCxn id="1864" idx="0"/>
          </p:cNvCxnSpPr>
          <p:nvPr/>
        </p:nvCxnSpPr>
        <p:spPr>
          <a:xfrm>
            <a:off x="3833428" y="1556668"/>
            <a:ext cx="0" cy="3572400"/>
          </a:xfrm>
          <a:prstGeom prst="straightConnector1">
            <a:avLst/>
          </a:prstGeom>
          <a:noFill/>
          <a:ln cap="flat" cmpd="sng" w="12700">
            <a:solidFill>
              <a:srgbClr val="551461"/>
            </a:solidFill>
            <a:prstDash val="solid"/>
            <a:round/>
            <a:headEnd len="sm" w="sm" type="none"/>
            <a:tailEnd len="sm" w="sm" type="none"/>
          </a:ln>
        </p:spPr>
      </p:cxnSp>
      <p:cxnSp>
        <p:nvCxnSpPr>
          <p:cNvPr id="1897" name="Google Shape;1897;p49"/>
          <p:cNvCxnSpPr>
            <a:stCxn id="1865" idx="0"/>
            <a:endCxn id="1862" idx="2"/>
          </p:cNvCxnSpPr>
          <p:nvPr/>
        </p:nvCxnSpPr>
        <p:spPr>
          <a:xfrm flipH="1" rot="10800000">
            <a:off x="3971838" y="5273456"/>
            <a:ext cx="6642000" cy="9600"/>
          </a:xfrm>
          <a:prstGeom prst="straightConnector1">
            <a:avLst/>
          </a:prstGeom>
          <a:noFill/>
          <a:ln cap="flat" cmpd="sng" w="12700">
            <a:solidFill>
              <a:srgbClr val="55146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
          <p:cNvSpPr txBox="1"/>
          <p:nvPr>
            <p:ph idx="11" type="ftr"/>
          </p:nvPr>
        </p:nvSpPr>
        <p:spPr>
          <a:xfrm>
            <a:off x="813125" y="6192009"/>
            <a:ext cx="8218488"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US" sz="1000">
                <a:solidFill>
                  <a:srgbClr val="5F5F5F"/>
                </a:solidFill>
                <a:latin typeface="Arial"/>
                <a:ea typeface="Arial"/>
                <a:cs typeface="Arial"/>
                <a:sym typeface="Arial"/>
              </a:rPr>
              <a:t>This information is intended to be a general overview and is not meant to be representative of the actual breakdown of retirement income sources. Individual circumstances will vary.</a:t>
            </a:r>
            <a:endParaRPr/>
          </a:p>
        </p:txBody>
      </p:sp>
      <p:sp>
        <p:nvSpPr>
          <p:cNvPr id="319" name="Google Shape;319;p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320" name="Google Shape;320;p5"/>
          <p:cNvSpPr txBox="1"/>
          <p:nvPr/>
        </p:nvSpPr>
        <p:spPr>
          <a:xfrm>
            <a:off x="7919188" y="4834365"/>
            <a:ext cx="3574883" cy="646331"/>
          </a:xfrm>
          <a:prstGeom prst="rect">
            <a:avLst/>
          </a:prstGeom>
          <a:gradFill>
            <a:gsLst>
              <a:gs pos="0">
                <a:schemeClr val="dk2"/>
              </a:gs>
              <a:gs pos="7000">
                <a:schemeClr val="dk2"/>
              </a:gs>
              <a:gs pos="10000">
                <a:srgbClr val="FFFFFF">
                  <a:alpha val="9803"/>
                </a:srgbClr>
              </a:gs>
              <a:gs pos="70000">
                <a:srgbClr val="AAAAAA">
                  <a:alpha val="20000"/>
                </a:srgbClr>
              </a:gs>
              <a:gs pos="100000">
                <a:srgbClr val="AAAAAA">
                  <a:alpha val="24705"/>
                </a:srgbClr>
              </a:gs>
            </a:gsLst>
            <a:path path="circle">
              <a:fillToRect r="100%" t="100%"/>
            </a:path>
            <a:tileRect b="-100%" l="-100%"/>
          </a:gra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rgbClr val="790B4D"/>
                </a:solidFill>
                <a:latin typeface="Arial"/>
                <a:ea typeface="Arial"/>
                <a:cs typeface="Arial"/>
                <a:sym typeface="Arial"/>
              </a:rPr>
              <a:t>Now</a:t>
            </a:r>
            <a:endParaRPr/>
          </a:p>
        </p:txBody>
      </p:sp>
      <p:sp>
        <p:nvSpPr>
          <p:cNvPr id="321" name="Google Shape;321;p5"/>
          <p:cNvSpPr txBox="1"/>
          <p:nvPr/>
        </p:nvSpPr>
        <p:spPr>
          <a:xfrm>
            <a:off x="7860133" y="1954428"/>
            <a:ext cx="3574883" cy="646331"/>
          </a:xfrm>
          <a:prstGeom prst="rect">
            <a:avLst/>
          </a:prstGeom>
          <a:gradFill>
            <a:gsLst>
              <a:gs pos="0">
                <a:schemeClr val="dk2"/>
              </a:gs>
              <a:gs pos="7000">
                <a:schemeClr val="dk2"/>
              </a:gs>
              <a:gs pos="10000">
                <a:srgbClr val="FFFFFF">
                  <a:alpha val="9803"/>
                </a:srgbClr>
              </a:gs>
              <a:gs pos="70000">
                <a:srgbClr val="AAAAAA">
                  <a:alpha val="20000"/>
                </a:srgbClr>
              </a:gs>
              <a:gs pos="100000">
                <a:srgbClr val="AAAAAA">
                  <a:alpha val="24705"/>
                </a:srgbClr>
              </a:gs>
            </a:gsLst>
            <a:path path="circle">
              <a:fillToRect r="100%" t="100%"/>
            </a:path>
            <a:tileRect b="-100%" l="-100%"/>
          </a:gra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rgbClr val="790B4D"/>
                </a:solidFill>
                <a:latin typeface="Arial"/>
                <a:ea typeface="Arial"/>
                <a:cs typeface="Arial"/>
                <a:sym typeface="Arial"/>
              </a:rPr>
              <a:t>Then</a:t>
            </a:r>
            <a:endParaRPr/>
          </a:p>
        </p:txBody>
      </p:sp>
      <p:sp>
        <p:nvSpPr>
          <p:cNvPr id="322" name="Google Shape;322;p5"/>
          <p:cNvSpPr txBox="1"/>
          <p:nvPr/>
        </p:nvSpPr>
        <p:spPr>
          <a:xfrm>
            <a:off x="391786" y="260615"/>
            <a:ext cx="5953015" cy="12288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Arial"/>
              <a:buNone/>
            </a:pPr>
            <a:r>
              <a:rPr b="0" i="0" lang="en-US" sz="4000" u="none" cap="none" strike="noStrike">
                <a:solidFill>
                  <a:schemeClr val="dk1"/>
                </a:solidFill>
                <a:latin typeface="Arial"/>
                <a:ea typeface="Arial"/>
                <a:cs typeface="Arial"/>
                <a:sym typeface="Arial"/>
              </a:rPr>
              <a:t>What do we </a:t>
            </a:r>
            <a:r>
              <a:rPr b="1" i="0" lang="en-US" sz="4000" u="none" cap="none" strike="noStrike">
                <a:solidFill>
                  <a:srgbClr val="790B4D"/>
                </a:solidFill>
                <a:latin typeface="Arial"/>
                <a:ea typeface="Arial"/>
                <a:cs typeface="Arial"/>
                <a:sym typeface="Arial"/>
              </a:rPr>
              <a:t>know </a:t>
            </a:r>
            <a:br>
              <a:rPr b="0" i="0" lang="en-US" sz="4000" u="none" cap="none" strike="noStrike">
                <a:solidFill>
                  <a:schemeClr val="dk1"/>
                </a:solidFill>
                <a:latin typeface="Arial"/>
                <a:ea typeface="Arial"/>
                <a:cs typeface="Arial"/>
                <a:sym typeface="Arial"/>
              </a:rPr>
            </a:br>
            <a:r>
              <a:rPr b="0" i="0" lang="en-US" sz="4000" u="none" cap="none" strike="noStrike">
                <a:solidFill>
                  <a:schemeClr val="dk1"/>
                </a:solidFill>
                <a:latin typeface="Arial"/>
                <a:ea typeface="Arial"/>
                <a:cs typeface="Arial"/>
                <a:sym typeface="Arial"/>
              </a:rPr>
              <a:t>about retirement?</a:t>
            </a:r>
            <a:endParaRPr b="0" i="0" sz="4000" u="none" cap="none" strike="noStrike">
              <a:solidFill>
                <a:schemeClr val="dk1"/>
              </a:solidFill>
              <a:latin typeface="Arial"/>
              <a:ea typeface="Arial"/>
              <a:cs typeface="Arial"/>
              <a:sym typeface="Arial"/>
            </a:endParaRPr>
          </a:p>
        </p:txBody>
      </p:sp>
      <p:sp>
        <p:nvSpPr>
          <p:cNvPr id="323" name="Google Shape;323;p5"/>
          <p:cNvSpPr txBox="1"/>
          <p:nvPr/>
        </p:nvSpPr>
        <p:spPr>
          <a:xfrm>
            <a:off x="425787" y="1873611"/>
            <a:ext cx="5265376" cy="9254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Calibri"/>
              <a:buNone/>
            </a:pPr>
            <a:r>
              <a:rPr b="0" lang="en-US" sz="4000">
                <a:solidFill>
                  <a:schemeClr val="dk1"/>
                </a:solidFill>
                <a:latin typeface="Arial"/>
                <a:ea typeface="Arial"/>
                <a:cs typeface="Arial"/>
                <a:sym typeface="Arial"/>
              </a:rPr>
              <a:t>It is our </a:t>
            </a:r>
            <a:r>
              <a:rPr b="1" lang="en-US" sz="4000">
                <a:solidFill>
                  <a:srgbClr val="790B4D"/>
                </a:solidFill>
                <a:latin typeface="Arial"/>
                <a:ea typeface="Arial"/>
                <a:cs typeface="Arial"/>
                <a:sym typeface="Arial"/>
              </a:rPr>
              <a:t>personal responsibility</a:t>
            </a:r>
            <a:endParaRPr/>
          </a:p>
        </p:txBody>
      </p:sp>
      <p:grpSp>
        <p:nvGrpSpPr>
          <p:cNvPr id="324" name="Google Shape;324;p5"/>
          <p:cNvGrpSpPr/>
          <p:nvPr/>
        </p:nvGrpSpPr>
        <p:grpSpPr>
          <a:xfrm>
            <a:off x="6329989" y="334078"/>
            <a:ext cx="2890312" cy="2651349"/>
            <a:chOff x="8324914" y="2149476"/>
            <a:chExt cx="2787650" cy="2557462"/>
          </a:xfrm>
        </p:grpSpPr>
        <p:sp>
          <p:nvSpPr>
            <p:cNvPr id="325" name="Google Shape;325;p5"/>
            <p:cNvSpPr/>
            <p:nvPr/>
          </p:nvSpPr>
          <p:spPr>
            <a:xfrm>
              <a:off x="8653526" y="3432176"/>
              <a:ext cx="2279650" cy="1274762"/>
            </a:xfrm>
            <a:custGeom>
              <a:rect b="b" l="l" r="r" t="t"/>
              <a:pathLst>
                <a:path extrusionOk="0" h="188" w="327">
                  <a:moveTo>
                    <a:pt x="0" y="94"/>
                  </a:moveTo>
                  <a:cubicBezTo>
                    <a:pt x="34" y="153"/>
                    <a:pt x="96" y="188"/>
                    <a:pt x="164" y="188"/>
                  </a:cubicBezTo>
                  <a:cubicBezTo>
                    <a:pt x="231" y="188"/>
                    <a:pt x="293" y="153"/>
                    <a:pt x="327" y="94"/>
                  </a:cubicBezTo>
                  <a:lnTo>
                    <a:pt x="164" y="0"/>
                  </a:lnTo>
                  <a:lnTo>
                    <a:pt x="0" y="94"/>
                  </a:lnTo>
                  <a:close/>
                </a:path>
              </a:pathLst>
            </a:custGeom>
            <a:solidFill>
              <a:srgbClr val="790B4D"/>
            </a:solidFill>
            <a:ln cap="flat" cmpd="sng" w="2540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26" name="Google Shape;326;p5"/>
            <p:cNvSpPr/>
            <p:nvPr/>
          </p:nvSpPr>
          <p:spPr>
            <a:xfrm>
              <a:off x="9795564" y="2149476"/>
              <a:ext cx="1317000" cy="1919011"/>
            </a:xfrm>
            <a:custGeom>
              <a:rect b="b" l="l" r="r" t="t"/>
              <a:pathLst>
                <a:path extrusionOk="0" h="283" w="189">
                  <a:moveTo>
                    <a:pt x="163" y="283"/>
                  </a:moveTo>
                  <a:cubicBezTo>
                    <a:pt x="180" y="254"/>
                    <a:pt x="189" y="222"/>
                    <a:pt x="189" y="189"/>
                  </a:cubicBezTo>
                  <a:cubicBezTo>
                    <a:pt x="189" y="84"/>
                    <a:pt x="104" y="0"/>
                    <a:pt x="0" y="0"/>
                  </a:cubicBezTo>
                  <a:lnTo>
                    <a:pt x="0" y="189"/>
                  </a:lnTo>
                  <a:lnTo>
                    <a:pt x="163" y="283"/>
                  </a:lnTo>
                  <a:close/>
                </a:path>
              </a:pathLst>
            </a:custGeom>
            <a:solidFill>
              <a:srgbClr val="0076BA"/>
            </a:solidFill>
            <a:ln cap="flat" cmpd="sng" w="317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rgbClr val="113388"/>
                </a:solidFill>
                <a:latin typeface="Arial"/>
                <a:ea typeface="Arial"/>
                <a:cs typeface="Arial"/>
                <a:sym typeface="Arial"/>
              </a:endParaRPr>
            </a:p>
          </p:txBody>
        </p:sp>
        <p:sp>
          <p:nvSpPr>
            <p:cNvPr id="327" name="Google Shape;327;p5"/>
            <p:cNvSpPr/>
            <p:nvPr/>
          </p:nvSpPr>
          <p:spPr>
            <a:xfrm>
              <a:off x="8470964" y="2149476"/>
              <a:ext cx="1323975" cy="1919287"/>
            </a:xfrm>
            <a:custGeom>
              <a:rect b="b" l="l" r="r" t="t"/>
              <a:pathLst>
                <a:path extrusionOk="0" h="283" w="190">
                  <a:moveTo>
                    <a:pt x="189" y="0"/>
                  </a:moveTo>
                  <a:cubicBezTo>
                    <a:pt x="85" y="0"/>
                    <a:pt x="1" y="84"/>
                    <a:pt x="1" y="188"/>
                  </a:cubicBezTo>
                  <a:cubicBezTo>
                    <a:pt x="0" y="222"/>
                    <a:pt x="9" y="254"/>
                    <a:pt x="26" y="283"/>
                  </a:cubicBezTo>
                  <a:lnTo>
                    <a:pt x="190" y="189"/>
                  </a:lnTo>
                  <a:lnTo>
                    <a:pt x="189" y="0"/>
                  </a:lnTo>
                  <a:close/>
                </a:path>
              </a:pathLst>
            </a:custGeom>
            <a:solidFill>
              <a:schemeClr val="dk1"/>
            </a:solidFill>
            <a:ln cap="flat" cmpd="sng" w="317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28" name="Google Shape;328;p5"/>
            <p:cNvSpPr txBox="1"/>
            <p:nvPr/>
          </p:nvSpPr>
          <p:spPr>
            <a:xfrm>
              <a:off x="9175814" y="3746501"/>
              <a:ext cx="1209675" cy="7052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Calibri"/>
                  <a:ea typeface="Calibri"/>
                  <a:cs typeface="Calibri"/>
                  <a:sym typeface="Calibri"/>
                </a:rPr>
                <a:t>Social Security</a:t>
              </a:r>
              <a:endParaRPr/>
            </a:p>
          </p:txBody>
        </p:sp>
        <p:sp>
          <p:nvSpPr>
            <p:cNvPr id="329" name="Google Shape;329;p5"/>
            <p:cNvSpPr txBox="1"/>
            <p:nvPr/>
          </p:nvSpPr>
          <p:spPr>
            <a:xfrm>
              <a:off x="9771126" y="2901951"/>
              <a:ext cx="1209675" cy="3918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2"/>
                  </a:solidFill>
                  <a:latin typeface="Calibri"/>
                  <a:ea typeface="Calibri"/>
                  <a:cs typeface="Calibri"/>
                  <a:sym typeface="Calibri"/>
                </a:rPr>
                <a:t>Pension</a:t>
              </a:r>
              <a:endParaRPr/>
            </a:p>
          </p:txBody>
        </p:sp>
        <p:sp>
          <p:nvSpPr>
            <p:cNvPr id="330" name="Google Shape;330;p5"/>
            <p:cNvSpPr txBox="1"/>
            <p:nvPr/>
          </p:nvSpPr>
          <p:spPr>
            <a:xfrm>
              <a:off x="8324914" y="2774951"/>
              <a:ext cx="1657350" cy="7052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Calibri"/>
                  <a:ea typeface="Calibri"/>
                  <a:cs typeface="Calibri"/>
                  <a:sym typeface="Calibri"/>
                </a:rPr>
                <a:t>Personal </a:t>
              </a:r>
              <a:br>
                <a:rPr lang="en-US" sz="2000">
                  <a:solidFill>
                    <a:srgbClr val="FFFFFF"/>
                  </a:solidFill>
                  <a:latin typeface="Calibri"/>
                  <a:ea typeface="Calibri"/>
                  <a:cs typeface="Calibri"/>
                  <a:sym typeface="Calibri"/>
                </a:rPr>
              </a:br>
              <a:r>
                <a:rPr lang="en-US" sz="2000">
                  <a:solidFill>
                    <a:srgbClr val="FFFFFF"/>
                  </a:solidFill>
                  <a:latin typeface="Calibri"/>
                  <a:ea typeface="Calibri"/>
                  <a:cs typeface="Calibri"/>
                  <a:sym typeface="Calibri"/>
                </a:rPr>
                <a:t>savings</a:t>
              </a:r>
              <a:endParaRPr sz="2000">
                <a:solidFill>
                  <a:srgbClr val="FFFFFF"/>
                </a:solidFill>
                <a:latin typeface="Calibri"/>
                <a:ea typeface="Calibri"/>
                <a:cs typeface="Calibri"/>
                <a:sym typeface="Calibri"/>
              </a:endParaRPr>
            </a:p>
          </p:txBody>
        </p:sp>
      </p:grpSp>
      <p:grpSp>
        <p:nvGrpSpPr>
          <p:cNvPr id="331" name="Google Shape;331;p5"/>
          <p:cNvGrpSpPr/>
          <p:nvPr/>
        </p:nvGrpSpPr>
        <p:grpSpPr>
          <a:xfrm>
            <a:off x="6022060" y="2945172"/>
            <a:ext cx="3506169" cy="3207224"/>
            <a:chOff x="5413375" y="2924175"/>
            <a:chExt cx="3214688" cy="2940050"/>
          </a:xfrm>
        </p:grpSpPr>
        <p:grpSp>
          <p:nvGrpSpPr>
            <p:cNvPr id="332" name="Google Shape;332;p5"/>
            <p:cNvGrpSpPr/>
            <p:nvPr/>
          </p:nvGrpSpPr>
          <p:grpSpPr>
            <a:xfrm>
              <a:off x="5413375" y="2924175"/>
              <a:ext cx="3214688" cy="2940050"/>
              <a:chOff x="2277" y="1290"/>
              <a:chExt cx="1474" cy="1385"/>
            </a:xfrm>
          </p:grpSpPr>
          <p:sp>
            <p:nvSpPr>
              <p:cNvPr id="333" name="Google Shape;333;p5"/>
              <p:cNvSpPr/>
              <p:nvPr/>
            </p:nvSpPr>
            <p:spPr>
              <a:xfrm>
                <a:off x="2277" y="1290"/>
                <a:ext cx="1474" cy="13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34" name="Google Shape;334;p5"/>
              <p:cNvSpPr/>
              <p:nvPr/>
            </p:nvSpPr>
            <p:spPr>
              <a:xfrm>
                <a:off x="3012" y="1419"/>
                <a:ext cx="464" cy="598"/>
              </a:xfrm>
              <a:custGeom>
                <a:rect b="b" l="l" r="r" t="t"/>
                <a:pathLst>
                  <a:path extrusionOk="0" h="172" w="133">
                    <a:moveTo>
                      <a:pt x="133" y="64"/>
                    </a:moveTo>
                    <a:cubicBezTo>
                      <a:pt x="101" y="23"/>
                      <a:pt x="52" y="0"/>
                      <a:pt x="0" y="0"/>
                    </a:cubicBezTo>
                    <a:lnTo>
                      <a:pt x="0" y="172"/>
                    </a:lnTo>
                    <a:lnTo>
                      <a:pt x="133" y="64"/>
                    </a:lnTo>
                    <a:close/>
                  </a:path>
                </a:pathLst>
              </a:custGeom>
              <a:solidFill>
                <a:schemeClr val="accent2"/>
              </a:solidFill>
              <a:ln cap="flat" cmpd="sng" w="1587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dk2"/>
                  </a:solidFill>
                  <a:latin typeface="Arial"/>
                  <a:ea typeface="Arial"/>
                  <a:cs typeface="Arial"/>
                  <a:sym typeface="Arial"/>
                </a:endParaRPr>
              </a:p>
            </p:txBody>
          </p:sp>
          <p:sp>
            <p:nvSpPr>
              <p:cNvPr id="335" name="Google Shape;335;p5"/>
              <p:cNvSpPr/>
              <p:nvPr/>
            </p:nvSpPr>
            <p:spPr>
              <a:xfrm>
                <a:off x="3012" y="1641"/>
                <a:ext cx="600" cy="466"/>
              </a:xfrm>
              <a:custGeom>
                <a:rect b="b" l="l" r="r" t="t"/>
                <a:pathLst>
                  <a:path extrusionOk="0" h="134" w="172">
                    <a:moveTo>
                      <a:pt x="169" y="134"/>
                    </a:moveTo>
                    <a:cubicBezTo>
                      <a:pt x="171" y="126"/>
                      <a:pt x="172" y="117"/>
                      <a:pt x="172" y="108"/>
                    </a:cubicBezTo>
                    <a:cubicBezTo>
                      <a:pt x="172" y="68"/>
                      <a:pt x="158" y="30"/>
                      <a:pt x="133" y="0"/>
                    </a:cubicBezTo>
                    <a:lnTo>
                      <a:pt x="0" y="108"/>
                    </a:lnTo>
                    <a:lnTo>
                      <a:pt x="169" y="134"/>
                    </a:lnTo>
                    <a:close/>
                  </a:path>
                </a:pathLst>
              </a:custGeom>
              <a:solidFill>
                <a:srgbClr val="790B4D"/>
              </a:solidFill>
              <a:ln cap="flat" cmpd="sng" w="317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36" name="Google Shape;336;p5"/>
              <p:cNvSpPr/>
              <p:nvPr/>
            </p:nvSpPr>
            <p:spPr>
              <a:xfrm>
                <a:off x="2413" y="1419"/>
                <a:ext cx="1188" cy="1195"/>
              </a:xfrm>
              <a:custGeom>
                <a:rect b="b" l="l" r="r" t="t"/>
                <a:pathLst>
                  <a:path extrusionOk="0" h="344" w="341">
                    <a:moveTo>
                      <a:pt x="171" y="0"/>
                    </a:moveTo>
                    <a:cubicBezTo>
                      <a:pt x="77" y="0"/>
                      <a:pt x="0" y="77"/>
                      <a:pt x="0" y="171"/>
                    </a:cubicBezTo>
                    <a:cubicBezTo>
                      <a:pt x="0" y="266"/>
                      <a:pt x="77" y="344"/>
                      <a:pt x="172" y="344"/>
                    </a:cubicBezTo>
                    <a:cubicBezTo>
                      <a:pt x="256" y="343"/>
                      <a:pt x="328" y="282"/>
                      <a:pt x="341" y="198"/>
                    </a:cubicBezTo>
                    <a:lnTo>
                      <a:pt x="172" y="172"/>
                    </a:lnTo>
                    <a:lnTo>
                      <a:pt x="171" y="0"/>
                    </a:lnTo>
                    <a:close/>
                  </a:path>
                </a:pathLst>
              </a:custGeom>
              <a:solidFill>
                <a:schemeClr val="dk1"/>
              </a:solidFill>
              <a:ln cap="flat" cmpd="sng" w="317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sp>
          <p:nvSpPr>
            <p:cNvPr id="337" name="Google Shape;337;p5"/>
            <p:cNvSpPr txBox="1"/>
            <p:nvPr/>
          </p:nvSpPr>
          <p:spPr>
            <a:xfrm>
              <a:off x="6895058" y="3525837"/>
              <a:ext cx="1060450" cy="3667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2"/>
                  </a:solidFill>
                  <a:latin typeface="Calibri"/>
                  <a:ea typeface="Calibri"/>
                  <a:cs typeface="Calibri"/>
                  <a:sym typeface="Calibri"/>
                </a:rPr>
                <a:t>Pension</a:t>
              </a:r>
              <a:endParaRPr/>
            </a:p>
          </p:txBody>
        </p:sp>
        <p:sp>
          <p:nvSpPr>
            <p:cNvPr id="338" name="Google Shape;338;p5"/>
            <p:cNvSpPr txBox="1"/>
            <p:nvPr/>
          </p:nvSpPr>
          <p:spPr>
            <a:xfrm>
              <a:off x="6135909" y="4705798"/>
              <a:ext cx="1590675" cy="648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Calibri"/>
                  <a:ea typeface="Calibri"/>
                  <a:cs typeface="Calibri"/>
                  <a:sym typeface="Calibri"/>
                </a:rPr>
                <a:t>Personal savings</a:t>
              </a:r>
              <a:endParaRPr sz="2000">
                <a:solidFill>
                  <a:srgbClr val="FFFFFF"/>
                </a:solidFill>
                <a:latin typeface="Calibri"/>
                <a:ea typeface="Calibri"/>
                <a:cs typeface="Calibri"/>
                <a:sym typeface="Calibri"/>
              </a:endParaRPr>
            </a:p>
          </p:txBody>
        </p:sp>
        <p:sp>
          <p:nvSpPr>
            <p:cNvPr id="339" name="Google Shape;339;p5"/>
            <p:cNvSpPr txBox="1"/>
            <p:nvPr/>
          </p:nvSpPr>
          <p:spPr>
            <a:xfrm>
              <a:off x="7328492" y="3955280"/>
              <a:ext cx="1055461" cy="648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FFFFFF"/>
                  </a:solidFill>
                  <a:latin typeface="Calibri"/>
                  <a:ea typeface="Calibri"/>
                  <a:cs typeface="Calibri"/>
                  <a:sym typeface="Calibri"/>
                </a:rPr>
                <a:t>Social Security</a:t>
              </a:r>
              <a:endParaRPr/>
            </a:p>
          </p:txBody>
        </p:sp>
      </p:grpSp>
      <p:sp>
        <p:nvSpPr>
          <p:cNvPr id="340" name="Google Shape;340;p5"/>
          <p:cNvSpPr/>
          <p:nvPr/>
        </p:nvSpPr>
        <p:spPr>
          <a:xfrm>
            <a:off x="408514" y="3522394"/>
            <a:ext cx="5725629" cy="2385268"/>
          </a:xfrm>
          <a:prstGeom prst="rect">
            <a:avLst/>
          </a:prstGeom>
          <a:noFill/>
          <a:ln>
            <a:noFill/>
          </a:ln>
        </p:spPr>
        <p:txBody>
          <a:bodyPr anchorCtr="0" anchor="t" bIns="45700" lIns="0" spcFirstLastPara="1" rIns="91425" wrap="square" tIns="45700">
            <a:spAutoFit/>
          </a:bodyPr>
          <a:lstStyle/>
          <a:p>
            <a:pPr indent="-231775" lvl="1" marL="231775"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Limited availability of traditional retirement income sources </a:t>
            </a:r>
            <a:endParaRPr/>
          </a:p>
          <a:p>
            <a:pPr indent="-169862" lvl="2" marL="519113" marR="0" rtl="0" algn="l">
              <a:lnSpc>
                <a:spcPct val="90000"/>
              </a:lnSpc>
              <a:spcBef>
                <a:spcPts val="0"/>
              </a:spcBef>
              <a:spcAft>
                <a:spcPts val="0"/>
              </a:spcAft>
              <a:buClr>
                <a:srgbClr val="113388"/>
              </a:buClr>
              <a:buSzPts val="2400"/>
              <a:buFont typeface="Calibri"/>
              <a:buChar char="-"/>
            </a:pPr>
            <a:r>
              <a:rPr b="0" i="0" lang="en-US" sz="2400" u="none" cap="none" strike="noStrike">
                <a:solidFill>
                  <a:schemeClr val="dk1"/>
                </a:solidFill>
                <a:latin typeface="Arial"/>
                <a:ea typeface="Arial"/>
                <a:cs typeface="Arial"/>
                <a:sym typeface="Arial"/>
              </a:rPr>
              <a:t>Defined pension plans</a:t>
            </a:r>
            <a:endParaRPr/>
          </a:p>
          <a:p>
            <a:pPr indent="-169862" lvl="2" marL="519113" marR="0" rtl="0" algn="l">
              <a:lnSpc>
                <a:spcPct val="90000"/>
              </a:lnSpc>
              <a:spcBef>
                <a:spcPts val="0"/>
              </a:spcBef>
              <a:spcAft>
                <a:spcPts val="0"/>
              </a:spcAft>
              <a:buClr>
                <a:srgbClr val="113388"/>
              </a:buClr>
              <a:buSzPts val="2400"/>
              <a:buFont typeface="Calibri"/>
              <a:buChar char="-"/>
            </a:pPr>
            <a:r>
              <a:rPr b="0" i="0" lang="en-US" sz="2400" u="none" cap="none" strike="noStrike">
                <a:solidFill>
                  <a:schemeClr val="dk1"/>
                </a:solidFill>
                <a:latin typeface="Arial"/>
                <a:ea typeface="Arial"/>
                <a:cs typeface="Arial"/>
                <a:sym typeface="Arial"/>
              </a:rPr>
              <a:t>Social Security payments</a:t>
            </a:r>
            <a:endParaRPr/>
          </a:p>
          <a:p>
            <a:pPr indent="-231775" lvl="0" marL="231775" marR="0" rtl="0" algn="l">
              <a:lnSpc>
                <a:spcPct val="90000"/>
              </a:lnSpc>
              <a:spcBef>
                <a:spcPts val="600"/>
              </a:spcBef>
              <a:spcAft>
                <a:spcPts val="0"/>
              </a:spcAft>
              <a:buClr>
                <a:srgbClr val="113388"/>
              </a:buClr>
              <a:buSzPts val="2800"/>
              <a:buFont typeface="Arial"/>
              <a:buChar char="•"/>
            </a:pPr>
            <a:r>
              <a:rPr lang="en-US" sz="2800">
                <a:solidFill>
                  <a:schemeClr val="dk1"/>
                </a:solidFill>
                <a:latin typeface="Arial"/>
                <a:ea typeface="Arial"/>
                <a:cs typeface="Arial"/>
                <a:sym typeface="Arial"/>
              </a:rPr>
              <a:t>Greater responsibility for </a:t>
            </a:r>
            <a:br>
              <a:rPr lang="en-US" sz="2800">
                <a:solidFill>
                  <a:schemeClr val="dk1"/>
                </a:solidFill>
                <a:latin typeface="Arial"/>
                <a:ea typeface="Arial"/>
                <a:cs typeface="Arial"/>
                <a:sym typeface="Arial"/>
              </a:rPr>
            </a:br>
            <a:r>
              <a:rPr lang="en-US" sz="2800">
                <a:solidFill>
                  <a:schemeClr val="dk1"/>
                </a:solidFill>
                <a:latin typeface="Arial"/>
                <a:ea typeface="Arial"/>
                <a:cs typeface="Arial"/>
                <a:sym typeface="Arial"/>
              </a:rPr>
              <a:t>personal saving</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50"/>
          <p:cNvSpPr txBox="1"/>
          <p:nvPr>
            <p:ph idx="11" type="ftr"/>
          </p:nvPr>
        </p:nvSpPr>
        <p:spPr>
          <a:xfrm>
            <a:off x="897875" y="6112892"/>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solidFill>
                  <a:srgbClr val="5F5F5F"/>
                </a:solidFill>
                <a:latin typeface="Arial"/>
                <a:ea typeface="Arial"/>
                <a:cs typeface="Arial"/>
                <a:sym typeface="Arial"/>
              </a:rPr>
              <a:t>Guarantees are based on the financial strength and claims-paying ability of the issuing company</a:t>
            </a:r>
            <a:r>
              <a:rPr lang="en-US" sz="1000">
                <a:solidFill>
                  <a:srgbClr val="7F7F7F"/>
                </a:solidFill>
                <a:latin typeface="Arial"/>
                <a:ea typeface="Arial"/>
                <a:cs typeface="Arial"/>
                <a:sym typeface="Arial"/>
              </a:rPr>
              <a:t>.</a:t>
            </a:r>
            <a:endParaRPr sz="1000">
              <a:solidFill>
                <a:srgbClr val="7F7F7F"/>
              </a:solidFill>
              <a:latin typeface="Arial"/>
              <a:ea typeface="Arial"/>
              <a:cs typeface="Arial"/>
              <a:sym typeface="Arial"/>
            </a:endParaRPr>
          </a:p>
        </p:txBody>
      </p:sp>
      <p:sp>
        <p:nvSpPr>
          <p:cNvPr id="1904" name="Google Shape;1904;p5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1905" name="Google Shape;1905;p50"/>
          <p:cNvSpPr txBox="1"/>
          <p:nvPr>
            <p:ph idx="1" type="body"/>
          </p:nvPr>
        </p:nvSpPr>
        <p:spPr>
          <a:xfrm>
            <a:off x="1716278" y="264729"/>
            <a:ext cx="9601200" cy="109099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3200"/>
              <a:buNone/>
            </a:pPr>
            <a:r>
              <a:rPr lang="en-US">
                <a:solidFill>
                  <a:schemeClr val="dk1"/>
                </a:solidFill>
                <a:latin typeface="Arial"/>
                <a:ea typeface="Arial"/>
                <a:cs typeface="Arial"/>
                <a:sym typeface="Arial"/>
              </a:rPr>
              <a:t>Benefits of fixed index annuities</a:t>
            </a:r>
            <a:endParaRPr>
              <a:solidFill>
                <a:schemeClr val="dk1"/>
              </a:solidFill>
              <a:latin typeface="Arial"/>
              <a:ea typeface="Arial"/>
              <a:cs typeface="Arial"/>
              <a:sym typeface="Arial"/>
            </a:endParaRPr>
          </a:p>
        </p:txBody>
      </p:sp>
      <p:sp>
        <p:nvSpPr>
          <p:cNvPr id="1906" name="Google Shape;1906;p50"/>
          <p:cNvSpPr txBox="1"/>
          <p:nvPr>
            <p:ph idx="2" type="body"/>
          </p:nvPr>
        </p:nvSpPr>
        <p:spPr>
          <a:xfrm>
            <a:off x="1" y="0"/>
            <a:ext cx="1543050" cy="5852160"/>
          </a:xfrm>
          <a:prstGeom prst="rect">
            <a:avLst/>
          </a:prstGeom>
          <a:solidFill>
            <a:schemeClr val="accent1"/>
          </a:solidFill>
          <a:ln>
            <a:noFill/>
          </a:ln>
        </p:spPr>
        <p:txBody>
          <a:bodyPr anchorCtr="0" anchor="t" bIns="45700" lIns="274300" spcFirstLastPara="1" rIns="274300" wrap="square" tIns="274300">
            <a:normAutofit/>
          </a:bodyPr>
          <a:lstStyle/>
          <a:p>
            <a:pPr indent="0" lvl="0" marL="0" rtl="0" algn="l">
              <a:lnSpc>
                <a:spcPct val="100000"/>
              </a:lnSpc>
              <a:spcBef>
                <a:spcPts val="0"/>
              </a:spcBef>
              <a:spcAft>
                <a:spcPts val="0"/>
              </a:spcAft>
              <a:buSzPts val="2000"/>
              <a:buNone/>
            </a:pPr>
            <a:r>
              <a:t/>
            </a:r>
            <a:endParaRPr/>
          </a:p>
        </p:txBody>
      </p:sp>
      <p:sp>
        <p:nvSpPr>
          <p:cNvPr id="1907" name="Google Shape;1907;p50"/>
          <p:cNvSpPr/>
          <p:nvPr/>
        </p:nvSpPr>
        <p:spPr>
          <a:xfrm>
            <a:off x="6881164" y="3281453"/>
            <a:ext cx="4283075" cy="2462212"/>
          </a:xfrm>
          <a:custGeom>
            <a:rect b="b" l="l" r="r" t="t"/>
            <a:pathLst>
              <a:path extrusionOk="0" h="188" w="327">
                <a:moveTo>
                  <a:pt x="0" y="94"/>
                </a:moveTo>
                <a:cubicBezTo>
                  <a:pt x="34" y="153"/>
                  <a:pt x="96" y="188"/>
                  <a:pt x="164" y="188"/>
                </a:cubicBezTo>
                <a:cubicBezTo>
                  <a:pt x="231" y="188"/>
                  <a:pt x="293" y="153"/>
                  <a:pt x="327" y="94"/>
                </a:cubicBezTo>
                <a:lnTo>
                  <a:pt x="164" y="0"/>
                </a:lnTo>
                <a:lnTo>
                  <a:pt x="0" y="94"/>
                </a:lnTo>
                <a:close/>
              </a:path>
            </a:pathLst>
          </a:custGeom>
          <a:solidFill>
            <a:srgbClr val="790B4D"/>
          </a:solidFill>
          <a:ln cap="flat" cmpd="sng" w="190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2300">
              <a:solidFill>
                <a:srgbClr val="113388"/>
              </a:solidFill>
              <a:latin typeface="Arial"/>
              <a:ea typeface="Arial"/>
              <a:cs typeface="Arial"/>
              <a:sym typeface="Arial"/>
            </a:endParaRPr>
          </a:p>
        </p:txBody>
      </p:sp>
      <p:sp>
        <p:nvSpPr>
          <p:cNvPr id="1908" name="Google Shape;1908;p50"/>
          <p:cNvSpPr/>
          <p:nvPr/>
        </p:nvSpPr>
        <p:spPr>
          <a:xfrm>
            <a:off x="9029052" y="781140"/>
            <a:ext cx="2473325" cy="3705225"/>
          </a:xfrm>
          <a:custGeom>
            <a:rect b="b" l="l" r="r" t="t"/>
            <a:pathLst>
              <a:path extrusionOk="0" h="283" w="189">
                <a:moveTo>
                  <a:pt x="163" y="283"/>
                </a:moveTo>
                <a:cubicBezTo>
                  <a:pt x="180" y="254"/>
                  <a:pt x="189" y="222"/>
                  <a:pt x="189" y="189"/>
                </a:cubicBezTo>
                <a:cubicBezTo>
                  <a:pt x="189" y="84"/>
                  <a:pt x="104" y="0"/>
                  <a:pt x="0" y="0"/>
                </a:cubicBezTo>
                <a:lnTo>
                  <a:pt x="0" y="189"/>
                </a:lnTo>
                <a:lnTo>
                  <a:pt x="163" y="283"/>
                </a:lnTo>
                <a:close/>
              </a:path>
            </a:pathLst>
          </a:custGeom>
          <a:solidFill>
            <a:schemeClr val="accent5">
              <a:alpha val="49803"/>
            </a:schemeClr>
          </a:solidFill>
          <a:ln cap="flat" cmpd="sng" w="190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300">
                <a:solidFill>
                  <a:schemeClr val="accent1"/>
                </a:solidFill>
                <a:latin typeface="Arial"/>
                <a:ea typeface="Arial"/>
                <a:cs typeface="Arial"/>
                <a:sym typeface="Arial"/>
              </a:rPr>
              <a:t>        </a:t>
            </a:r>
            <a:endParaRPr b="1" i="1" sz="2300">
              <a:solidFill>
                <a:schemeClr val="accent1"/>
              </a:solidFill>
              <a:latin typeface="Arial"/>
              <a:ea typeface="Arial"/>
              <a:cs typeface="Arial"/>
              <a:sym typeface="Arial"/>
            </a:endParaRPr>
          </a:p>
        </p:txBody>
      </p:sp>
      <p:sp>
        <p:nvSpPr>
          <p:cNvPr id="1909" name="Google Shape;1909;p50"/>
          <p:cNvSpPr/>
          <p:nvPr/>
        </p:nvSpPr>
        <p:spPr>
          <a:xfrm>
            <a:off x="6527393" y="781140"/>
            <a:ext cx="2489200" cy="3705225"/>
          </a:xfrm>
          <a:custGeom>
            <a:rect b="b" l="l" r="r" t="t"/>
            <a:pathLst>
              <a:path extrusionOk="0" h="283" w="190">
                <a:moveTo>
                  <a:pt x="189" y="0"/>
                </a:moveTo>
                <a:cubicBezTo>
                  <a:pt x="85" y="0"/>
                  <a:pt x="1" y="84"/>
                  <a:pt x="1" y="188"/>
                </a:cubicBezTo>
                <a:cubicBezTo>
                  <a:pt x="0" y="222"/>
                  <a:pt x="9" y="254"/>
                  <a:pt x="26" y="283"/>
                </a:cubicBezTo>
                <a:lnTo>
                  <a:pt x="190" y="189"/>
                </a:lnTo>
                <a:lnTo>
                  <a:pt x="189" y="0"/>
                </a:lnTo>
                <a:close/>
              </a:path>
            </a:pathLst>
          </a:custGeom>
          <a:solidFill>
            <a:schemeClr val="accent5">
              <a:alpha val="49803"/>
            </a:schemeClr>
          </a:solidFill>
          <a:ln cap="flat" cmpd="sng" w="1905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300">
                <a:solidFill>
                  <a:schemeClr val="accent1"/>
                </a:solidFill>
                <a:latin typeface="Arial"/>
                <a:ea typeface="Arial"/>
                <a:cs typeface="Arial"/>
                <a:sym typeface="Arial"/>
              </a:rPr>
              <a:t> </a:t>
            </a:r>
            <a:endParaRPr b="1" i="1" sz="2300">
              <a:solidFill>
                <a:schemeClr val="accent1"/>
              </a:solidFill>
              <a:latin typeface="Arial"/>
              <a:ea typeface="Arial"/>
              <a:cs typeface="Arial"/>
              <a:sym typeface="Arial"/>
            </a:endParaRPr>
          </a:p>
        </p:txBody>
      </p:sp>
      <p:sp>
        <p:nvSpPr>
          <p:cNvPr id="1910" name="Google Shape;1910;p50"/>
          <p:cNvSpPr txBox="1"/>
          <p:nvPr/>
        </p:nvSpPr>
        <p:spPr>
          <a:xfrm>
            <a:off x="6630943" y="2178369"/>
            <a:ext cx="2391880" cy="783934"/>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accent1"/>
                </a:solidFill>
                <a:latin typeface="Arial"/>
                <a:ea typeface="Arial"/>
                <a:cs typeface="Arial"/>
                <a:sym typeface="Arial"/>
              </a:rPr>
              <a:t>TAX DEFERRAL</a:t>
            </a:r>
            <a:endParaRPr/>
          </a:p>
        </p:txBody>
      </p:sp>
      <p:sp>
        <p:nvSpPr>
          <p:cNvPr id="1911" name="Google Shape;1911;p50"/>
          <p:cNvSpPr txBox="1"/>
          <p:nvPr/>
        </p:nvSpPr>
        <p:spPr>
          <a:xfrm>
            <a:off x="9116363" y="1936840"/>
            <a:ext cx="2201115" cy="1128643"/>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accent1"/>
                </a:solidFill>
                <a:latin typeface="Arial"/>
                <a:ea typeface="Arial"/>
                <a:cs typeface="Arial"/>
                <a:sym typeface="Arial"/>
              </a:rPr>
              <a:t>INDEXED </a:t>
            </a:r>
            <a:r>
              <a:rPr b="1" i="0" lang="en-US" sz="2800">
                <a:solidFill>
                  <a:schemeClr val="accent1"/>
                </a:solidFill>
                <a:latin typeface="Arial"/>
                <a:ea typeface="Arial"/>
                <a:cs typeface="Arial"/>
                <a:sym typeface="Arial"/>
              </a:rPr>
              <a:t>INTEREST</a:t>
            </a:r>
            <a:r>
              <a:rPr b="0" i="0" lang="en-US" sz="2800">
                <a:solidFill>
                  <a:schemeClr val="accent1"/>
                </a:solidFill>
                <a:latin typeface="Arial"/>
                <a:ea typeface="Arial"/>
                <a:cs typeface="Arial"/>
                <a:sym typeface="Arial"/>
              </a:rPr>
              <a:t> POTENTIAL</a:t>
            </a:r>
            <a:endParaRPr/>
          </a:p>
        </p:txBody>
      </p:sp>
      <p:sp>
        <p:nvSpPr>
          <p:cNvPr id="1912" name="Google Shape;1912;p50"/>
          <p:cNvSpPr txBox="1"/>
          <p:nvPr/>
        </p:nvSpPr>
        <p:spPr>
          <a:xfrm>
            <a:off x="7232002" y="4140422"/>
            <a:ext cx="3600450" cy="439224"/>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rgbClr val="FFFFFF"/>
                </a:solidFill>
                <a:latin typeface="Arial"/>
                <a:ea typeface="Arial"/>
                <a:cs typeface="Arial"/>
                <a:sym typeface="Arial"/>
              </a:rPr>
              <a:t>PROTECTION </a:t>
            </a:r>
            <a:endParaRPr/>
          </a:p>
        </p:txBody>
      </p:sp>
      <p:sp>
        <p:nvSpPr>
          <p:cNvPr id="1913" name="Google Shape;1913;p50"/>
          <p:cNvSpPr/>
          <p:nvPr/>
        </p:nvSpPr>
        <p:spPr>
          <a:xfrm>
            <a:off x="7932089" y="4764178"/>
            <a:ext cx="2185988"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FF"/>
              </a:buClr>
              <a:buSzPts val="1200"/>
              <a:buFont typeface="Arial"/>
              <a:buNone/>
            </a:pPr>
            <a:r>
              <a:rPr lang="en-US" sz="1200">
                <a:solidFill>
                  <a:srgbClr val="FFFFFF"/>
                </a:solidFill>
                <a:latin typeface="Arial"/>
                <a:ea typeface="Arial"/>
                <a:cs typeface="Arial"/>
                <a:sym typeface="Arial"/>
              </a:rPr>
              <a:t>Accumulation</a:t>
            </a:r>
            <a:endParaRPr/>
          </a:p>
        </p:txBody>
      </p:sp>
      <p:sp>
        <p:nvSpPr>
          <p:cNvPr id="1914" name="Google Shape;1914;p50"/>
          <p:cNvSpPr/>
          <p:nvPr/>
        </p:nvSpPr>
        <p:spPr>
          <a:xfrm>
            <a:off x="7755877" y="4992778"/>
            <a:ext cx="2538412" cy="276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FF"/>
              </a:buClr>
              <a:buSzPts val="1200"/>
              <a:buFont typeface="Arial"/>
              <a:buNone/>
            </a:pPr>
            <a:r>
              <a:rPr lang="en-US" sz="1200">
                <a:solidFill>
                  <a:srgbClr val="FFFFFF"/>
                </a:solidFill>
                <a:latin typeface="Arial"/>
                <a:ea typeface="Arial"/>
                <a:cs typeface="Arial"/>
                <a:sym typeface="Arial"/>
              </a:rPr>
              <a:t>Guaranteed income</a:t>
            </a:r>
            <a:endParaRPr/>
          </a:p>
        </p:txBody>
      </p:sp>
      <p:sp>
        <p:nvSpPr>
          <p:cNvPr id="1915" name="Google Shape;1915;p50"/>
          <p:cNvSpPr/>
          <p:nvPr/>
        </p:nvSpPr>
        <p:spPr>
          <a:xfrm>
            <a:off x="7971777" y="5211853"/>
            <a:ext cx="2106612" cy="2778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FF"/>
              </a:buClr>
              <a:buSzPts val="1200"/>
              <a:buFont typeface="Arial"/>
              <a:buNone/>
            </a:pPr>
            <a:r>
              <a:rPr lang="en-US" sz="1200">
                <a:solidFill>
                  <a:srgbClr val="FFFFFF"/>
                </a:solidFill>
                <a:latin typeface="Arial"/>
                <a:ea typeface="Arial"/>
                <a:cs typeface="Arial"/>
                <a:sym typeface="Arial"/>
              </a:rPr>
              <a:t>Death benefit</a:t>
            </a:r>
            <a:endParaRPr/>
          </a:p>
        </p:txBody>
      </p:sp>
      <p:sp>
        <p:nvSpPr>
          <p:cNvPr id="1916" name="Google Shape;1916;p50"/>
          <p:cNvSpPr txBox="1"/>
          <p:nvPr/>
        </p:nvSpPr>
        <p:spPr>
          <a:xfrm>
            <a:off x="2167118" y="1533790"/>
            <a:ext cx="2947975" cy="1966753"/>
          </a:xfrm>
          <a:prstGeom prst="rect">
            <a:avLst/>
          </a:prstGeom>
          <a:noFill/>
          <a:ln>
            <a:noFill/>
          </a:ln>
        </p:spPr>
        <p:txBody>
          <a:bodyPr anchorCtr="0" anchor="t" bIns="0" lIns="0" spcFirstLastPara="1" rIns="0" wrap="square" tIns="0">
            <a:noAutofit/>
          </a:bodyPr>
          <a:lstStyle/>
          <a:p>
            <a:pPr indent="-3175" lvl="2" marL="3175" marR="0" rtl="0" algn="l">
              <a:spcBef>
                <a:spcPts val="0"/>
              </a:spcBef>
              <a:spcAft>
                <a:spcPts val="0"/>
              </a:spcAft>
              <a:buNone/>
            </a:pPr>
            <a:r>
              <a:rPr b="1" i="1" lang="en-US" sz="2400" u="none" cap="none" strike="noStrike">
                <a:solidFill>
                  <a:srgbClr val="A6276F"/>
                </a:solidFill>
                <a:latin typeface="Arial"/>
                <a:ea typeface="Arial"/>
                <a:cs typeface="Arial"/>
                <a:sym typeface="Arial"/>
              </a:rPr>
              <a:t>FIAs offer PROTECTION </a:t>
            </a:r>
            <a:endParaRPr/>
          </a:p>
          <a:p>
            <a:pPr indent="-3175" lvl="2" marL="3175" marR="0" rtl="0" algn="l">
              <a:spcBef>
                <a:spcPts val="360"/>
              </a:spcBef>
              <a:spcAft>
                <a:spcPts val="0"/>
              </a:spcAft>
              <a:buNone/>
            </a:pPr>
            <a:r>
              <a:rPr b="1" i="1" lang="en-US" sz="2400" u="none" cap="none" strike="noStrike">
                <a:solidFill>
                  <a:srgbClr val="A6276F"/>
                </a:solidFill>
                <a:latin typeface="Arial"/>
                <a:ea typeface="Arial"/>
                <a:cs typeface="Arial"/>
                <a:sym typeface="Arial"/>
              </a:rPr>
              <a:t>in the form of:</a:t>
            </a:r>
            <a:endParaRPr/>
          </a:p>
          <a:p>
            <a:pPr indent="-225425" lvl="2" marL="225425" marR="0" rtl="0" algn="l">
              <a:spcBef>
                <a:spcPts val="360"/>
              </a:spcBef>
              <a:spcAft>
                <a:spcPts val="0"/>
              </a:spcAft>
              <a:buClr>
                <a:srgbClr val="7F7F7F"/>
              </a:buClr>
              <a:buSzPts val="2000"/>
              <a:buFont typeface="Arial"/>
              <a:buChar char="•"/>
            </a:pPr>
            <a:r>
              <a:rPr b="1" i="1" lang="en-US" sz="2000" u="none" cap="none" strike="noStrike">
                <a:solidFill>
                  <a:srgbClr val="A6276F"/>
                </a:solidFill>
                <a:latin typeface="Arial"/>
                <a:ea typeface="Arial"/>
                <a:cs typeface="Arial"/>
                <a:sym typeface="Arial"/>
              </a:rPr>
              <a:t>Accumulation</a:t>
            </a:r>
            <a:endParaRPr/>
          </a:p>
          <a:p>
            <a:pPr indent="-225425" lvl="2" marL="225425" marR="0" rtl="0" algn="l">
              <a:spcBef>
                <a:spcPts val="300"/>
              </a:spcBef>
              <a:spcAft>
                <a:spcPts val="0"/>
              </a:spcAft>
              <a:buClr>
                <a:srgbClr val="7F7F7F"/>
              </a:buClr>
              <a:buSzPts val="2000"/>
              <a:buFont typeface="Arial"/>
              <a:buChar char="•"/>
            </a:pPr>
            <a:r>
              <a:rPr b="1" i="1" lang="en-US" sz="2000" u="none" cap="none" strike="noStrike">
                <a:solidFill>
                  <a:srgbClr val="A6276F"/>
                </a:solidFill>
                <a:latin typeface="Arial"/>
                <a:ea typeface="Arial"/>
                <a:cs typeface="Arial"/>
                <a:sym typeface="Arial"/>
              </a:rPr>
              <a:t>Guarantees</a:t>
            </a:r>
            <a:endParaRPr/>
          </a:p>
          <a:p>
            <a:pPr indent="-225425" lvl="2" marL="225425" marR="0" rtl="0" algn="l">
              <a:spcBef>
                <a:spcPts val="300"/>
              </a:spcBef>
              <a:spcAft>
                <a:spcPts val="0"/>
              </a:spcAft>
              <a:buClr>
                <a:srgbClr val="7F7F7F"/>
              </a:buClr>
              <a:buSzPts val="2000"/>
              <a:buFont typeface="Arial"/>
              <a:buChar char="•"/>
            </a:pPr>
            <a:r>
              <a:rPr b="1" i="1" lang="en-US" sz="2000" u="none" cap="none" strike="noStrike">
                <a:solidFill>
                  <a:srgbClr val="A6276F"/>
                </a:solidFill>
                <a:latin typeface="Arial"/>
                <a:ea typeface="Arial"/>
                <a:cs typeface="Arial"/>
                <a:sym typeface="Arial"/>
              </a:rPr>
              <a:t>Death benefit</a:t>
            </a:r>
            <a:endParaRPr/>
          </a:p>
        </p:txBody>
      </p:sp>
      <p:cxnSp>
        <p:nvCxnSpPr>
          <p:cNvPr id="1917" name="Google Shape;1917;p50"/>
          <p:cNvCxnSpPr/>
          <p:nvPr/>
        </p:nvCxnSpPr>
        <p:spPr>
          <a:xfrm>
            <a:off x="5172700" y="1533790"/>
            <a:ext cx="0" cy="2103120"/>
          </a:xfrm>
          <a:prstGeom prst="straightConnector1">
            <a:avLst/>
          </a:prstGeom>
          <a:noFill/>
          <a:ln cap="flat" cmpd="sng" w="12700">
            <a:solidFill>
              <a:srgbClr val="AF9EB9"/>
            </a:solidFill>
            <a:prstDash val="solid"/>
            <a:round/>
            <a:headEnd len="sm" w="sm" type="none"/>
            <a:tailEnd len="sm" w="sm" type="none"/>
          </a:ln>
        </p:spPr>
      </p:cxnSp>
      <p:cxnSp>
        <p:nvCxnSpPr>
          <p:cNvPr id="1918" name="Google Shape;1918;p50"/>
          <p:cNvCxnSpPr/>
          <p:nvPr/>
        </p:nvCxnSpPr>
        <p:spPr>
          <a:xfrm>
            <a:off x="1946708" y="1465606"/>
            <a:ext cx="0" cy="2103120"/>
          </a:xfrm>
          <a:prstGeom prst="straightConnector1">
            <a:avLst/>
          </a:prstGeom>
          <a:noFill/>
          <a:ln cap="flat" cmpd="sng" w="12700">
            <a:solidFill>
              <a:srgbClr val="AF9EB9"/>
            </a:solidFill>
            <a:prstDash val="solid"/>
            <a:round/>
            <a:headEnd len="sm" w="sm" type="none"/>
            <a:tailEnd len="sm" w="sm" type="none"/>
          </a:ln>
        </p:spPr>
      </p:cxn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sp>
        <p:nvSpPr>
          <p:cNvPr id="1924" name="Google Shape;1924;p51"/>
          <p:cNvSpPr/>
          <p:nvPr/>
        </p:nvSpPr>
        <p:spPr>
          <a:xfrm>
            <a:off x="390524" y="3956881"/>
            <a:ext cx="3474721" cy="12003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1"/>
                </a:solidFill>
                <a:latin typeface="Arial"/>
                <a:ea typeface="Arial"/>
                <a:cs typeface="Arial"/>
                <a:sym typeface="Arial"/>
              </a:rPr>
              <a:t>Principal and credited interest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are protected, </a:t>
            </a:r>
            <a:r>
              <a:rPr b="1" lang="en-US" sz="2000">
                <a:solidFill>
                  <a:schemeClr val="dk1"/>
                </a:solidFill>
                <a:latin typeface="Arial"/>
                <a:ea typeface="Arial"/>
                <a:cs typeface="Arial"/>
                <a:sym typeface="Arial"/>
              </a:rPr>
              <a:t>even if the </a:t>
            </a:r>
            <a:br>
              <a:rPr b="1" lang="en-US" sz="2000">
                <a:solidFill>
                  <a:schemeClr val="dk1"/>
                </a:solidFill>
                <a:latin typeface="Arial"/>
                <a:ea typeface="Arial"/>
                <a:cs typeface="Arial"/>
                <a:sym typeface="Arial"/>
              </a:rPr>
            </a:br>
            <a:r>
              <a:rPr b="1" lang="en-US" sz="2000">
                <a:solidFill>
                  <a:schemeClr val="dk1"/>
                </a:solidFill>
                <a:latin typeface="Arial"/>
                <a:ea typeface="Arial"/>
                <a:cs typeface="Arial"/>
                <a:sym typeface="Arial"/>
              </a:rPr>
              <a:t>markets go down</a:t>
            </a:r>
            <a:endParaRPr sz="2000">
              <a:solidFill>
                <a:schemeClr val="dk1"/>
              </a:solidFill>
              <a:latin typeface="Arial"/>
              <a:ea typeface="Arial"/>
              <a:cs typeface="Arial"/>
              <a:sym typeface="Arial"/>
            </a:endParaRPr>
          </a:p>
        </p:txBody>
      </p:sp>
      <p:sp>
        <p:nvSpPr>
          <p:cNvPr id="1925" name="Google Shape;1925;p51"/>
          <p:cNvSpPr/>
          <p:nvPr/>
        </p:nvSpPr>
        <p:spPr>
          <a:xfrm>
            <a:off x="4182549" y="3956881"/>
            <a:ext cx="3474719" cy="12003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000">
                <a:solidFill>
                  <a:schemeClr val="dk1"/>
                </a:solidFill>
                <a:latin typeface="Arial"/>
                <a:ea typeface="Arial"/>
                <a:cs typeface="Arial"/>
                <a:sym typeface="Arial"/>
              </a:rPr>
              <a:t>Guaranteed income for life</a:t>
            </a:r>
            <a:r>
              <a:rPr lang="en-US" sz="2000">
                <a:solidFill>
                  <a:schemeClr val="dk1"/>
                </a:solidFill>
                <a:latin typeface="Arial"/>
                <a:ea typeface="Arial"/>
                <a:cs typeface="Arial"/>
                <a:sym typeface="Arial"/>
              </a:rPr>
              <a:t>, </a:t>
            </a:r>
            <a:r>
              <a:rPr b="1" lang="en-US" sz="2000">
                <a:solidFill>
                  <a:schemeClr val="dk1"/>
                </a:solidFill>
                <a:latin typeface="Arial"/>
                <a:ea typeface="Arial"/>
                <a:cs typeface="Arial"/>
                <a:sym typeface="Arial"/>
              </a:rPr>
              <a:t>locked-in interest credits, </a:t>
            </a:r>
            <a:r>
              <a:rPr lang="en-US" sz="2000">
                <a:solidFill>
                  <a:schemeClr val="dk1"/>
                </a:solidFill>
                <a:latin typeface="Arial"/>
                <a:ea typeface="Arial"/>
                <a:cs typeface="Arial"/>
                <a:sym typeface="Arial"/>
              </a:rPr>
              <a:t>and transfer of risk to insurance company</a:t>
            </a:r>
            <a:endParaRPr sz="1600">
              <a:solidFill>
                <a:schemeClr val="dk1"/>
              </a:solidFill>
              <a:latin typeface="Arial"/>
              <a:ea typeface="Arial"/>
              <a:cs typeface="Arial"/>
              <a:sym typeface="Arial"/>
            </a:endParaRPr>
          </a:p>
        </p:txBody>
      </p:sp>
      <p:sp>
        <p:nvSpPr>
          <p:cNvPr id="1926" name="Google Shape;1926;p51"/>
          <p:cNvSpPr/>
          <p:nvPr/>
        </p:nvSpPr>
        <p:spPr>
          <a:xfrm>
            <a:off x="7972237" y="3956881"/>
            <a:ext cx="3477056" cy="12003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1"/>
                </a:solidFill>
                <a:latin typeface="Arial"/>
                <a:ea typeface="Arial"/>
                <a:cs typeface="Arial"/>
                <a:sym typeface="Arial"/>
              </a:rPr>
              <a:t>A death benefit that </a:t>
            </a:r>
            <a:r>
              <a:rPr b="1" lang="en-US" sz="2000">
                <a:solidFill>
                  <a:schemeClr val="dk1"/>
                </a:solidFill>
                <a:latin typeface="Arial"/>
                <a:ea typeface="Arial"/>
                <a:cs typeface="Arial"/>
                <a:sym typeface="Arial"/>
              </a:rPr>
              <a:t>can be passed on to beneficiaries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(before income payments begin)</a:t>
            </a:r>
            <a:endParaRPr/>
          </a:p>
        </p:txBody>
      </p:sp>
      <p:sp>
        <p:nvSpPr>
          <p:cNvPr id="1927" name="Google Shape;1927;p51"/>
          <p:cNvSpPr/>
          <p:nvPr/>
        </p:nvSpPr>
        <p:spPr>
          <a:xfrm>
            <a:off x="390525" y="2531337"/>
            <a:ext cx="3474720" cy="1225577"/>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928" name="Google Shape;1928;p51"/>
          <p:cNvSpPr/>
          <p:nvPr/>
        </p:nvSpPr>
        <p:spPr>
          <a:xfrm>
            <a:off x="1762125" y="1926264"/>
            <a:ext cx="731520" cy="731520"/>
          </a:xfrm>
          <a:prstGeom prst="ellipse">
            <a:avLst/>
          </a:prstGeom>
          <a:solidFill>
            <a:srgbClr val="790B4D"/>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1</a:t>
            </a:r>
            <a:endParaRPr sz="3600">
              <a:solidFill>
                <a:schemeClr val="dk2"/>
              </a:solidFill>
              <a:latin typeface="Arial"/>
              <a:ea typeface="Arial"/>
              <a:cs typeface="Arial"/>
              <a:sym typeface="Arial"/>
            </a:endParaRPr>
          </a:p>
        </p:txBody>
      </p:sp>
      <p:sp>
        <p:nvSpPr>
          <p:cNvPr id="1929" name="Google Shape;1929;p51"/>
          <p:cNvSpPr/>
          <p:nvPr/>
        </p:nvSpPr>
        <p:spPr>
          <a:xfrm>
            <a:off x="390525" y="2778185"/>
            <a:ext cx="3474721"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3200">
                <a:solidFill>
                  <a:srgbClr val="551461"/>
                </a:solidFill>
                <a:latin typeface="Arial"/>
                <a:ea typeface="Arial"/>
                <a:cs typeface="Arial"/>
                <a:sym typeface="Arial"/>
              </a:rPr>
              <a:t>ACCUMULATION</a:t>
            </a:r>
            <a:endParaRPr sz="3200">
              <a:solidFill>
                <a:srgbClr val="551461"/>
              </a:solidFill>
              <a:latin typeface="Arial"/>
              <a:ea typeface="Arial"/>
              <a:cs typeface="Arial"/>
              <a:sym typeface="Arial"/>
            </a:endParaRPr>
          </a:p>
        </p:txBody>
      </p:sp>
      <p:sp>
        <p:nvSpPr>
          <p:cNvPr id="1930" name="Google Shape;1930;p51"/>
          <p:cNvSpPr/>
          <p:nvPr/>
        </p:nvSpPr>
        <p:spPr>
          <a:xfrm>
            <a:off x="4182549" y="2531337"/>
            <a:ext cx="3474720" cy="1225577"/>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931" name="Google Shape;1931;p51"/>
          <p:cNvSpPr/>
          <p:nvPr/>
        </p:nvSpPr>
        <p:spPr>
          <a:xfrm>
            <a:off x="5554149" y="1926264"/>
            <a:ext cx="731520" cy="731520"/>
          </a:xfrm>
          <a:prstGeom prst="ellipse">
            <a:avLst/>
          </a:prstGeom>
          <a:solidFill>
            <a:srgbClr val="790B4D"/>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2</a:t>
            </a:r>
            <a:endParaRPr sz="3600">
              <a:solidFill>
                <a:schemeClr val="dk2"/>
              </a:solidFill>
              <a:latin typeface="Arial"/>
              <a:ea typeface="Arial"/>
              <a:cs typeface="Arial"/>
              <a:sym typeface="Arial"/>
            </a:endParaRPr>
          </a:p>
        </p:txBody>
      </p:sp>
      <p:sp>
        <p:nvSpPr>
          <p:cNvPr id="1932" name="Google Shape;1932;p51"/>
          <p:cNvSpPr/>
          <p:nvPr/>
        </p:nvSpPr>
        <p:spPr>
          <a:xfrm>
            <a:off x="4182549" y="2778185"/>
            <a:ext cx="3474720"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3200">
                <a:solidFill>
                  <a:srgbClr val="551461"/>
                </a:solidFill>
                <a:latin typeface="Arial"/>
                <a:ea typeface="Arial"/>
                <a:cs typeface="Arial"/>
                <a:sym typeface="Arial"/>
              </a:rPr>
              <a:t>GUARENTEES</a:t>
            </a:r>
            <a:endParaRPr sz="3200">
              <a:solidFill>
                <a:srgbClr val="551461"/>
              </a:solidFill>
              <a:latin typeface="Arial"/>
              <a:ea typeface="Arial"/>
              <a:cs typeface="Arial"/>
              <a:sym typeface="Arial"/>
            </a:endParaRPr>
          </a:p>
        </p:txBody>
      </p:sp>
      <p:sp>
        <p:nvSpPr>
          <p:cNvPr id="1933" name="Google Shape;1933;p51"/>
          <p:cNvSpPr/>
          <p:nvPr/>
        </p:nvSpPr>
        <p:spPr>
          <a:xfrm>
            <a:off x="7974573" y="2531337"/>
            <a:ext cx="3474720" cy="1225577"/>
          </a:xfrm>
          <a:prstGeom prst="rect">
            <a:avLst/>
          </a:prstGeom>
          <a:noFill/>
          <a:ln cap="flat" cmpd="sng" w="19050">
            <a:solidFill>
              <a:srgbClr val="CD7B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934" name="Google Shape;1934;p51"/>
          <p:cNvSpPr/>
          <p:nvPr/>
        </p:nvSpPr>
        <p:spPr>
          <a:xfrm>
            <a:off x="9346173" y="1926264"/>
            <a:ext cx="731520" cy="731520"/>
          </a:xfrm>
          <a:prstGeom prst="ellipse">
            <a:avLst/>
          </a:prstGeom>
          <a:solidFill>
            <a:srgbClr val="790B4D"/>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dk2"/>
                </a:solidFill>
                <a:latin typeface="Arial"/>
                <a:ea typeface="Arial"/>
                <a:cs typeface="Arial"/>
                <a:sym typeface="Arial"/>
              </a:rPr>
              <a:t>3</a:t>
            </a:r>
            <a:endParaRPr sz="3600">
              <a:solidFill>
                <a:schemeClr val="dk2"/>
              </a:solidFill>
              <a:latin typeface="Arial"/>
              <a:ea typeface="Arial"/>
              <a:cs typeface="Arial"/>
              <a:sym typeface="Arial"/>
            </a:endParaRPr>
          </a:p>
        </p:txBody>
      </p:sp>
      <p:sp>
        <p:nvSpPr>
          <p:cNvPr id="1935" name="Google Shape;1935;p51"/>
          <p:cNvSpPr/>
          <p:nvPr/>
        </p:nvSpPr>
        <p:spPr>
          <a:xfrm>
            <a:off x="7974573" y="2778185"/>
            <a:ext cx="3474720" cy="978729"/>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lang="en-US" sz="3200">
                <a:solidFill>
                  <a:srgbClr val="551461"/>
                </a:solidFill>
                <a:latin typeface="Arial"/>
                <a:ea typeface="Arial"/>
                <a:cs typeface="Arial"/>
                <a:sym typeface="Arial"/>
              </a:rPr>
              <a:t>DEATH BENEFITS</a:t>
            </a:r>
            <a:endParaRPr sz="2800">
              <a:solidFill>
                <a:srgbClr val="551461"/>
              </a:solidFill>
              <a:latin typeface="Arial"/>
              <a:ea typeface="Arial"/>
              <a:cs typeface="Arial"/>
              <a:sym typeface="Arial"/>
            </a:endParaRPr>
          </a:p>
        </p:txBody>
      </p:sp>
      <p:sp>
        <p:nvSpPr>
          <p:cNvPr id="1936" name="Google Shape;1936;p51"/>
          <p:cNvSpPr txBox="1"/>
          <p:nvPr/>
        </p:nvSpPr>
        <p:spPr>
          <a:xfrm>
            <a:off x="390525" y="272681"/>
            <a:ext cx="6798419" cy="110331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PROTECTION</a:t>
            </a:r>
            <a:r>
              <a:rPr b="1" i="0" lang="en-US" sz="4000" u="none" cap="none" strike="noStrike">
                <a:solidFill>
                  <a:srgbClr val="4C3048"/>
                </a:solidFill>
                <a:latin typeface="Arial"/>
                <a:ea typeface="Arial"/>
                <a:cs typeface="Arial"/>
                <a:sym typeface="Arial"/>
              </a:rPr>
              <a:t> </a:t>
            </a:r>
            <a:r>
              <a:rPr b="1" i="0" lang="en-US" sz="4000" u="none" cap="none" strike="noStrike">
                <a:solidFill>
                  <a:schemeClr val="dk1"/>
                </a:solidFill>
                <a:latin typeface="Arial"/>
                <a:ea typeface="Arial"/>
                <a:cs typeface="Arial"/>
                <a:sym typeface="Arial"/>
              </a:rPr>
              <a:t>BENEFITS</a:t>
            </a:r>
            <a:br>
              <a:rPr b="1" i="0" lang="en-US" sz="4000" u="none" cap="none" strike="noStrike">
                <a:solidFill>
                  <a:schemeClr val="dk1"/>
                </a:solidFill>
                <a:latin typeface="Arial"/>
                <a:ea typeface="Arial"/>
                <a:cs typeface="Arial"/>
                <a:sym typeface="Arial"/>
              </a:rPr>
            </a:br>
            <a:r>
              <a:rPr b="0" i="0" lang="en-US" sz="4000" u="none" cap="none" strike="noStrike">
                <a:solidFill>
                  <a:schemeClr val="dk1"/>
                </a:solidFill>
                <a:latin typeface="Arial"/>
                <a:ea typeface="Arial"/>
                <a:cs typeface="Arial"/>
                <a:sym typeface="Arial"/>
              </a:rPr>
              <a:t>Three types:</a:t>
            </a:r>
            <a:endParaRPr b="0" i="0" sz="4000" u="none" cap="none" strike="noStrike">
              <a:solidFill>
                <a:schemeClr val="dk1"/>
              </a:solidFill>
              <a:latin typeface="Arial"/>
              <a:ea typeface="Arial"/>
              <a:cs typeface="Arial"/>
              <a:sym typeface="Arial"/>
            </a:endParaRPr>
          </a:p>
        </p:txBody>
      </p:sp>
      <p:pic>
        <p:nvPicPr>
          <p:cNvPr id="1937" name="Google Shape;1937;p51"/>
          <p:cNvPicPr preferRelativeResize="0"/>
          <p:nvPr/>
        </p:nvPicPr>
        <p:blipFill rotWithShape="1">
          <a:blip r:embed="rId3">
            <a:alphaModFix/>
          </a:blip>
          <a:srcRect b="0" l="0" r="0" t="0"/>
          <a:stretch/>
        </p:blipFill>
        <p:spPr>
          <a:xfrm>
            <a:off x="9397389" y="259744"/>
            <a:ext cx="1360607" cy="1447740"/>
          </a:xfrm>
          <a:prstGeom prst="rect">
            <a:avLst/>
          </a:prstGeom>
          <a:noFill/>
          <a:ln>
            <a:noFill/>
          </a:ln>
        </p:spPr>
      </p:pic>
      <p:sp>
        <p:nvSpPr>
          <p:cNvPr id="1938" name="Google Shape;1938;p51"/>
          <p:cNvSpPr txBox="1"/>
          <p:nvPr>
            <p:ph idx="11" type="ftr"/>
          </p:nvPr>
        </p:nvSpPr>
        <p:spPr>
          <a:xfrm>
            <a:off x="798990" y="6002655"/>
            <a:ext cx="10590847"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US" sz="1000">
                <a:solidFill>
                  <a:srgbClr val="5F5F5F"/>
                </a:solidFill>
                <a:latin typeface="Arial"/>
                <a:ea typeface="Arial"/>
                <a:cs typeface="Arial"/>
                <a:sym typeface="Arial"/>
              </a:rPr>
              <a:t>With the purchase of any additional-cost riders, the contract's values will be reduced by the cost of the rider. This may result in a reduction of principal in any year (or crediting period) in which the contract does not earn interest or earns interest in an amount less than the rider charge. Any interest credited to the contract is locked in and protected. Annuities are subject to surrender charge periods which can vary in duration. As long as the contract owner abides by the terms of the contract, they will not lose any of the money placed in the annuity, or any interest credited to the contract, due to surrender charges.</a:t>
            </a:r>
            <a:endParaRPr/>
          </a:p>
        </p:txBody>
      </p:sp>
      <p:sp>
        <p:nvSpPr>
          <p:cNvPr id="1939" name="Google Shape;1939;p5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4" name="Shape 1944"/>
        <p:cNvGrpSpPr/>
        <p:nvPr/>
      </p:nvGrpSpPr>
      <p:grpSpPr>
        <a:xfrm>
          <a:off x="0" y="0"/>
          <a:ext cx="0" cy="0"/>
          <a:chOff x="0" y="0"/>
          <a:chExt cx="0" cy="0"/>
        </a:xfrm>
      </p:grpSpPr>
      <p:sp>
        <p:nvSpPr>
          <p:cNvPr id="1945" name="Google Shape;1945;p52"/>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113388"/>
              </a:solidFill>
              <a:latin typeface="Arial"/>
              <a:ea typeface="Arial"/>
              <a:cs typeface="Arial"/>
              <a:sym typeface="Arial"/>
            </a:endParaRPr>
          </a:p>
        </p:txBody>
      </p:sp>
      <p:sp>
        <p:nvSpPr>
          <p:cNvPr id="1946" name="Google Shape;1946;p52"/>
          <p:cNvSpPr txBox="1"/>
          <p:nvPr/>
        </p:nvSpPr>
        <p:spPr>
          <a:xfrm>
            <a:off x="5057486" y="2161646"/>
            <a:ext cx="5473700" cy="3289574"/>
          </a:xfrm>
          <a:prstGeom prst="rect">
            <a:avLst/>
          </a:prstGeom>
          <a:noFill/>
          <a:ln>
            <a:noFill/>
          </a:ln>
        </p:spPr>
        <p:txBody>
          <a:bodyPr anchorCtr="0" anchor="t" bIns="0" lIns="0" spcFirstLastPara="1" rIns="0" wrap="square" tIns="0">
            <a:noAutofit/>
          </a:bodyPr>
          <a:lstStyle/>
          <a:p>
            <a:pPr indent="0" lvl="1" marL="1587" marR="0" rtl="0" algn="l">
              <a:lnSpc>
                <a:spcPct val="90000"/>
              </a:lnSpc>
              <a:spcBef>
                <a:spcPts val="0"/>
              </a:spcBef>
              <a:spcAft>
                <a:spcPts val="0"/>
              </a:spcAft>
              <a:buNone/>
            </a:pPr>
            <a:r>
              <a:rPr b="1" i="0" lang="en-US" sz="2400" u="none" cap="none" strike="noStrike">
                <a:solidFill>
                  <a:srgbClr val="790B4D"/>
                </a:solidFill>
                <a:latin typeface="Arial"/>
                <a:ea typeface="Arial"/>
                <a:cs typeface="Arial"/>
                <a:sym typeface="Arial"/>
              </a:rPr>
              <a:t>LIFETIME WITHDRAWAL BENEFITS OR RIDERS.  Some of these may include </a:t>
            </a:r>
            <a:r>
              <a:rPr b="0" i="0" lang="en-US" sz="2400" u="none" cap="none" strike="noStrike">
                <a:solidFill>
                  <a:schemeClr val="dk1"/>
                </a:solidFill>
                <a:latin typeface="Arial"/>
                <a:ea typeface="Arial"/>
                <a:cs typeface="Arial"/>
                <a:sym typeface="Arial"/>
              </a:rPr>
              <a:t>payments that can </a:t>
            </a:r>
            <a:r>
              <a:rPr b="1" i="0" lang="en-US" sz="2400" u="none" cap="none" strike="noStrike">
                <a:solidFill>
                  <a:srgbClr val="790B4D"/>
                </a:solidFill>
                <a:latin typeface="Arial"/>
                <a:ea typeface="Arial"/>
                <a:cs typeface="Arial"/>
                <a:sym typeface="Arial"/>
              </a:rPr>
              <a:t>increase</a:t>
            </a:r>
            <a:r>
              <a:rPr b="0" i="0" lang="en-US" sz="2400" u="none" cap="none" strike="noStrike">
                <a:solidFill>
                  <a:schemeClr val="dk1"/>
                </a:solidFill>
                <a:latin typeface="Arial"/>
                <a:ea typeface="Arial"/>
                <a:cs typeface="Arial"/>
                <a:sym typeface="Arial"/>
              </a:rPr>
              <a:t> to help offset rising costs that may be experienced throughout retirement.</a:t>
            </a:r>
            <a:endParaRPr/>
          </a:p>
          <a:p>
            <a:pPr indent="-74613" lvl="1" marL="228600" marR="0" rtl="0" algn="l">
              <a:lnSpc>
                <a:spcPct val="90000"/>
              </a:lnSpc>
              <a:spcBef>
                <a:spcPts val="360"/>
              </a:spcBef>
              <a:spcAft>
                <a:spcPts val="0"/>
              </a:spcAft>
              <a:buClr>
                <a:srgbClr val="113388"/>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0" lvl="1" marL="1587" marR="0" rtl="0" algn="l">
              <a:lnSpc>
                <a:spcPct val="90000"/>
              </a:lnSpc>
              <a:spcBef>
                <a:spcPts val="360"/>
              </a:spcBef>
              <a:spcAft>
                <a:spcPts val="0"/>
              </a:spcAft>
              <a:buNone/>
            </a:pPr>
            <a:r>
              <a:rPr b="0" i="0" lang="en-US" sz="2400" u="none" cap="none" strike="noStrike">
                <a:solidFill>
                  <a:schemeClr val="dk1"/>
                </a:solidFill>
                <a:latin typeface="Arial"/>
                <a:ea typeface="Arial"/>
                <a:cs typeface="Arial"/>
                <a:sym typeface="Arial"/>
              </a:rPr>
              <a:t>This transfer of risk may carry an additional cost and will vary by product and company.</a:t>
            </a:r>
            <a:endParaRPr/>
          </a:p>
          <a:p>
            <a:pPr indent="0" lvl="1" marL="1587" marR="0" rtl="0" algn="l">
              <a:lnSpc>
                <a:spcPct val="90000"/>
              </a:lnSpc>
              <a:spcBef>
                <a:spcPts val="360"/>
              </a:spcBef>
              <a:spcAft>
                <a:spcPts val="0"/>
              </a:spcAft>
              <a:buNone/>
            </a:pPr>
            <a:r>
              <a:t/>
            </a:r>
            <a:endParaRPr b="0" i="0" sz="2400" u="none" cap="none" strike="noStrike">
              <a:solidFill>
                <a:srgbClr val="113388"/>
              </a:solidFill>
              <a:latin typeface="Arial"/>
              <a:ea typeface="Arial"/>
              <a:cs typeface="Arial"/>
              <a:sym typeface="Arial"/>
            </a:endParaRPr>
          </a:p>
          <a:p>
            <a:pPr indent="0" lvl="1" marL="1588" marR="0" rtl="0" algn="l">
              <a:lnSpc>
                <a:spcPct val="90000"/>
              </a:lnSpc>
              <a:spcBef>
                <a:spcPts val="360"/>
              </a:spcBef>
              <a:spcAft>
                <a:spcPts val="0"/>
              </a:spcAft>
              <a:buNone/>
            </a:pPr>
            <a:r>
              <a:t/>
            </a:r>
            <a:endParaRPr b="0" i="0" sz="2400" u="none" cap="none" strike="noStrike">
              <a:solidFill>
                <a:srgbClr val="113388"/>
              </a:solidFill>
              <a:latin typeface="Arial"/>
              <a:ea typeface="Arial"/>
              <a:cs typeface="Arial"/>
              <a:sym typeface="Arial"/>
            </a:endParaRPr>
          </a:p>
        </p:txBody>
      </p:sp>
      <p:sp>
        <p:nvSpPr>
          <p:cNvPr id="1947" name="Google Shape;1947;p52"/>
          <p:cNvSpPr txBox="1"/>
          <p:nvPr/>
        </p:nvSpPr>
        <p:spPr>
          <a:xfrm>
            <a:off x="390526" y="272681"/>
            <a:ext cx="7086454" cy="110331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Arial"/>
                <a:ea typeface="Arial"/>
                <a:cs typeface="Arial"/>
                <a:sym typeface="Arial"/>
              </a:rPr>
              <a:t>PROTECTION BENEFITS</a:t>
            </a:r>
            <a:endParaRPr/>
          </a:p>
          <a:p>
            <a:pPr indent="0" lvl="0" marL="0" marR="0" rtl="0" algn="l">
              <a:lnSpc>
                <a:spcPct val="90000"/>
              </a:lnSpc>
              <a:spcBef>
                <a:spcPts val="0"/>
              </a:spcBef>
              <a:spcAft>
                <a:spcPts val="0"/>
              </a:spcAft>
              <a:buClr>
                <a:schemeClr val="lt1"/>
              </a:buClr>
              <a:buSzPts val="4000"/>
              <a:buFont typeface="Calibri"/>
              <a:buNone/>
            </a:pPr>
            <a:r>
              <a:t/>
            </a:r>
            <a:endParaRPr b="0" i="0" sz="4000" u="none" cap="none" strike="noStrike">
              <a:solidFill>
                <a:schemeClr val="lt1"/>
              </a:solidFill>
              <a:latin typeface="Arial"/>
              <a:ea typeface="Arial"/>
              <a:cs typeface="Arial"/>
              <a:sym typeface="Arial"/>
            </a:endParaRPr>
          </a:p>
        </p:txBody>
      </p:sp>
      <p:pic>
        <p:nvPicPr>
          <p:cNvPr id="1948" name="Google Shape;1948;p52"/>
          <p:cNvPicPr preferRelativeResize="0"/>
          <p:nvPr/>
        </p:nvPicPr>
        <p:blipFill rotWithShape="1">
          <a:blip r:embed="rId3">
            <a:alphaModFix/>
          </a:blip>
          <a:srcRect b="0" l="0" r="0" t="0"/>
          <a:stretch/>
        </p:blipFill>
        <p:spPr>
          <a:xfrm>
            <a:off x="9397389" y="259744"/>
            <a:ext cx="1360607" cy="1447740"/>
          </a:xfrm>
          <a:prstGeom prst="rect">
            <a:avLst/>
          </a:prstGeom>
          <a:noFill/>
          <a:ln>
            <a:noFill/>
          </a:ln>
        </p:spPr>
      </p:pic>
      <p:sp>
        <p:nvSpPr>
          <p:cNvPr id="1949" name="Google Shape;1949;p52"/>
          <p:cNvSpPr/>
          <p:nvPr/>
        </p:nvSpPr>
        <p:spPr>
          <a:xfrm>
            <a:off x="390525" y="1869594"/>
            <a:ext cx="3745249" cy="2246769"/>
          </a:xfrm>
          <a:prstGeom prst="rect">
            <a:avLst/>
          </a:prstGeom>
          <a:noFill/>
          <a:ln>
            <a:noFill/>
          </a:ln>
        </p:spPr>
        <p:txBody>
          <a:bodyPr anchorCtr="0" anchor="t" bIns="45700" lIns="91425" spcFirstLastPara="1" rIns="91425" wrap="square" tIns="45700">
            <a:spAutoFit/>
          </a:bodyPr>
          <a:lstStyle/>
          <a:p>
            <a:pPr indent="0" lvl="1" marL="1588" marR="0" rtl="0" algn="l">
              <a:spcBef>
                <a:spcPts val="0"/>
              </a:spcBef>
              <a:spcAft>
                <a:spcPts val="0"/>
              </a:spcAft>
              <a:buNone/>
            </a:pPr>
            <a:r>
              <a:rPr b="1" i="0" lang="en-US" sz="2800" u="none" cap="none" strike="noStrike">
                <a:solidFill>
                  <a:srgbClr val="790B4D"/>
                </a:solidFill>
                <a:latin typeface="Arial"/>
                <a:ea typeface="Arial"/>
                <a:cs typeface="Arial"/>
                <a:sym typeface="Arial"/>
              </a:rPr>
              <a:t>OPTIONAL </a:t>
            </a:r>
            <a:r>
              <a:rPr b="0" i="0" lang="en-US" sz="2800" u="none" cap="none" strike="noStrike">
                <a:solidFill>
                  <a:schemeClr val="dk1"/>
                </a:solidFill>
                <a:latin typeface="Arial"/>
                <a:ea typeface="Arial"/>
                <a:cs typeface="Arial"/>
                <a:sym typeface="Arial"/>
              </a:rPr>
              <a:t>PROTECTION BENEFITS MAY ALSO BE AVAILABLE:</a:t>
            </a:r>
            <a:endParaRPr/>
          </a:p>
        </p:txBody>
      </p:sp>
      <p:sp>
        <p:nvSpPr>
          <p:cNvPr id="1950" name="Google Shape;1950;p5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53"/>
          <p:cNvSpPr txBox="1"/>
          <p:nvPr/>
        </p:nvSpPr>
        <p:spPr>
          <a:xfrm>
            <a:off x="5330617" y="5321230"/>
            <a:ext cx="3186265" cy="77311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2400">
                <a:solidFill>
                  <a:srgbClr val="790B4D"/>
                </a:solidFill>
                <a:latin typeface="Arial"/>
                <a:ea typeface="Arial"/>
                <a:cs typeface="Arial"/>
                <a:sym typeface="Arial"/>
              </a:rPr>
              <a:t>Fixed index annuity </a:t>
            </a:r>
            <a:br>
              <a:rPr b="1" i="0" lang="en-US" sz="2400">
                <a:solidFill>
                  <a:srgbClr val="790B4D"/>
                </a:solidFill>
                <a:latin typeface="Arial"/>
                <a:ea typeface="Arial"/>
                <a:cs typeface="Arial"/>
                <a:sym typeface="Arial"/>
              </a:rPr>
            </a:br>
            <a:r>
              <a:rPr b="1" i="0" lang="en-US" sz="2400">
                <a:solidFill>
                  <a:srgbClr val="790B4D"/>
                </a:solidFill>
                <a:latin typeface="Arial"/>
                <a:ea typeface="Arial"/>
                <a:cs typeface="Arial"/>
                <a:sym typeface="Arial"/>
              </a:rPr>
              <a:t>protection benefits </a:t>
            </a:r>
            <a:endParaRPr/>
          </a:p>
        </p:txBody>
      </p:sp>
      <p:sp>
        <p:nvSpPr>
          <p:cNvPr id="1957" name="Google Shape;1957;p53"/>
          <p:cNvSpPr txBox="1"/>
          <p:nvPr/>
        </p:nvSpPr>
        <p:spPr>
          <a:xfrm>
            <a:off x="5345113" y="4262592"/>
            <a:ext cx="3032125" cy="97948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3600">
                <a:solidFill>
                  <a:srgbClr val="790B4D"/>
                </a:solidFill>
                <a:latin typeface="Arial"/>
                <a:ea typeface="Arial"/>
                <a:cs typeface="Arial"/>
                <a:sym typeface="Arial"/>
              </a:rPr>
              <a:t>26% </a:t>
            </a:r>
            <a:r>
              <a:rPr b="1" lang="en-US" sz="2800">
                <a:solidFill>
                  <a:srgbClr val="790B4D"/>
                </a:solidFill>
                <a:latin typeface="Arial"/>
                <a:ea typeface="Arial"/>
                <a:cs typeface="Arial"/>
                <a:sym typeface="Arial"/>
              </a:rPr>
              <a:t>chance </a:t>
            </a:r>
            <a:endParaRPr/>
          </a:p>
          <a:p>
            <a:pPr indent="0" lvl="0" marL="0" marR="0" rtl="0" algn="l">
              <a:lnSpc>
                <a:spcPct val="90000"/>
              </a:lnSpc>
              <a:spcBef>
                <a:spcPts val="0"/>
              </a:spcBef>
              <a:spcAft>
                <a:spcPts val="0"/>
              </a:spcAft>
              <a:buNone/>
            </a:pPr>
            <a:r>
              <a:rPr lang="en-US" sz="2800">
                <a:solidFill>
                  <a:srgbClr val="790B4D"/>
                </a:solidFill>
                <a:latin typeface="Arial"/>
                <a:ea typeface="Arial"/>
                <a:cs typeface="Arial"/>
                <a:sym typeface="Arial"/>
              </a:rPr>
              <a:t>MARKET LOSS</a:t>
            </a:r>
            <a:r>
              <a:rPr baseline="30000" lang="en-US" sz="2800">
                <a:solidFill>
                  <a:srgbClr val="790B4D"/>
                </a:solidFill>
                <a:latin typeface="Arial"/>
                <a:ea typeface="Arial"/>
                <a:cs typeface="Arial"/>
                <a:sym typeface="Arial"/>
              </a:rPr>
              <a:t>4</a:t>
            </a:r>
            <a:endParaRPr/>
          </a:p>
        </p:txBody>
      </p:sp>
      <p:sp>
        <p:nvSpPr>
          <p:cNvPr id="1958" name="Google Shape;1958;p53"/>
          <p:cNvSpPr txBox="1"/>
          <p:nvPr/>
        </p:nvSpPr>
        <p:spPr>
          <a:xfrm>
            <a:off x="390526" y="1890264"/>
            <a:ext cx="3048000" cy="1274195"/>
          </a:xfrm>
          <a:prstGeom prst="rect">
            <a:avLst/>
          </a:prstGeom>
          <a:noFill/>
          <a:ln>
            <a:noFill/>
          </a:ln>
        </p:spPr>
        <p:txBody>
          <a:bodyPr anchorCtr="0" anchor="t" bIns="45700" lIns="0" spcFirstLastPara="1" rIns="91425" wrap="square" tIns="45700">
            <a:spAutoFit/>
          </a:bodyPr>
          <a:lstStyle/>
          <a:p>
            <a:pPr indent="0" lvl="0" marL="0" marR="0" rtl="0" algn="l">
              <a:lnSpc>
                <a:spcPct val="96000"/>
              </a:lnSpc>
              <a:spcBef>
                <a:spcPts val="0"/>
              </a:spcBef>
              <a:spcAft>
                <a:spcPts val="0"/>
              </a:spcAft>
              <a:buNone/>
            </a:pPr>
            <a:r>
              <a:rPr lang="en-US" sz="2000">
                <a:solidFill>
                  <a:schemeClr val="dk1"/>
                </a:solidFill>
                <a:latin typeface="Arial"/>
                <a:ea typeface="Arial"/>
                <a:cs typeface="Arial"/>
                <a:sym typeface="Arial"/>
              </a:rPr>
              <a:t>FIAs allow contract owners to insure a portion of their </a:t>
            </a:r>
            <a:br>
              <a:rPr lang="en-US" sz="2000">
                <a:solidFill>
                  <a:schemeClr val="dk1"/>
                </a:solidFill>
                <a:latin typeface="Arial"/>
                <a:ea typeface="Arial"/>
                <a:cs typeface="Arial"/>
                <a:sym typeface="Arial"/>
              </a:rPr>
            </a:br>
            <a:r>
              <a:rPr lang="en-US" sz="2000">
                <a:solidFill>
                  <a:schemeClr val="dk1"/>
                </a:solidFill>
                <a:latin typeface="Arial"/>
                <a:ea typeface="Arial"/>
                <a:cs typeface="Arial"/>
                <a:sym typeface="Arial"/>
              </a:rPr>
              <a:t>retirement assets, too.</a:t>
            </a:r>
            <a:endParaRPr/>
          </a:p>
        </p:txBody>
      </p:sp>
      <p:sp>
        <p:nvSpPr>
          <p:cNvPr id="1959" name="Google Shape;1959;p53"/>
          <p:cNvSpPr txBox="1"/>
          <p:nvPr/>
        </p:nvSpPr>
        <p:spPr>
          <a:xfrm>
            <a:off x="390526" y="272681"/>
            <a:ext cx="2996357" cy="110331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Consider what else you </a:t>
            </a:r>
            <a:r>
              <a:rPr b="1" i="0" lang="en-US" sz="3200" u="none" cap="none" strike="noStrike">
                <a:solidFill>
                  <a:srgbClr val="790B4D"/>
                </a:solidFill>
                <a:latin typeface="Arial"/>
                <a:ea typeface="Arial"/>
                <a:cs typeface="Arial"/>
                <a:sym typeface="Arial"/>
              </a:rPr>
              <a:t>protect</a:t>
            </a:r>
            <a:endParaRPr b="1" i="0" sz="4400" u="none" cap="none" strike="noStrike">
              <a:solidFill>
                <a:srgbClr val="790B4D"/>
              </a:solidFill>
              <a:latin typeface="Arial"/>
              <a:ea typeface="Arial"/>
              <a:cs typeface="Arial"/>
              <a:sym typeface="Arial"/>
            </a:endParaRPr>
          </a:p>
        </p:txBody>
      </p:sp>
      <p:sp>
        <p:nvSpPr>
          <p:cNvPr id="1960" name="Google Shape;1960;p53"/>
          <p:cNvSpPr txBox="1"/>
          <p:nvPr>
            <p:ph idx="11" type="ftr"/>
          </p:nvPr>
        </p:nvSpPr>
        <p:spPr>
          <a:xfrm>
            <a:off x="344756" y="3408476"/>
            <a:ext cx="3897307" cy="301209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aseline="30000" lang="en-US" sz="1200">
                <a:solidFill>
                  <a:srgbClr val="585858"/>
                </a:solidFill>
                <a:latin typeface="Arial"/>
                <a:ea typeface="Arial"/>
                <a:cs typeface="Arial"/>
                <a:sym typeface="Arial"/>
              </a:rPr>
              <a:t>¹Percentage is calculated from Shelby Hall &amp; Ben Evarts, “Fire loss in</a:t>
            </a:r>
            <a:r>
              <a:rPr lang="en-US" sz="1200">
                <a:solidFill>
                  <a:srgbClr val="585858"/>
                </a:solidFill>
                <a:latin typeface="Arial"/>
                <a:ea typeface="Arial"/>
                <a:cs typeface="Arial"/>
                <a:sym typeface="Arial"/>
              </a:rPr>
              <a:t> </a:t>
            </a:r>
            <a:r>
              <a:rPr baseline="30000" lang="en-US" sz="1200">
                <a:solidFill>
                  <a:srgbClr val="585858"/>
                </a:solidFill>
                <a:latin typeface="Arial"/>
                <a:ea typeface="Arial"/>
                <a:cs typeface="Arial"/>
                <a:sym typeface="Arial"/>
              </a:rPr>
              <a:t>the United States during 2021.” National Fire Protection Association Fire Analysis</a:t>
            </a:r>
            <a:r>
              <a:rPr lang="en-US" sz="1200">
                <a:solidFill>
                  <a:srgbClr val="585858"/>
                </a:solidFill>
                <a:latin typeface="Arial"/>
                <a:ea typeface="Arial"/>
                <a:cs typeface="Arial"/>
                <a:sym typeface="Arial"/>
              </a:rPr>
              <a:t> </a:t>
            </a:r>
            <a:r>
              <a:rPr baseline="30000" lang="en-US" sz="1200">
                <a:solidFill>
                  <a:srgbClr val="585858"/>
                </a:solidFill>
                <a:latin typeface="Arial"/>
                <a:ea typeface="Arial"/>
                <a:cs typeface="Arial"/>
                <a:sym typeface="Arial"/>
              </a:rPr>
              <a:t>and Research Division, September 2022, </a:t>
            </a:r>
            <a:r>
              <a:rPr baseline="30000" lang="en-US" sz="1200" u="sng">
                <a:solidFill>
                  <a:srgbClr val="585858"/>
                </a:solidFill>
                <a:latin typeface="Arial"/>
                <a:ea typeface="Arial"/>
                <a:cs typeface="Arial"/>
                <a:sym typeface="Arial"/>
                <a:hlinkClick r:id="rId3">
                  <a:extLst>
                    <a:ext uri="{A12FA001-AC4F-418D-AE19-62706E023703}">
                      <ahyp:hlinkClr val="tx"/>
                    </a:ext>
                  </a:extLst>
                </a:hlinkClick>
              </a:rPr>
              <a:t>https://www.nfpa.org/News-and-Research/Data-research-and-tools/US-Fire-Problem/Fire-loss-in-the-United-States</a:t>
            </a:r>
            <a:r>
              <a:rPr baseline="30000" lang="en-US" sz="1200">
                <a:solidFill>
                  <a:srgbClr val="585858"/>
                </a:solidFill>
                <a:latin typeface="Arial"/>
                <a:ea typeface="Arial"/>
                <a:cs typeface="Arial"/>
                <a:sym typeface="Arial"/>
              </a:rPr>
              <a:t> </a:t>
            </a:r>
            <a:endParaRPr/>
          </a:p>
          <a:p>
            <a:pPr indent="0" lvl="0" marL="0" rtl="0" algn="l">
              <a:lnSpc>
                <a:spcPct val="90000"/>
              </a:lnSpc>
              <a:spcBef>
                <a:spcPts val="0"/>
              </a:spcBef>
              <a:spcAft>
                <a:spcPts val="0"/>
              </a:spcAft>
              <a:buNone/>
            </a:pPr>
            <a:r>
              <a:t/>
            </a:r>
            <a:endParaRPr baseline="30000" sz="1200">
              <a:solidFill>
                <a:srgbClr val="585858"/>
              </a:solidFill>
              <a:latin typeface="Arial"/>
              <a:ea typeface="Arial"/>
              <a:cs typeface="Arial"/>
              <a:sym typeface="Arial"/>
            </a:endParaRPr>
          </a:p>
          <a:p>
            <a:pPr indent="0" lvl="0" marL="0" rtl="0" algn="l">
              <a:lnSpc>
                <a:spcPct val="90000"/>
              </a:lnSpc>
              <a:spcBef>
                <a:spcPts val="0"/>
              </a:spcBef>
              <a:spcAft>
                <a:spcPts val="0"/>
              </a:spcAft>
              <a:buNone/>
            </a:pPr>
            <a:r>
              <a:rPr baseline="30000" lang="en-US" sz="1200">
                <a:solidFill>
                  <a:srgbClr val="585858"/>
                </a:solidFill>
                <a:latin typeface="Arial"/>
                <a:ea typeface="Arial"/>
                <a:cs typeface="Arial"/>
                <a:sym typeface="Arial"/>
              </a:rPr>
              <a:t>²2012 Individual Annuity mortality table, chance of death for male age 60, www.soa.org/resources/experience-studies/2011/2012-ind-annuity-reserving-rpt/.</a:t>
            </a:r>
            <a:r>
              <a:rPr lang="en-US" sz="1200">
                <a:solidFill>
                  <a:srgbClr val="585858"/>
                </a:solidFill>
                <a:latin typeface="Arial"/>
                <a:ea typeface="Arial"/>
                <a:cs typeface="Arial"/>
                <a:sym typeface="Arial"/>
              </a:rPr>
              <a:t> </a:t>
            </a:r>
            <a:r>
              <a:rPr baseline="30000" lang="en-US" sz="1200">
                <a:solidFill>
                  <a:srgbClr val="585858"/>
                </a:solidFill>
                <a:latin typeface="Arial"/>
                <a:ea typeface="Arial"/>
                <a:cs typeface="Arial"/>
                <a:sym typeface="Arial"/>
              </a:rPr>
              <a:t>Accessed June 2023.</a:t>
            </a:r>
            <a:endParaRPr sz="1200">
              <a:solidFill>
                <a:srgbClr val="585858"/>
              </a:solidFill>
              <a:latin typeface="Arial"/>
              <a:ea typeface="Arial"/>
              <a:cs typeface="Arial"/>
              <a:sym typeface="Arial"/>
            </a:endParaRPr>
          </a:p>
          <a:p>
            <a:pPr indent="0" lvl="0" marL="0" rtl="0" algn="l">
              <a:lnSpc>
                <a:spcPct val="90000"/>
              </a:lnSpc>
              <a:spcBef>
                <a:spcPts val="0"/>
              </a:spcBef>
              <a:spcAft>
                <a:spcPts val="0"/>
              </a:spcAft>
              <a:buNone/>
            </a:pPr>
            <a:r>
              <a:rPr baseline="30000" lang="en-US" sz="1200">
                <a:solidFill>
                  <a:srgbClr val="585858"/>
                </a:solidFill>
                <a:latin typeface="Arial"/>
                <a:ea typeface="Arial"/>
                <a:cs typeface="Arial"/>
                <a:sym typeface="Arial"/>
              </a:rPr>
              <a:t>³Percentage is calculated from the Traffic Safety Facts 2020,</a:t>
            </a:r>
            <a:r>
              <a:rPr lang="en-US" sz="1200">
                <a:solidFill>
                  <a:srgbClr val="585858"/>
                </a:solidFill>
                <a:latin typeface="Arial"/>
                <a:ea typeface="Arial"/>
                <a:cs typeface="Arial"/>
                <a:sym typeface="Arial"/>
              </a:rPr>
              <a:t> </a:t>
            </a:r>
            <a:r>
              <a:rPr baseline="30000" lang="en-US" sz="1200">
                <a:solidFill>
                  <a:srgbClr val="585858"/>
                </a:solidFill>
                <a:latin typeface="Arial"/>
                <a:ea typeface="Arial"/>
                <a:cs typeface="Arial"/>
                <a:sym typeface="Arial"/>
              </a:rPr>
              <a:t>U.S. Department of Transportation National Highway Traffic Safety Administration, https://www.nhtsa.gov/press-releases/nhtsa-releases-2019-crash-fatality-data#. and U.S. Census Bureau, Population Estimates Program (PEP), updated annually. www.census.gov/quickfacts/table/US/PST045219. Accessed June 2023.</a:t>
            </a:r>
            <a:r>
              <a:rPr lang="en-US" sz="1200">
                <a:solidFill>
                  <a:srgbClr val="585858"/>
                </a:solidFill>
                <a:latin typeface="Arial"/>
                <a:ea typeface="Arial"/>
                <a:cs typeface="Arial"/>
                <a:sym typeface="Arial"/>
              </a:rPr>
              <a:t> </a:t>
            </a:r>
            <a:endParaRPr/>
          </a:p>
          <a:p>
            <a:pPr indent="0" lvl="0" marL="0" rtl="0" algn="l">
              <a:lnSpc>
                <a:spcPct val="90000"/>
              </a:lnSpc>
              <a:spcBef>
                <a:spcPts val="0"/>
              </a:spcBef>
              <a:spcAft>
                <a:spcPts val="0"/>
              </a:spcAft>
              <a:buNone/>
            </a:pPr>
            <a:r>
              <a:t/>
            </a:r>
            <a:endParaRPr sz="1200">
              <a:solidFill>
                <a:srgbClr val="585858"/>
              </a:solidFill>
              <a:latin typeface="Arial"/>
              <a:ea typeface="Arial"/>
              <a:cs typeface="Arial"/>
              <a:sym typeface="Arial"/>
            </a:endParaRPr>
          </a:p>
          <a:p>
            <a:pPr indent="0" lvl="0" marL="0" rtl="0" algn="l">
              <a:lnSpc>
                <a:spcPct val="90000"/>
              </a:lnSpc>
              <a:spcBef>
                <a:spcPts val="0"/>
              </a:spcBef>
              <a:spcAft>
                <a:spcPts val="0"/>
              </a:spcAft>
              <a:buNone/>
            </a:pPr>
            <a:r>
              <a:rPr baseline="30000" lang="en-US" sz="1200">
                <a:solidFill>
                  <a:srgbClr val="585858"/>
                </a:solidFill>
                <a:latin typeface="Arial"/>
                <a:ea typeface="Arial"/>
                <a:cs typeface="Arial"/>
                <a:sym typeface="Arial"/>
              </a:rPr>
              <a:t>⁴Percentage is based on number of years (13) the S&amp;P 500® was down during the 50-year period between January 1, 1973 – December 31, 2022. Macrotrends LLC, </a:t>
            </a:r>
            <a:r>
              <a:rPr baseline="30000" lang="en-US" sz="1200" u="sng">
                <a:solidFill>
                  <a:srgbClr val="585858"/>
                </a:solidFill>
                <a:latin typeface="Arial"/>
                <a:ea typeface="Arial"/>
                <a:cs typeface="Arial"/>
                <a:sym typeface="Arial"/>
                <a:hlinkClick r:id="rId4">
                  <a:extLst>
                    <a:ext uri="{A12FA001-AC4F-418D-AE19-62706E023703}">
                      <ahyp:hlinkClr val="tx"/>
                    </a:ext>
                  </a:extLst>
                </a:hlinkClick>
              </a:rPr>
              <a:t>https://www.macrotrends.net/2324/sp-500-historical-chart-data</a:t>
            </a:r>
            <a:r>
              <a:rPr baseline="30000" lang="en-US" sz="1200">
                <a:solidFill>
                  <a:srgbClr val="585858"/>
                </a:solidFill>
                <a:latin typeface="Arial"/>
                <a:ea typeface="Arial"/>
                <a:cs typeface="Arial"/>
                <a:sym typeface="Arial"/>
              </a:rPr>
              <a:t>. Accessed June 2023.</a:t>
            </a:r>
            <a:endParaRPr baseline="30000" sz="1200">
              <a:solidFill>
                <a:srgbClr val="585858"/>
              </a:solidFill>
              <a:latin typeface="Arial"/>
              <a:ea typeface="Arial"/>
              <a:cs typeface="Arial"/>
              <a:sym typeface="Arial"/>
            </a:endParaRPr>
          </a:p>
          <a:p>
            <a:pPr indent="0" lvl="0" marL="0" rtl="0" algn="l">
              <a:lnSpc>
                <a:spcPct val="90000"/>
              </a:lnSpc>
              <a:spcBef>
                <a:spcPts val="0"/>
              </a:spcBef>
              <a:spcAft>
                <a:spcPts val="0"/>
              </a:spcAft>
              <a:buNone/>
            </a:pPr>
            <a:r>
              <a:t/>
            </a:r>
            <a:endParaRPr baseline="30000" sz="1200">
              <a:solidFill>
                <a:srgbClr val="585858"/>
              </a:solidFill>
              <a:latin typeface="Arial"/>
              <a:ea typeface="Arial"/>
              <a:cs typeface="Arial"/>
              <a:sym typeface="Arial"/>
            </a:endParaRPr>
          </a:p>
          <a:p>
            <a:pPr indent="0" lvl="0" marL="0" rtl="0" algn="l">
              <a:lnSpc>
                <a:spcPct val="90000"/>
              </a:lnSpc>
              <a:spcBef>
                <a:spcPts val="0"/>
              </a:spcBef>
              <a:spcAft>
                <a:spcPts val="0"/>
              </a:spcAft>
              <a:buNone/>
            </a:pPr>
            <a:r>
              <a:rPr baseline="30000" lang="en-US" sz="1200">
                <a:solidFill>
                  <a:srgbClr val="585858"/>
                </a:solidFill>
                <a:latin typeface="Arial"/>
                <a:ea typeface="Arial"/>
                <a:cs typeface="Arial"/>
                <a:sym typeface="Arial"/>
              </a:rPr>
              <a:t>The data provided for the table came from sources believed to be reliable and the most recent available.</a:t>
            </a:r>
            <a:endParaRPr sz="1200">
              <a:solidFill>
                <a:srgbClr val="585858"/>
              </a:solidFill>
              <a:latin typeface="Arial"/>
              <a:ea typeface="Arial"/>
              <a:cs typeface="Arial"/>
              <a:sym typeface="Arial"/>
            </a:endParaRPr>
          </a:p>
        </p:txBody>
      </p:sp>
      <p:sp>
        <p:nvSpPr>
          <p:cNvPr id="1961" name="Google Shape;1961;p5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grpSp>
        <p:nvGrpSpPr>
          <p:cNvPr id="1962" name="Google Shape;1962;p53"/>
          <p:cNvGrpSpPr/>
          <p:nvPr/>
        </p:nvGrpSpPr>
        <p:grpSpPr>
          <a:xfrm>
            <a:off x="5345521" y="999315"/>
            <a:ext cx="5473292" cy="914400"/>
            <a:chOff x="5345521" y="999315"/>
            <a:chExt cx="5473292" cy="914400"/>
          </a:xfrm>
        </p:grpSpPr>
        <p:sp>
          <p:nvSpPr>
            <p:cNvPr id="1963" name="Google Shape;1963;p53"/>
            <p:cNvSpPr/>
            <p:nvPr/>
          </p:nvSpPr>
          <p:spPr>
            <a:xfrm>
              <a:off x="5345521" y="999315"/>
              <a:ext cx="5473292" cy="914400"/>
            </a:xfrm>
            <a:prstGeom prst="rect">
              <a:avLst/>
            </a:prstGeom>
            <a:solidFill>
              <a:srgbClr val="B7DFE4">
                <a:alpha val="69019"/>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2300">
                <a:solidFill>
                  <a:srgbClr val="113388"/>
                </a:solidFill>
                <a:latin typeface="Arial"/>
                <a:ea typeface="Arial"/>
                <a:cs typeface="Arial"/>
                <a:sym typeface="Arial"/>
              </a:endParaRPr>
            </a:p>
          </p:txBody>
        </p:sp>
        <p:sp>
          <p:nvSpPr>
            <p:cNvPr id="1964" name="Google Shape;1964;p53"/>
            <p:cNvSpPr txBox="1"/>
            <p:nvPr/>
          </p:nvSpPr>
          <p:spPr>
            <a:xfrm>
              <a:off x="5427482" y="1022334"/>
              <a:ext cx="2410721" cy="86793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None/>
              </a:pPr>
              <a:r>
                <a:rPr b="1" i="0" lang="en-US" sz="3200">
                  <a:solidFill>
                    <a:schemeClr val="accent1"/>
                  </a:solidFill>
                  <a:latin typeface="Arial"/>
                  <a:ea typeface="Arial"/>
                  <a:cs typeface="Arial"/>
                  <a:sym typeface="Arial"/>
                </a:rPr>
                <a:t>0.3% </a:t>
              </a:r>
              <a:r>
                <a:rPr b="1" i="0" lang="en-US" sz="2400">
                  <a:solidFill>
                    <a:schemeClr val="accent1"/>
                  </a:solidFill>
                  <a:latin typeface="Arial"/>
                  <a:ea typeface="Arial"/>
                  <a:cs typeface="Arial"/>
                  <a:sym typeface="Arial"/>
                </a:rPr>
                <a:t>chance </a:t>
              </a:r>
              <a:endParaRPr/>
            </a:p>
            <a:p>
              <a:pPr indent="0" lvl="0" marL="0" marR="0" rtl="0" algn="l">
                <a:lnSpc>
                  <a:spcPct val="90000"/>
                </a:lnSpc>
                <a:spcBef>
                  <a:spcPts val="0"/>
                </a:spcBef>
                <a:spcAft>
                  <a:spcPts val="0"/>
                </a:spcAft>
                <a:buNone/>
              </a:pPr>
              <a:r>
                <a:rPr b="0" i="0" lang="en-US" sz="2400">
                  <a:solidFill>
                    <a:schemeClr val="accent1"/>
                  </a:solidFill>
                  <a:latin typeface="Arial"/>
                  <a:ea typeface="Arial"/>
                  <a:cs typeface="Arial"/>
                  <a:sym typeface="Arial"/>
                </a:rPr>
                <a:t>House fire</a:t>
              </a:r>
              <a:r>
                <a:rPr b="0" baseline="30000" i="0" lang="en-US" sz="2400">
                  <a:solidFill>
                    <a:schemeClr val="accent1"/>
                  </a:solidFill>
                  <a:latin typeface="Arial"/>
                  <a:ea typeface="Arial"/>
                  <a:cs typeface="Arial"/>
                  <a:sym typeface="Arial"/>
                </a:rPr>
                <a:t>1</a:t>
              </a:r>
              <a:endParaRPr b="0" baseline="30000" i="0" sz="2400">
                <a:solidFill>
                  <a:schemeClr val="accent1"/>
                </a:solidFill>
                <a:latin typeface="Arial"/>
                <a:ea typeface="Arial"/>
                <a:cs typeface="Arial"/>
                <a:sym typeface="Arial"/>
              </a:endParaRPr>
            </a:p>
          </p:txBody>
        </p:sp>
        <p:sp>
          <p:nvSpPr>
            <p:cNvPr id="1965" name="Google Shape;1965;p53"/>
            <p:cNvSpPr txBox="1"/>
            <p:nvPr/>
          </p:nvSpPr>
          <p:spPr>
            <a:xfrm>
              <a:off x="8909787" y="1059640"/>
              <a:ext cx="1847033" cy="79375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i="0" lang="en-US" sz="2000">
                  <a:solidFill>
                    <a:schemeClr val="accent1"/>
                  </a:solidFill>
                  <a:latin typeface="Arial"/>
                  <a:ea typeface="Arial"/>
                  <a:cs typeface="Arial"/>
                  <a:sym typeface="Arial"/>
                </a:rPr>
                <a:t>Homeowners </a:t>
              </a:r>
              <a:br>
                <a:rPr b="1" i="0" lang="en-US" sz="2000">
                  <a:solidFill>
                    <a:schemeClr val="accent1"/>
                  </a:solidFill>
                  <a:latin typeface="Arial"/>
                  <a:ea typeface="Arial"/>
                  <a:cs typeface="Arial"/>
                  <a:sym typeface="Arial"/>
                </a:rPr>
              </a:br>
              <a:r>
                <a:rPr b="1" i="0" lang="en-US" sz="2000">
                  <a:solidFill>
                    <a:schemeClr val="accent1"/>
                  </a:solidFill>
                  <a:latin typeface="Arial"/>
                  <a:ea typeface="Arial"/>
                  <a:cs typeface="Arial"/>
                  <a:sym typeface="Arial"/>
                </a:rPr>
                <a:t>insurance</a:t>
              </a:r>
              <a:r>
                <a:rPr b="1" i="0" lang="en-US" sz="2400">
                  <a:solidFill>
                    <a:schemeClr val="accent1"/>
                  </a:solidFill>
                  <a:latin typeface="Arial"/>
                  <a:ea typeface="Arial"/>
                  <a:cs typeface="Arial"/>
                  <a:sym typeface="Arial"/>
                </a:rPr>
                <a:t> </a:t>
              </a:r>
              <a:endParaRPr/>
            </a:p>
          </p:txBody>
        </p:sp>
        <p:sp>
          <p:nvSpPr>
            <p:cNvPr id="1966" name="Google Shape;1966;p53"/>
            <p:cNvSpPr/>
            <p:nvPr/>
          </p:nvSpPr>
          <p:spPr>
            <a:xfrm>
              <a:off x="7765821" y="999315"/>
              <a:ext cx="979319" cy="914400"/>
            </a:xfrm>
            <a:prstGeom prst="ellipse">
              <a:avLst/>
            </a:prstGeom>
            <a:solidFill>
              <a:schemeClr val="dk2"/>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grpSp>
          <p:nvGrpSpPr>
            <p:cNvPr id="1967" name="Google Shape;1967;p53"/>
            <p:cNvGrpSpPr/>
            <p:nvPr/>
          </p:nvGrpSpPr>
          <p:grpSpPr>
            <a:xfrm>
              <a:off x="7974163" y="1177289"/>
              <a:ext cx="562635" cy="558452"/>
              <a:chOff x="3719397" y="5560921"/>
              <a:chExt cx="298485" cy="296266"/>
            </a:xfrm>
          </p:grpSpPr>
          <p:sp>
            <p:nvSpPr>
              <p:cNvPr id="1968" name="Google Shape;1968;p53"/>
              <p:cNvSpPr/>
              <p:nvPr/>
            </p:nvSpPr>
            <p:spPr>
              <a:xfrm>
                <a:off x="3841452" y="5608633"/>
                <a:ext cx="54371" cy="54371"/>
              </a:xfrm>
              <a:custGeom>
                <a:rect b="b" l="l" r="r" t="t"/>
                <a:pathLst>
                  <a:path extrusionOk="0" h="35" w="35">
                    <a:moveTo>
                      <a:pt x="18" y="35"/>
                    </a:moveTo>
                    <a:cubicBezTo>
                      <a:pt x="27" y="35"/>
                      <a:pt x="35" y="27"/>
                      <a:pt x="35" y="17"/>
                    </a:cubicBezTo>
                    <a:cubicBezTo>
                      <a:pt x="35" y="8"/>
                      <a:pt x="27" y="0"/>
                      <a:pt x="18" y="0"/>
                    </a:cubicBezTo>
                    <a:cubicBezTo>
                      <a:pt x="8" y="0"/>
                      <a:pt x="0" y="8"/>
                      <a:pt x="0" y="17"/>
                    </a:cubicBezTo>
                    <a:cubicBezTo>
                      <a:pt x="0" y="27"/>
                      <a:pt x="8" y="35"/>
                      <a:pt x="18" y="35"/>
                    </a:cubicBezTo>
                    <a:close/>
                    <a:moveTo>
                      <a:pt x="18" y="5"/>
                    </a:moveTo>
                    <a:cubicBezTo>
                      <a:pt x="24" y="5"/>
                      <a:pt x="29" y="11"/>
                      <a:pt x="29" y="17"/>
                    </a:cubicBezTo>
                    <a:cubicBezTo>
                      <a:pt x="29" y="24"/>
                      <a:pt x="24" y="29"/>
                      <a:pt x="18" y="29"/>
                    </a:cubicBezTo>
                    <a:cubicBezTo>
                      <a:pt x="11" y="29"/>
                      <a:pt x="6" y="24"/>
                      <a:pt x="6" y="17"/>
                    </a:cubicBezTo>
                    <a:cubicBezTo>
                      <a:pt x="6" y="11"/>
                      <a:pt x="11" y="5"/>
                      <a:pt x="18" y="5"/>
                    </a:cubicBez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69" name="Google Shape;1969;p53"/>
              <p:cNvSpPr/>
              <p:nvPr/>
            </p:nvSpPr>
            <p:spPr>
              <a:xfrm>
                <a:off x="3876959" y="5785061"/>
                <a:ext cx="8877" cy="7768"/>
              </a:xfrm>
              <a:prstGeom prst="ellipse">
                <a:avLst/>
              </a:pr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70" name="Google Shape;1970;p53"/>
              <p:cNvSpPr/>
              <p:nvPr/>
            </p:nvSpPr>
            <p:spPr>
              <a:xfrm>
                <a:off x="3719397" y="5560921"/>
                <a:ext cx="298485" cy="296266"/>
              </a:xfrm>
              <a:custGeom>
                <a:rect b="b" l="l" r="r" t="t"/>
                <a:pathLst>
                  <a:path extrusionOk="0" h="192" w="193">
                    <a:moveTo>
                      <a:pt x="190" y="186"/>
                    </a:moveTo>
                    <a:cubicBezTo>
                      <a:pt x="181" y="186"/>
                      <a:pt x="181" y="186"/>
                      <a:pt x="181" y="186"/>
                    </a:cubicBezTo>
                    <a:cubicBezTo>
                      <a:pt x="181" y="84"/>
                      <a:pt x="181" y="84"/>
                      <a:pt x="181" y="84"/>
                    </a:cubicBezTo>
                    <a:cubicBezTo>
                      <a:pt x="190" y="84"/>
                      <a:pt x="190" y="84"/>
                      <a:pt x="190" y="84"/>
                    </a:cubicBezTo>
                    <a:cubicBezTo>
                      <a:pt x="191" y="84"/>
                      <a:pt x="192" y="83"/>
                      <a:pt x="192" y="82"/>
                    </a:cubicBezTo>
                    <a:cubicBezTo>
                      <a:pt x="193" y="81"/>
                      <a:pt x="193" y="79"/>
                      <a:pt x="192" y="78"/>
                    </a:cubicBezTo>
                    <a:cubicBezTo>
                      <a:pt x="98" y="1"/>
                      <a:pt x="98" y="1"/>
                      <a:pt x="98" y="1"/>
                    </a:cubicBezTo>
                    <a:cubicBezTo>
                      <a:pt x="97" y="0"/>
                      <a:pt x="96" y="0"/>
                      <a:pt x="95" y="1"/>
                    </a:cubicBezTo>
                    <a:cubicBezTo>
                      <a:pt x="65" y="26"/>
                      <a:pt x="65" y="26"/>
                      <a:pt x="65" y="26"/>
                    </a:cubicBezTo>
                    <a:cubicBezTo>
                      <a:pt x="65" y="6"/>
                      <a:pt x="65" y="6"/>
                      <a:pt x="65" y="6"/>
                    </a:cubicBezTo>
                    <a:cubicBezTo>
                      <a:pt x="68" y="6"/>
                      <a:pt x="68" y="6"/>
                      <a:pt x="68" y="6"/>
                    </a:cubicBezTo>
                    <a:cubicBezTo>
                      <a:pt x="69" y="6"/>
                      <a:pt x="71" y="5"/>
                      <a:pt x="71" y="3"/>
                    </a:cubicBezTo>
                    <a:cubicBezTo>
                      <a:pt x="71" y="2"/>
                      <a:pt x="69" y="0"/>
                      <a:pt x="68" y="0"/>
                    </a:cubicBezTo>
                    <a:cubicBezTo>
                      <a:pt x="62" y="0"/>
                      <a:pt x="62" y="0"/>
                      <a:pt x="62" y="0"/>
                    </a:cubicBezTo>
                    <a:cubicBezTo>
                      <a:pt x="41" y="0"/>
                      <a:pt x="41" y="0"/>
                      <a:pt x="41" y="0"/>
                    </a:cubicBezTo>
                    <a:cubicBezTo>
                      <a:pt x="36" y="0"/>
                      <a:pt x="36" y="0"/>
                      <a:pt x="36" y="0"/>
                    </a:cubicBezTo>
                    <a:cubicBezTo>
                      <a:pt x="34" y="0"/>
                      <a:pt x="33" y="2"/>
                      <a:pt x="33" y="3"/>
                    </a:cubicBezTo>
                    <a:cubicBezTo>
                      <a:pt x="33" y="5"/>
                      <a:pt x="34" y="6"/>
                      <a:pt x="36" y="6"/>
                    </a:cubicBezTo>
                    <a:cubicBezTo>
                      <a:pt x="39" y="6"/>
                      <a:pt x="39" y="6"/>
                      <a:pt x="39" y="6"/>
                    </a:cubicBezTo>
                    <a:cubicBezTo>
                      <a:pt x="39" y="48"/>
                      <a:pt x="39" y="48"/>
                      <a:pt x="39" y="48"/>
                    </a:cubicBezTo>
                    <a:cubicBezTo>
                      <a:pt x="2" y="78"/>
                      <a:pt x="2" y="78"/>
                      <a:pt x="2" y="78"/>
                    </a:cubicBezTo>
                    <a:cubicBezTo>
                      <a:pt x="1" y="79"/>
                      <a:pt x="0" y="81"/>
                      <a:pt x="1" y="82"/>
                    </a:cubicBezTo>
                    <a:cubicBezTo>
                      <a:pt x="1" y="83"/>
                      <a:pt x="2" y="84"/>
                      <a:pt x="4" y="84"/>
                    </a:cubicBezTo>
                    <a:cubicBezTo>
                      <a:pt x="12" y="84"/>
                      <a:pt x="12" y="84"/>
                      <a:pt x="12" y="84"/>
                    </a:cubicBezTo>
                    <a:cubicBezTo>
                      <a:pt x="12" y="186"/>
                      <a:pt x="12" y="186"/>
                      <a:pt x="12" y="186"/>
                    </a:cubicBezTo>
                    <a:cubicBezTo>
                      <a:pt x="4" y="186"/>
                      <a:pt x="4" y="186"/>
                      <a:pt x="4" y="186"/>
                    </a:cubicBezTo>
                    <a:cubicBezTo>
                      <a:pt x="2" y="186"/>
                      <a:pt x="1" y="188"/>
                      <a:pt x="1" y="189"/>
                    </a:cubicBezTo>
                    <a:cubicBezTo>
                      <a:pt x="1" y="191"/>
                      <a:pt x="2" y="192"/>
                      <a:pt x="4" y="192"/>
                    </a:cubicBezTo>
                    <a:cubicBezTo>
                      <a:pt x="15" y="192"/>
                      <a:pt x="15" y="192"/>
                      <a:pt x="15" y="192"/>
                    </a:cubicBezTo>
                    <a:cubicBezTo>
                      <a:pt x="79" y="192"/>
                      <a:pt x="79" y="192"/>
                      <a:pt x="79" y="192"/>
                    </a:cubicBezTo>
                    <a:cubicBezTo>
                      <a:pt x="114" y="192"/>
                      <a:pt x="114" y="192"/>
                      <a:pt x="114" y="192"/>
                    </a:cubicBezTo>
                    <a:cubicBezTo>
                      <a:pt x="178" y="192"/>
                      <a:pt x="178" y="192"/>
                      <a:pt x="178" y="192"/>
                    </a:cubicBezTo>
                    <a:cubicBezTo>
                      <a:pt x="190" y="192"/>
                      <a:pt x="190" y="192"/>
                      <a:pt x="190" y="192"/>
                    </a:cubicBezTo>
                    <a:cubicBezTo>
                      <a:pt x="191" y="192"/>
                      <a:pt x="193" y="191"/>
                      <a:pt x="193" y="189"/>
                    </a:cubicBezTo>
                    <a:cubicBezTo>
                      <a:pt x="193" y="188"/>
                      <a:pt x="191" y="186"/>
                      <a:pt x="190" y="186"/>
                    </a:cubicBezTo>
                    <a:close/>
                    <a:moveTo>
                      <a:pt x="44" y="43"/>
                    </a:moveTo>
                    <a:cubicBezTo>
                      <a:pt x="44" y="6"/>
                      <a:pt x="44" y="6"/>
                      <a:pt x="44" y="6"/>
                    </a:cubicBezTo>
                    <a:cubicBezTo>
                      <a:pt x="59" y="6"/>
                      <a:pt x="59" y="6"/>
                      <a:pt x="59" y="6"/>
                    </a:cubicBezTo>
                    <a:cubicBezTo>
                      <a:pt x="59" y="31"/>
                      <a:pt x="59" y="31"/>
                      <a:pt x="59" y="31"/>
                    </a:cubicBezTo>
                    <a:cubicBezTo>
                      <a:pt x="57" y="32"/>
                      <a:pt x="57" y="32"/>
                      <a:pt x="57" y="32"/>
                    </a:cubicBezTo>
                    <a:lnTo>
                      <a:pt x="44" y="43"/>
                    </a:lnTo>
                    <a:close/>
                    <a:moveTo>
                      <a:pt x="62" y="36"/>
                    </a:moveTo>
                    <a:cubicBezTo>
                      <a:pt x="64" y="34"/>
                      <a:pt x="64" y="34"/>
                      <a:pt x="64" y="34"/>
                    </a:cubicBezTo>
                    <a:cubicBezTo>
                      <a:pt x="64" y="34"/>
                      <a:pt x="64" y="34"/>
                      <a:pt x="64" y="34"/>
                    </a:cubicBezTo>
                    <a:cubicBezTo>
                      <a:pt x="97" y="7"/>
                      <a:pt x="97" y="7"/>
                      <a:pt x="97" y="7"/>
                    </a:cubicBezTo>
                    <a:cubicBezTo>
                      <a:pt x="182" y="78"/>
                      <a:pt x="182" y="78"/>
                      <a:pt x="182" y="78"/>
                    </a:cubicBezTo>
                    <a:cubicBezTo>
                      <a:pt x="178" y="78"/>
                      <a:pt x="178" y="78"/>
                      <a:pt x="178" y="78"/>
                    </a:cubicBezTo>
                    <a:cubicBezTo>
                      <a:pt x="15" y="78"/>
                      <a:pt x="15" y="78"/>
                      <a:pt x="15" y="78"/>
                    </a:cubicBezTo>
                    <a:cubicBezTo>
                      <a:pt x="12" y="78"/>
                      <a:pt x="12" y="78"/>
                      <a:pt x="12" y="78"/>
                    </a:cubicBezTo>
                    <a:lnTo>
                      <a:pt x="62" y="36"/>
                    </a:lnTo>
                    <a:close/>
                    <a:moveTo>
                      <a:pt x="82" y="186"/>
                    </a:moveTo>
                    <a:cubicBezTo>
                      <a:pt x="82" y="109"/>
                      <a:pt x="82" y="109"/>
                      <a:pt x="82" y="109"/>
                    </a:cubicBezTo>
                    <a:cubicBezTo>
                      <a:pt x="111" y="109"/>
                      <a:pt x="111" y="109"/>
                      <a:pt x="111" y="109"/>
                    </a:cubicBezTo>
                    <a:cubicBezTo>
                      <a:pt x="111" y="186"/>
                      <a:pt x="111" y="186"/>
                      <a:pt x="111" y="186"/>
                    </a:cubicBezTo>
                    <a:lnTo>
                      <a:pt x="82" y="186"/>
                    </a:lnTo>
                    <a:close/>
                    <a:moveTo>
                      <a:pt x="117" y="186"/>
                    </a:moveTo>
                    <a:cubicBezTo>
                      <a:pt x="117" y="106"/>
                      <a:pt x="117" y="106"/>
                      <a:pt x="117" y="106"/>
                    </a:cubicBezTo>
                    <a:cubicBezTo>
                      <a:pt x="117" y="104"/>
                      <a:pt x="116" y="103"/>
                      <a:pt x="114" y="103"/>
                    </a:cubicBezTo>
                    <a:cubicBezTo>
                      <a:pt x="79" y="103"/>
                      <a:pt x="79" y="103"/>
                      <a:pt x="79" y="103"/>
                    </a:cubicBezTo>
                    <a:cubicBezTo>
                      <a:pt x="78" y="103"/>
                      <a:pt x="76" y="104"/>
                      <a:pt x="76" y="106"/>
                    </a:cubicBezTo>
                    <a:cubicBezTo>
                      <a:pt x="76" y="186"/>
                      <a:pt x="76" y="186"/>
                      <a:pt x="76" y="186"/>
                    </a:cubicBezTo>
                    <a:cubicBezTo>
                      <a:pt x="18" y="186"/>
                      <a:pt x="18" y="186"/>
                      <a:pt x="18" y="186"/>
                    </a:cubicBezTo>
                    <a:cubicBezTo>
                      <a:pt x="18" y="84"/>
                      <a:pt x="18" y="84"/>
                      <a:pt x="18" y="84"/>
                    </a:cubicBezTo>
                    <a:cubicBezTo>
                      <a:pt x="175" y="84"/>
                      <a:pt x="175" y="84"/>
                      <a:pt x="175" y="84"/>
                    </a:cubicBezTo>
                    <a:cubicBezTo>
                      <a:pt x="175" y="186"/>
                      <a:pt x="175" y="186"/>
                      <a:pt x="175" y="186"/>
                    </a:cubicBezTo>
                    <a:lnTo>
                      <a:pt x="117" y="186"/>
                    </a:ln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71" name="Google Shape;1971;p53"/>
              <p:cNvSpPr/>
              <p:nvPr/>
            </p:nvSpPr>
            <p:spPr>
              <a:xfrm>
                <a:off x="3769328" y="5720707"/>
                <a:ext cx="44384" cy="79892"/>
              </a:xfrm>
              <a:custGeom>
                <a:rect b="b" l="l" r="r" t="t"/>
                <a:pathLst>
                  <a:path extrusionOk="0" h="52" w="29">
                    <a:moveTo>
                      <a:pt x="26" y="0"/>
                    </a:moveTo>
                    <a:cubicBezTo>
                      <a:pt x="3" y="0"/>
                      <a:pt x="3" y="0"/>
                      <a:pt x="3" y="0"/>
                    </a:cubicBezTo>
                    <a:cubicBezTo>
                      <a:pt x="1" y="0"/>
                      <a:pt x="0" y="1"/>
                      <a:pt x="0" y="3"/>
                    </a:cubicBezTo>
                    <a:cubicBezTo>
                      <a:pt x="0" y="49"/>
                      <a:pt x="0" y="49"/>
                      <a:pt x="0" y="49"/>
                    </a:cubicBezTo>
                    <a:cubicBezTo>
                      <a:pt x="0" y="51"/>
                      <a:pt x="1" y="52"/>
                      <a:pt x="3" y="52"/>
                    </a:cubicBezTo>
                    <a:cubicBezTo>
                      <a:pt x="26" y="52"/>
                      <a:pt x="26" y="52"/>
                      <a:pt x="26" y="52"/>
                    </a:cubicBezTo>
                    <a:cubicBezTo>
                      <a:pt x="28" y="52"/>
                      <a:pt x="29" y="51"/>
                      <a:pt x="29" y="49"/>
                    </a:cubicBezTo>
                    <a:cubicBezTo>
                      <a:pt x="29" y="3"/>
                      <a:pt x="29" y="3"/>
                      <a:pt x="29" y="3"/>
                    </a:cubicBezTo>
                    <a:cubicBezTo>
                      <a:pt x="29" y="1"/>
                      <a:pt x="28" y="0"/>
                      <a:pt x="26" y="0"/>
                    </a:cubicBezTo>
                    <a:close/>
                    <a:moveTo>
                      <a:pt x="23" y="46"/>
                    </a:moveTo>
                    <a:cubicBezTo>
                      <a:pt x="6" y="46"/>
                      <a:pt x="6" y="46"/>
                      <a:pt x="6" y="46"/>
                    </a:cubicBezTo>
                    <a:cubicBezTo>
                      <a:pt x="6" y="6"/>
                      <a:pt x="6" y="6"/>
                      <a:pt x="6" y="6"/>
                    </a:cubicBezTo>
                    <a:cubicBezTo>
                      <a:pt x="23" y="6"/>
                      <a:pt x="23" y="6"/>
                      <a:pt x="23" y="6"/>
                    </a:cubicBezTo>
                    <a:lnTo>
                      <a:pt x="23" y="46"/>
                    </a:ln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72" name="Google Shape;1972;p53"/>
              <p:cNvSpPr/>
              <p:nvPr/>
            </p:nvSpPr>
            <p:spPr>
              <a:xfrm>
                <a:off x="3923548" y="5720710"/>
                <a:ext cx="44384" cy="79892"/>
              </a:xfrm>
              <a:custGeom>
                <a:rect b="b" l="l" r="r" t="t"/>
                <a:pathLst>
                  <a:path extrusionOk="0" h="52" w="29">
                    <a:moveTo>
                      <a:pt x="26" y="0"/>
                    </a:moveTo>
                    <a:cubicBezTo>
                      <a:pt x="3" y="0"/>
                      <a:pt x="3" y="0"/>
                      <a:pt x="3" y="0"/>
                    </a:cubicBezTo>
                    <a:cubicBezTo>
                      <a:pt x="2" y="0"/>
                      <a:pt x="0" y="1"/>
                      <a:pt x="0" y="3"/>
                    </a:cubicBezTo>
                    <a:cubicBezTo>
                      <a:pt x="0" y="49"/>
                      <a:pt x="0" y="49"/>
                      <a:pt x="0" y="49"/>
                    </a:cubicBezTo>
                    <a:cubicBezTo>
                      <a:pt x="0" y="51"/>
                      <a:pt x="2" y="52"/>
                      <a:pt x="3" y="52"/>
                    </a:cubicBezTo>
                    <a:cubicBezTo>
                      <a:pt x="26" y="52"/>
                      <a:pt x="26" y="52"/>
                      <a:pt x="26" y="52"/>
                    </a:cubicBezTo>
                    <a:cubicBezTo>
                      <a:pt x="28" y="52"/>
                      <a:pt x="29" y="51"/>
                      <a:pt x="29" y="49"/>
                    </a:cubicBezTo>
                    <a:cubicBezTo>
                      <a:pt x="29" y="3"/>
                      <a:pt x="29" y="3"/>
                      <a:pt x="29" y="3"/>
                    </a:cubicBezTo>
                    <a:cubicBezTo>
                      <a:pt x="29" y="1"/>
                      <a:pt x="28" y="0"/>
                      <a:pt x="26" y="0"/>
                    </a:cubicBezTo>
                    <a:close/>
                    <a:moveTo>
                      <a:pt x="24" y="46"/>
                    </a:moveTo>
                    <a:cubicBezTo>
                      <a:pt x="6" y="46"/>
                      <a:pt x="6" y="46"/>
                      <a:pt x="6" y="46"/>
                    </a:cubicBezTo>
                    <a:cubicBezTo>
                      <a:pt x="6" y="6"/>
                      <a:pt x="6" y="6"/>
                      <a:pt x="6" y="6"/>
                    </a:cubicBezTo>
                    <a:cubicBezTo>
                      <a:pt x="24" y="6"/>
                      <a:pt x="24" y="6"/>
                      <a:pt x="24" y="6"/>
                    </a:cubicBezTo>
                    <a:lnTo>
                      <a:pt x="24" y="46"/>
                    </a:ln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grpSp>
      </p:grpSp>
      <p:grpSp>
        <p:nvGrpSpPr>
          <p:cNvPr id="1973" name="Google Shape;1973;p53"/>
          <p:cNvGrpSpPr/>
          <p:nvPr/>
        </p:nvGrpSpPr>
        <p:grpSpPr>
          <a:xfrm>
            <a:off x="5345521" y="3114685"/>
            <a:ext cx="5473292" cy="914400"/>
            <a:chOff x="5345521" y="3114685"/>
            <a:chExt cx="5473292" cy="914400"/>
          </a:xfrm>
        </p:grpSpPr>
        <p:sp>
          <p:nvSpPr>
            <p:cNvPr id="1974" name="Google Shape;1974;p53"/>
            <p:cNvSpPr/>
            <p:nvPr/>
          </p:nvSpPr>
          <p:spPr>
            <a:xfrm>
              <a:off x="5345521" y="3114685"/>
              <a:ext cx="5473292" cy="914400"/>
            </a:xfrm>
            <a:prstGeom prst="rect">
              <a:avLst/>
            </a:prstGeom>
            <a:solidFill>
              <a:srgbClr val="B7DFE4">
                <a:alpha val="69019"/>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2300">
                <a:solidFill>
                  <a:srgbClr val="113388"/>
                </a:solidFill>
                <a:latin typeface="Arial"/>
                <a:ea typeface="Arial"/>
                <a:cs typeface="Arial"/>
                <a:sym typeface="Arial"/>
              </a:endParaRPr>
            </a:p>
          </p:txBody>
        </p:sp>
        <p:sp>
          <p:nvSpPr>
            <p:cNvPr id="1975" name="Google Shape;1975;p53"/>
            <p:cNvSpPr txBox="1"/>
            <p:nvPr/>
          </p:nvSpPr>
          <p:spPr>
            <a:xfrm>
              <a:off x="8909787" y="3175010"/>
              <a:ext cx="1774825" cy="79375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i="0" lang="en-US" sz="2000">
                  <a:solidFill>
                    <a:schemeClr val="accent1"/>
                  </a:solidFill>
                  <a:latin typeface="Arial"/>
                  <a:ea typeface="Arial"/>
                  <a:cs typeface="Arial"/>
                  <a:sym typeface="Arial"/>
                </a:rPr>
                <a:t>Auto</a:t>
              </a:r>
              <a:br>
                <a:rPr b="1" i="0" lang="en-US" sz="2000">
                  <a:solidFill>
                    <a:schemeClr val="accent1"/>
                  </a:solidFill>
                  <a:latin typeface="Arial"/>
                  <a:ea typeface="Arial"/>
                  <a:cs typeface="Arial"/>
                  <a:sym typeface="Arial"/>
                </a:rPr>
              </a:br>
              <a:r>
                <a:rPr b="1" i="0" lang="en-US" sz="2000">
                  <a:solidFill>
                    <a:schemeClr val="accent1"/>
                  </a:solidFill>
                  <a:latin typeface="Arial"/>
                  <a:ea typeface="Arial"/>
                  <a:cs typeface="Arial"/>
                  <a:sym typeface="Arial"/>
                </a:rPr>
                <a:t>insurance</a:t>
              </a:r>
              <a:r>
                <a:rPr b="1" i="0" lang="en-US" sz="2400">
                  <a:solidFill>
                    <a:schemeClr val="accent1"/>
                  </a:solidFill>
                  <a:latin typeface="Arial"/>
                  <a:ea typeface="Arial"/>
                  <a:cs typeface="Arial"/>
                  <a:sym typeface="Arial"/>
                </a:rPr>
                <a:t> </a:t>
              </a:r>
              <a:endParaRPr/>
            </a:p>
          </p:txBody>
        </p:sp>
        <p:sp>
          <p:nvSpPr>
            <p:cNvPr id="1976" name="Google Shape;1976;p53"/>
            <p:cNvSpPr txBox="1"/>
            <p:nvPr/>
          </p:nvSpPr>
          <p:spPr>
            <a:xfrm>
              <a:off x="5427483" y="3137704"/>
              <a:ext cx="2626428" cy="86793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None/>
              </a:pPr>
              <a:r>
                <a:rPr b="1" i="0" lang="en-US" sz="3200">
                  <a:solidFill>
                    <a:schemeClr val="accent1"/>
                  </a:solidFill>
                  <a:latin typeface="Arial"/>
                  <a:ea typeface="Arial"/>
                  <a:cs typeface="Arial"/>
                  <a:sym typeface="Arial"/>
                </a:rPr>
                <a:t>1.6% </a:t>
              </a:r>
              <a:r>
                <a:rPr b="1" i="0" lang="en-US" sz="2400">
                  <a:solidFill>
                    <a:schemeClr val="accent1"/>
                  </a:solidFill>
                  <a:latin typeface="Arial"/>
                  <a:ea typeface="Arial"/>
                  <a:cs typeface="Arial"/>
                  <a:sym typeface="Arial"/>
                </a:rPr>
                <a:t>chance </a:t>
              </a:r>
              <a:endParaRPr/>
            </a:p>
            <a:p>
              <a:pPr indent="0" lvl="0" marL="0" marR="0" rtl="0" algn="l">
                <a:lnSpc>
                  <a:spcPct val="90000"/>
                </a:lnSpc>
                <a:spcBef>
                  <a:spcPts val="0"/>
                </a:spcBef>
                <a:spcAft>
                  <a:spcPts val="0"/>
                </a:spcAft>
                <a:buNone/>
              </a:pPr>
              <a:r>
                <a:rPr b="0" i="0" lang="en-US" sz="2400">
                  <a:solidFill>
                    <a:schemeClr val="accent1"/>
                  </a:solidFill>
                  <a:latin typeface="Arial"/>
                  <a:ea typeface="Arial"/>
                  <a:cs typeface="Arial"/>
                  <a:sym typeface="Arial"/>
                </a:rPr>
                <a:t>Car accident</a:t>
              </a:r>
              <a:r>
                <a:rPr b="0" baseline="30000" i="0" lang="en-US" sz="2400">
                  <a:solidFill>
                    <a:schemeClr val="accent1"/>
                  </a:solidFill>
                  <a:latin typeface="Arial"/>
                  <a:ea typeface="Arial"/>
                  <a:cs typeface="Arial"/>
                  <a:sym typeface="Arial"/>
                </a:rPr>
                <a:t>3</a:t>
              </a:r>
              <a:endParaRPr b="0" baseline="30000" i="0" sz="2400">
                <a:solidFill>
                  <a:schemeClr val="accent1"/>
                </a:solidFill>
                <a:latin typeface="Arial"/>
                <a:ea typeface="Arial"/>
                <a:cs typeface="Arial"/>
                <a:sym typeface="Arial"/>
              </a:endParaRPr>
            </a:p>
          </p:txBody>
        </p:sp>
        <p:sp>
          <p:nvSpPr>
            <p:cNvPr id="1977" name="Google Shape;1977;p53"/>
            <p:cNvSpPr/>
            <p:nvPr/>
          </p:nvSpPr>
          <p:spPr>
            <a:xfrm>
              <a:off x="7765821" y="3114685"/>
              <a:ext cx="979319" cy="914400"/>
            </a:xfrm>
            <a:prstGeom prst="ellipse">
              <a:avLst/>
            </a:prstGeom>
            <a:solidFill>
              <a:schemeClr val="dk2"/>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grpSp>
          <p:nvGrpSpPr>
            <p:cNvPr id="1978" name="Google Shape;1978;p53"/>
            <p:cNvGrpSpPr/>
            <p:nvPr/>
          </p:nvGrpSpPr>
          <p:grpSpPr>
            <a:xfrm>
              <a:off x="7889966" y="3371211"/>
              <a:ext cx="731029" cy="401349"/>
              <a:chOff x="12907326" y="5445706"/>
              <a:chExt cx="1367280" cy="750663"/>
            </a:xfrm>
          </p:grpSpPr>
          <p:sp>
            <p:nvSpPr>
              <p:cNvPr id="1979" name="Google Shape;1979;p53"/>
              <p:cNvSpPr/>
              <p:nvPr/>
            </p:nvSpPr>
            <p:spPr>
              <a:xfrm>
                <a:off x="12907326" y="5445706"/>
                <a:ext cx="1367280" cy="750663"/>
              </a:xfrm>
              <a:custGeom>
                <a:rect b="b" l="l" r="r" t="t"/>
                <a:pathLst>
                  <a:path extrusionOk="0" h="105" w="192">
                    <a:moveTo>
                      <a:pt x="152" y="34"/>
                    </a:moveTo>
                    <a:cubicBezTo>
                      <a:pt x="147" y="34"/>
                      <a:pt x="147" y="34"/>
                      <a:pt x="147" y="34"/>
                    </a:cubicBezTo>
                    <a:cubicBezTo>
                      <a:pt x="143" y="34"/>
                      <a:pt x="140" y="32"/>
                      <a:pt x="137" y="29"/>
                    </a:cubicBezTo>
                    <a:cubicBezTo>
                      <a:pt x="123" y="17"/>
                      <a:pt x="123" y="17"/>
                      <a:pt x="123" y="17"/>
                    </a:cubicBezTo>
                    <a:cubicBezTo>
                      <a:pt x="112" y="6"/>
                      <a:pt x="97" y="0"/>
                      <a:pt x="82" y="0"/>
                    </a:cubicBezTo>
                    <a:cubicBezTo>
                      <a:pt x="56" y="0"/>
                      <a:pt x="56" y="0"/>
                      <a:pt x="56" y="0"/>
                    </a:cubicBezTo>
                    <a:cubicBezTo>
                      <a:pt x="42" y="0"/>
                      <a:pt x="29" y="7"/>
                      <a:pt x="20" y="17"/>
                    </a:cubicBezTo>
                    <a:cubicBezTo>
                      <a:pt x="10" y="30"/>
                      <a:pt x="10" y="30"/>
                      <a:pt x="10" y="30"/>
                    </a:cubicBezTo>
                    <a:cubicBezTo>
                      <a:pt x="4" y="37"/>
                      <a:pt x="0" y="47"/>
                      <a:pt x="0" y="56"/>
                    </a:cubicBezTo>
                    <a:cubicBezTo>
                      <a:pt x="0" y="76"/>
                      <a:pt x="0" y="76"/>
                      <a:pt x="0" y="76"/>
                    </a:cubicBezTo>
                    <a:cubicBezTo>
                      <a:pt x="0" y="82"/>
                      <a:pt x="6" y="87"/>
                      <a:pt x="12" y="87"/>
                    </a:cubicBezTo>
                    <a:cubicBezTo>
                      <a:pt x="26" y="87"/>
                      <a:pt x="26" y="87"/>
                      <a:pt x="26" y="87"/>
                    </a:cubicBezTo>
                    <a:cubicBezTo>
                      <a:pt x="28" y="98"/>
                      <a:pt x="37" y="105"/>
                      <a:pt x="47" y="105"/>
                    </a:cubicBezTo>
                    <a:cubicBezTo>
                      <a:pt x="57" y="105"/>
                      <a:pt x="66" y="98"/>
                      <a:pt x="68" y="87"/>
                    </a:cubicBezTo>
                    <a:cubicBezTo>
                      <a:pt x="125" y="87"/>
                      <a:pt x="125" y="87"/>
                      <a:pt x="125" y="87"/>
                    </a:cubicBezTo>
                    <a:cubicBezTo>
                      <a:pt x="127" y="98"/>
                      <a:pt x="135" y="105"/>
                      <a:pt x="146" y="105"/>
                    </a:cubicBezTo>
                    <a:cubicBezTo>
                      <a:pt x="156" y="105"/>
                      <a:pt x="165" y="98"/>
                      <a:pt x="166" y="87"/>
                    </a:cubicBezTo>
                    <a:cubicBezTo>
                      <a:pt x="181" y="87"/>
                      <a:pt x="181" y="87"/>
                      <a:pt x="181" y="87"/>
                    </a:cubicBezTo>
                    <a:cubicBezTo>
                      <a:pt x="187" y="87"/>
                      <a:pt x="192" y="82"/>
                      <a:pt x="192" y="76"/>
                    </a:cubicBezTo>
                    <a:cubicBezTo>
                      <a:pt x="192" y="74"/>
                      <a:pt x="192" y="74"/>
                      <a:pt x="192" y="74"/>
                    </a:cubicBezTo>
                    <a:cubicBezTo>
                      <a:pt x="192" y="63"/>
                      <a:pt x="188" y="53"/>
                      <a:pt x="181" y="45"/>
                    </a:cubicBezTo>
                    <a:cubicBezTo>
                      <a:pt x="173" y="38"/>
                      <a:pt x="163" y="34"/>
                      <a:pt x="152" y="34"/>
                    </a:cubicBezTo>
                    <a:close/>
                    <a:moveTo>
                      <a:pt x="47" y="99"/>
                    </a:moveTo>
                    <a:cubicBezTo>
                      <a:pt x="39" y="99"/>
                      <a:pt x="32" y="93"/>
                      <a:pt x="32" y="84"/>
                    </a:cubicBezTo>
                    <a:cubicBezTo>
                      <a:pt x="32" y="76"/>
                      <a:pt x="39" y="70"/>
                      <a:pt x="47" y="70"/>
                    </a:cubicBezTo>
                    <a:cubicBezTo>
                      <a:pt x="55" y="70"/>
                      <a:pt x="62" y="76"/>
                      <a:pt x="62" y="84"/>
                    </a:cubicBezTo>
                    <a:cubicBezTo>
                      <a:pt x="62" y="93"/>
                      <a:pt x="55" y="99"/>
                      <a:pt x="47" y="99"/>
                    </a:cubicBezTo>
                    <a:close/>
                    <a:moveTo>
                      <a:pt x="146" y="99"/>
                    </a:moveTo>
                    <a:cubicBezTo>
                      <a:pt x="138" y="99"/>
                      <a:pt x="131" y="93"/>
                      <a:pt x="131" y="84"/>
                    </a:cubicBezTo>
                    <a:cubicBezTo>
                      <a:pt x="131" y="76"/>
                      <a:pt x="138" y="70"/>
                      <a:pt x="146" y="70"/>
                    </a:cubicBezTo>
                    <a:cubicBezTo>
                      <a:pt x="154" y="70"/>
                      <a:pt x="161" y="76"/>
                      <a:pt x="161" y="84"/>
                    </a:cubicBezTo>
                    <a:cubicBezTo>
                      <a:pt x="161" y="93"/>
                      <a:pt x="154" y="99"/>
                      <a:pt x="146" y="99"/>
                    </a:cubicBezTo>
                    <a:close/>
                    <a:moveTo>
                      <a:pt x="187" y="76"/>
                    </a:moveTo>
                    <a:cubicBezTo>
                      <a:pt x="187" y="79"/>
                      <a:pt x="184" y="82"/>
                      <a:pt x="181" y="82"/>
                    </a:cubicBezTo>
                    <a:cubicBezTo>
                      <a:pt x="166" y="82"/>
                      <a:pt x="166" y="82"/>
                      <a:pt x="166" y="82"/>
                    </a:cubicBezTo>
                    <a:cubicBezTo>
                      <a:pt x="165" y="72"/>
                      <a:pt x="156" y="64"/>
                      <a:pt x="146" y="64"/>
                    </a:cubicBezTo>
                    <a:cubicBezTo>
                      <a:pt x="135" y="64"/>
                      <a:pt x="127" y="72"/>
                      <a:pt x="125" y="82"/>
                    </a:cubicBezTo>
                    <a:cubicBezTo>
                      <a:pt x="68" y="82"/>
                      <a:pt x="68" y="82"/>
                      <a:pt x="68" y="82"/>
                    </a:cubicBezTo>
                    <a:cubicBezTo>
                      <a:pt x="66" y="72"/>
                      <a:pt x="58" y="64"/>
                      <a:pt x="47" y="64"/>
                    </a:cubicBezTo>
                    <a:cubicBezTo>
                      <a:pt x="37" y="64"/>
                      <a:pt x="28" y="72"/>
                      <a:pt x="26" y="82"/>
                    </a:cubicBezTo>
                    <a:cubicBezTo>
                      <a:pt x="12" y="82"/>
                      <a:pt x="12" y="82"/>
                      <a:pt x="12" y="82"/>
                    </a:cubicBezTo>
                    <a:cubicBezTo>
                      <a:pt x="9" y="82"/>
                      <a:pt x="6" y="79"/>
                      <a:pt x="6" y="76"/>
                    </a:cubicBezTo>
                    <a:cubicBezTo>
                      <a:pt x="6" y="72"/>
                      <a:pt x="6" y="72"/>
                      <a:pt x="6" y="72"/>
                    </a:cubicBezTo>
                    <a:cubicBezTo>
                      <a:pt x="16" y="72"/>
                      <a:pt x="16" y="72"/>
                      <a:pt x="16" y="72"/>
                    </a:cubicBezTo>
                    <a:cubicBezTo>
                      <a:pt x="17" y="72"/>
                      <a:pt x="18" y="72"/>
                      <a:pt x="18" y="70"/>
                    </a:cubicBezTo>
                    <a:cubicBezTo>
                      <a:pt x="22" y="62"/>
                      <a:pt x="22" y="62"/>
                      <a:pt x="22" y="62"/>
                    </a:cubicBezTo>
                    <a:cubicBezTo>
                      <a:pt x="22" y="60"/>
                      <a:pt x="22" y="58"/>
                      <a:pt x="20" y="58"/>
                    </a:cubicBezTo>
                    <a:cubicBezTo>
                      <a:pt x="19" y="57"/>
                      <a:pt x="17" y="58"/>
                      <a:pt x="16" y="60"/>
                    </a:cubicBezTo>
                    <a:cubicBezTo>
                      <a:pt x="14" y="66"/>
                      <a:pt x="14" y="66"/>
                      <a:pt x="14" y="66"/>
                    </a:cubicBezTo>
                    <a:cubicBezTo>
                      <a:pt x="6" y="66"/>
                      <a:pt x="6" y="66"/>
                      <a:pt x="6" y="66"/>
                    </a:cubicBezTo>
                    <a:cubicBezTo>
                      <a:pt x="6" y="56"/>
                      <a:pt x="6" y="56"/>
                      <a:pt x="6" y="56"/>
                    </a:cubicBezTo>
                    <a:cubicBezTo>
                      <a:pt x="6" y="48"/>
                      <a:pt x="9" y="40"/>
                      <a:pt x="14" y="34"/>
                    </a:cubicBezTo>
                    <a:cubicBezTo>
                      <a:pt x="25" y="21"/>
                      <a:pt x="25" y="21"/>
                      <a:pt x="25" y="21"/>
                    </a:cubicBezTo>
                    <a:cubicBezTo>
                      <a:pt x="32" y="12"/>
                      <a:pt x="44" y="6"/>
                      <a:pt x="56" y="6"/>
                    </a:cubicBezTo>
                    <a:cubicBezTo>
                      <a:pt x="82" y="6"/>
                      <a:pt x="82" y="6"/>
                      <a:pt x="82" y="6"/>
                    </a:cubicBezTo>
                    <a:cubicBezTo>
                      <a:pt x="96" y="6"/>
                      <a:pt x="109" y="11"/>
                      <a:pt x="119" y="21"/>
                    </a:cubicBezTo>
                    <a:cubicBezTo>
                      <a:pt x="133" y="34"/>
                      <a:pt x="133" y="34"/>
                      <a:pt x="133" y="34"/>
                    </a:cubicBezTo>
                    <a:cubicBezTo>
                      <a:pt x="137" y="37"/>
                      <a:pt x="142" y="40"/>
                      <a:pt x="147" y="40"/>
                    </a:cubicBezTo>
                    <a:cubicBezTo>
                      <a:pt x="152" y="40"/>
                      <a:pt x="152" y="40"/>
                      <a:pt x="152" y="40"/>
                    </a:cubicBezTo>
                    <a:cubicBezTo>
                      <a:pt x="161" y="40"/>
                      <a:pt x="170" y="43"/>
                      <a:pt x="177" y="50"/>
                    </a:cubicBezTo>
                    <a:cubicBezTo>
                      <a:pt x="181" y="54"/>
                      <a:pt x="184" y="60"/>
                      <a:pt x="186" y="66"/>
                    </a:cubicBezTo>
                    <a:cubicBezTo>
                      <a:pt x="178" y="66"/>
                      <a:pt x="178" y="66"/>
                      <a:pt x="178" y="66"/>
                    </a:cubicBezTo>
                    <a:cubicBezTo>
                      <a:pt x="170" y="59"/>
                      <a:pt x="170" y="59"/>
                      <a:pt x="170" y="59"/>
                    </a:cubicBezTo>
                    <a:cubicBezTo>
                      <a:pt x="169" y="57"/>
                      <a:pt x="167" y="57"/>
                      <a:pt x="166" y="58"/>
                    </a:cubicBezTo>
                    <a:cubicBezTo>
                      <a:pt x="165" y="60"/>
                      <a:pt x="165" y="61"/>
                      <a:pt x="166" y="63"/>
                    </a:cubicBezTo>
                    <a:cubicBezTo>
                      <a:pt x="174" y="71"/>
                      <a:pt x="174" y="71"/>
                      <a:pt x="174" y="71"/>
                    </a:cubicBezTo>
                    <a:cubicBezTo>
                      <a:pt x="175" y="72"/>
                      <a:pt x="176" y="72"/>
                      <a:pt x="176" y="72"/>
                    </a:cubicBezTo>
                    <a:cubicBezTo>
                      <a:pt x="187" y="72"/>
                      <a:pt x="187" y="72"/>
                      <a:pt x="187" y="72"/>
                    </a:cubicBezTo>
                    <a:cubicBezTo>
                      <a:pt x="187" y="73"/>
                      <a:pt x="187" y="73"/>
                      <a:pt x="187" y="74"/>
                    </a:cubicBezTo>
                    <a:lnTo>
                      <a:pt x="187" y="76"/>
                    </a:ln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dk1"/>
                  </a:solidFill>
                  <a:latin typeface="Arial"/>
                  <a:ea typeface="Arial"/>
                  <a:cs typeface="Arial"/>
                  <a:sym typeface="Arial"/>
                </a:endParaRPr>
              </a:p>
            </p:txBody>
          </p:sp>
          <p:sp>
            <p:nvSpPr>
              <p:cNvPr id="1980" name="Google Shape;1980;p53"/>
              <p:cNvSpPr/>
              <p:nvPr/>
            </p:nvSpPr>
            <p:spPr>
              <a:xfrm>
                <a:off x="13464964" y="5515405"/>
                <a:ext cx="332435" cy="252005"/>
              </a:xfrm>
              <a:custGeom>
                <a:rect b="b" l="l" r="r" t="t"/>
                <a:pathLst>
                  <a:path extrusionOk="0" h="35" w="47">
                    <a:moveTo>
                      <a:pt x="45" y="30"/>
                    </a:moveTo>
                    <a:cubicBezTo>
                      <a:pt x="6" y="30"/>
                      <a:pt x="6" y="30"/>
                      <a:pt x="6" y="30"/>
                    </a:cubicBezTo>
                    <a:cubicBezTo>
                      <a:pt x="6" y="3"/>
                      <a:pt x="6" y="3"/>
                      <a:pt x="6" y="3"/>
                    </a:cubicBezTo>
                    <a:cubicBezTo>
                      <a:pt x="6" y="1"/>
                      <a:pt x="4" y="0"/>
                      <a:pt x="3" y="0"/>
                    </a:cubicBezTo>
                    <a:cubicBezTo>
                      <a:pt x="1" y="0"/>
                      <a:pt x="0" y="1"/>
                      <a:pt x="0" y="3"/>
                    </a:cubicBezTo>
                    <a:cubicBezTo>
                      <a:pt x="0" y="32"/>
                      <a:pt x="0" y="32"/>
                      <a:pt x="0" y="32"/>
                    </a:cubicBezTo>
                    <a:cubicBezTo>
                      <a:pt x="0" y="34"/>
                      <a:pt x="1" y="35"/>
                      <a:pt x="3" y="35"/>
                    </a:cubicBezTo>
                    <a:cubicBezTo>
                      <a:pt x="45" y="35"/>
                      <a:pt x="45" y="35"/>
                      <a:pt x="45" y="35"/>
                    </a:cubicBezTo>
                    <a:cubicBezTo>
                      <a:pt x="46" y="35"/>
                      <a:pt x="47" y="34"/>
                      <a:pt x="47" y="32"/>
                    </a:cubicBezTo>
                    <a:cubicBezTo>
                      <a:pt x="47" y="31"/>
                      <a:pt x="46" y="30"/>
                      <a:pt x="45" y="30"/>
                    </a:cubicBez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81" name="Google Shape;1981;p53"/>
              <p:cNvSpPr/>
              <p:nvPr/>
            </p:nvSpPr>
            <p:spPr>
              <a:xfrm>
                <a:off x="13014563" y="5515405"/>
                <a:ext cx="386054" cy="252005"/>
              </a:xfrm>
              <a:custGeom>
                <a:rect b="b" l="l" r="r" t="t"/>
                <a:pathLst>
                  <a:path extrusionOk="0" h="35" w="54">
                    <a:moveTo>
                      <a:pt x="51" y="0"/>
                    </a:moveTo>
                    <a:cubicBezTo>
                      <a:pt x="49" y="0"/>
                      <a:pt x="48" y="1"/>
                      <a:pt x="48" y="3"/>
                    </a:cubicBezTo>
                    <a:cubicBezTo>
                      <a:pt x="48" y="30"/>
                      <a:pt x="48" y="30"/>
                      <a:pt x="48" y="30"/>
                    </a:cubicBezTo>
                    <a:cubicBezTo>
                      <a:pt x="22" y="30"/>
                      <a:pt x="22" y="30"/>
                      <a:pt x="22" y="30"/>
                    </a:cubicBezTo>
                    <a:cubicBezTo>
                      <a:pt x="22" y="14"/>
                      <a:pt x="22" y="14"/>
                      <a:pt x="22" y="14"/>
                    </a:cubicBezTo>
                    <a:cubicBezTo>
                      <a:pt x="22" y="13"/>
                      <a:pt x="21" y="11"/>
                      <a:pt x="20" y="11"/>
                    </a:cubicBezTo>
                    <a:cubicBezTo>
                      <a:pt x="18" y="11"/>
                      <a:pt x="17" y="13"/>
                      <a:pt x="17" y="14"/>
                    </a:cubicBezTo>
                    <a:cubicBezTo>
                      <a:pt x="17" y="30"/>
                      <a:pt x="17" y="30"/>
                      <a:pt x="17" y="30"/>
                    </a:cubicBezTo>
                    <a:cubicBezTo>
                      <a:pt x="2" y="30"/>
                      <a:pt x="2" y="30"/>
                      <a:pt x="2" y="30"/>
                    </a:cubicBezTo>
                    <a:cubicBezTo>
                      <a:pt x="1" y="30"/>
                      <a:pt x="0" y="31"/>
                      <a:pt x="0" y="32"/>
                    </a:cubicBezTo>
                    <a:cubicBezTo>
                      <a:pt x="0" y="34"/>
                      <a:pt x="1" y="35"/>
                      <a:pt x="2" y="35"/>
                    </a:cubicBezTo>
                    <a:cubicBezTo>
                      <a:pt x="51" y="35"/>
                      <a:pt x="51" y="35"/>
                      <a:pt x="51" y="35"/>
                    </a:cubicBezTo>
                    <a:cubicBezTo>
                      <a:pt x="53" y="35"/>
                      <a:pt x="54" y="34"/>
                      <a:pt x="54" y="32"/>
                    </a:cubicBezTo>
                    <a:cubicBezTo>
                      <a:pt x="54" y="3"/>
                      <a:pt x="54" y="3"/>
                      <a:pt x="54" y="3"/>
                    </a:cubicBezTo>
                    <a:cubicBezTo>
                      <a:pt x="54" y="1"/>
                      <a:pt x="53" y="0"/>
                      <a:pt x="51" y="0"/>
                    </a:cubicBez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82" name="Google Shape;1982;p53"/>
              <p:cNvSpPr/>
              <p:nvPr/>
            </p:nvSpPr>
            <p:spPr>
              <a:xfrm>
                <a:off x="13464964" y="5810306"/>
                <a:ext cx="42896" cy="176941"/>
              </a:xfrm>
              <a:custGeom>
                <a:rect b="b" l="l" r="r" t="t"/>
                <a:pathLst>
                  <a:path extrusionOk="0" h="25" w="6">
                    <a:moveTo>
                      <a:pt x="3" y="0"/>
                    </a:moveTo>
                    <a:cubicBezTo>
                      <a:pt x="1" y="0"/>
                      <a:pt x="0" y="2"/>
                      <a:pt x="0" y="3"/>
                    </a:cubicBezTo>
                    <a:cubicBezTo>
                      <a:pt x="0" y="22"/>
                      <a:pt x="0" y="22"/>
                      <a:pt x="0" y="22"/>
                    </a:cubicBezTo>
                    <a:cubicBezTo>
                      <a:pt x="0" y="23"/>
                      <a:pt x="1" y="25"/>
                      <a:pt x="3" y="25"/>
                    </a:cubicBezTo>
                    <a:cubicBezTo>
                      <a:pt x="4" y="25"/>
                      <a:pt x="6" y="23"/>
                      <a:pt x="6" y="22"/>
                    </a:cubicBezTo>
                    <a:cubicBezTo>
                      <a:pt x="6" y="3"/>
                      <a:pt x="6" y="3"/>
                      <a:pt x="6" y="3"/>
                    </a:cubicBezTo>
                    <a:cubicBezTo>
                      <a:pt x="6" y="2"/>
                      <a:pt x="4" y="0"/>
                      <a:pt x="3" y="0"/>
                    </a:cubicBez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83" name="Google Shape;1983;p53"/>
              <p:cNvSpPr/>
              <p:nvPr/>
            </p:nvSpPr>
            <p:spPr>
              <a:xfrm>
                <a:off x="13218320" y="6024753"/>
                <a:ext cx="42896" cy="48257"/>
              </a:xfrm>
              <a:prstGeom prst="ellipse">
                <a:avLst/>
              </a:pr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1984" name="Google Shape;1984;p53"/>
              <p:cNvSpPr/>
              <p:nvPr/>
            </p:nvSpPr>
            <p:spPr>
              <a:xfrm>
                <a:off x="13926087" y="6024748"/>
                <a:ext cx="42896" cy="48257"/>
              </a:xfrm>
              <a:prstGeom prst="ellipse">
                <a:avLst/>
              </a:pr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grpSp>
      </p:grpSp>
      <p:grpSp>
        <p:nvGrpSpPr>
          <p:cNvPr id="1985" name="Google Shape;1985;p53"/>
          <p:cNvGrpSpPr/>
          <p:nvPr/>
        </p:nvGrpSpPr>
        <p:grpSpPr>
          <a:xfrm>
            <a:off x="5345521" y="2042588"/>
            <a:ext cx="5473292" cy="914400"/>
            <a:chOff x="5345521" y="2042588"/>
            <a:chExt cx="5473292" cy="914400"/>
          </a:xfrm>
        </p:grpSpPr>
        <p:sp>
          <p:nvSpPr>
            <p:cNvPr id="1986" name="Google Shape;1986;p53"/>
            <p:cNvSpPr/>
            <p:nvPr/>
          </p:nvSpPr>
          <p:spPr>
            <a:xfrm>
              <a:off x="5345521" y="2042588"/>
              <a:ext cx="5473292" cy="914400"/>
            </a:xfrm>
            <a:prstGeom prst="rect">
              <a:avLst/>
            </a:prstGeom>
            <a:solidFill>
              <a:srgbClr val="B7DFE4">
                <a:alpha val="69019"/>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2300">
                <a:solidFill>
                  <a:srgbClr val="113388"/>
                </a:solidFill>
                <a:latin typeface="Arial"/>
                <a:ea typeface="Arial"/>
                <a:cs typeface="Arial"/>
                <a:sym typeface="Arial"/>
              </a:endParaRPr>
            </a:p>
          </p:txBody>
        </p:sp>
        <p:sp>
          <p:nvSpPr>
            <p:cNvPr id="1987" name="Google Shape;1987;p53"/>
            <p:cNvSpPr txBox="1"/>
            <p:nvPr/>
          </p:nvSpPr>
          <p:spPr>
            <a:xfrm>
              <a:off x="5427482" y="2065607"/>
              <a:ext cx="2401947" cy="867930"/>
            </a:xfrm>
            <a:prstGeom prst="rect">
              <a:avLst/>
            </a:prstGeom>
            <a:noFill/>
            <a:ln>
              <a:noFill/>
            </a:ln>
          </p:spPr>
          <p:txBody>
            <a:bodyPr anchorCtr="0" anchor="t" bIns="45700" lIns="0" spcFirstLastPara="1" rIns="91425" wrap="square" tIns="45700">
              <a:spAutoFit/>
            </a:bodyPr>
            <a:lstStyle/>
            <a:p>
              <a:pPr indent="0" lvl="0" marL="0" marR="0" rtl="0" algn="l">
                <a:lnSpc>
                  <a:spcPct val="90000"/>
                </a:lnSpc>
                <a:spcBef>
                  <a:spcPts val="0"/>
                </a:spcBef>
                <a:spcAft>
                  <a:spcPts val="0"/>
                </a:spcAft>
                <a:buNone/>
              </a:pPr>
              <a:r>
                <a:rPr b="1" i="0" lang="en-US" sz="3200">
                  <a:solidFill>
                    <a:schemeClr val="accent1"/>
                  </a:solidFill>
                  <a:latin typeface="Arial"/>
                  <a:ea typeface="Arial"/>
                  <a:cs typeface="Arial"/>
                  <a:sym typeface="Arial"/>
                </a:rPr>
                <a:t>0.6% </a:t>
              </a:r>
              <a:r>
                <a:rPr b="1" i="0" lang="en-US" sz="2400">
                  <a:solidFill>
                    <a:schemeClr val="accent1"/>
                  </a:solidFill>
                  <a:latin typeface="Arial"/>
                  <a:ea typeface="Arial"/>
                  <a:cs typeface="Arial"/>
                  <a:sym typeface="Arial"/>
                </a:rPr>
                <a:t>chance </a:t>
              </a:r>
              <a:endParaRPr/>
            </a:p>
            <a:p>
              <a:pPr indent="0" lvl="0" marL="0" marR="0" rtl="0" algn="l">
                <a:lnSpc>
                  <a:spcPct val="90000"/>
                </a:lnSpc>
                <a:spcBef>
                  <a:spcPts val="0"/>
                </a:spcBef>
                <a:spcAft>
                  <a:spcPts val="0"/>
                </a:spcAft>
                <a:buNone/>
              </a:pPr>
              <a:r>
                <a:rPr b="0" i="0" lang="en-US" sz="2400">
                  <a:solidFill>
                    <a:schemeClr val="accent1"/>
                  </a:solidFill>
                  <a:latin typeface="Arial"/>
                  <a:ea typeface="Arial"/>
                  <a:cs typeface="Arial"/>
                  <a:sym typeface="Arial"/>
                </a:rPr>
                <a:t>Death²</a:t>
              </a:r>
              <a:endParaRPr b="0" baseline="30000" i="0" sz="2400">
                <a:solidFill>
                  <a:schemeClr val="accent1"/>
                </a:solidFill>
                <a:latin typeface="Arial"/>
                <a:ea typeface="Arial"/>
                <a:cs typeface="Arial"/>
                <a:sym typeface="Arial"/>
              </a:endParaRPr>
            </a:p>
          </p:txBody>
        </p:sp>
        <p:sp>
          <p:nvSpPr>
            <p:cNvPr id="1988" name="Google Shape;1988;p53"/>
            <p:cNvSpPr txBox="1"/>
            <p:nvPr/>
          </p:nvSpPr>
          <p:spPr>
            <a:xfrm>
              <a:off x="8909787" y="2102913"/>
              <a:ext cx="1774825" cy="79375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b="1" i="0" lang="en-US" sz="2000">
                  <a:solidFill>
                    <a:schemeClr val="accent1"/>
                  </a:solidFill>
                  <a:latin typeface="Arial"/>
                  <a:ea typeface="Arial"/>
                  <a:cs typeface="Arial"/>
                  <a:sym typeface="Arial"/>
                </a:rPr>
                <a:t>Life</a:t>
              </a:r>
              <a:br>
                <a:rPr b="1" i="0" lang="en-US" sz="2000">
                  <a:solidFill>
                    <a:schemeClr val="accent1"/>
                  </a:solidFill>
                  <a:latin typeface="Arial"/>
                  <a:ea typeface="Arial"/>
                  <a:cs typeface="Arial"/>
                  <a:sym typeface="Arial"/>
                </a:rPr>
              </a:br>
              <a:r>
                <a:rPr b="1" i="0" lang="en-US" sz="2000">
                  <a:solidFill>
                    <a:schemeClr val="accent1"/>
                  </a:solidFill>
                  <a:latin typeface="Arial"/>
                  <a:ea typeface="Arial"/>
                  <a:cs typeface="Arial"/>
                  <a:sym typeface="Arial"/>
                </a:rPr>
                <a:t>insurance</a:t>
              </a:r>
              <a:r>
                <a:rPr b="1" i="0" lang="en-US" sz="2400">
                  <a:solidFill>
                    <a:schemeClr val="accent1"/>
                  </a:solidFill>
                  <a:latin typeface="Arial"/>
                  <a:ea typeface="Arial"/>
                  <a:cs typeface="Arial"/>
                  <a:sym typeface="Arial"/>
                </a:rPr>
                <a:t> </a:t>
              </a:r>
              <a:endParaRPr/>
            </a:p>
          </p:txBody>
        </p:sp>
        <p:sp>
          <p:nvSpPr>
            <p:cNvPr id="1989" name="Google Shape;1989;p53"/>
            <p:cNvSpPr/>
            <p:nvPr/>
          </p:nvSpPr>
          <p:spPr>
            <a:xfrm>
              <a:off x="7765821" y="2042588"/>
              <a:ext cx="979319" cy="914400"/>
            </a:xfrm>
            <a:prstGeom prst="ellipse">
              <a:avLst/>
            </a:prstGeom>
            <a:solidFill>
              <a:schemeClr val="dk2"/>
            </a:solid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990" name="Google Shape;1990;p53"/>
            <p:cNvSpPr/>
            <p:nvPr/>
          </p:nvSpPr>
          <p:spPr>
            <a:xfrm>
              <a:off x="7994077" y="2210927"/>
              <a:ext cx="522806" cy="577722"/>
            </a:xfrm>
            <a:custGeom>
              <a:rect b="b" l="l" r="r" t="t"/>
              <a:pathLst>
                <a:path extrusionOk="0" h="274" w="248">
                  <a:moveTo>
                    <a:pt x="233" y="214"/>
                  </a:moveTo>
                  <a:cubicBezTo>
                    <a:pt x="235" y="215"/>
                    <a:pt x="236" y="215"/>
                    <a:pt x="238" y="215"/>
                  </a:cubicBezTo>
                  <a:cubicBezTo>
                    <a:pt x="244" y="215"/>
                    <a:pt x="248" y="211"/>
                    <a:pt x="248" y="205"/>
                  </a:cubicBezTo>
                  <a:cubicBezTo>
                    <a:pt x="248" y="164"/>
                    <a:pt x="248" y="164"/>
                    <a:pt x="248" y="164"/>
                  </a:cubicBezTo>
                  <a:cubicBezTo>
                    <a:pt x="248" y="164"/>
                    <a:pt x="248" y="164"/>
                    <a:pt x="248" y="164"/>
                  </a:cubicBezTo>
                  <a:cubicBezTo>
                    <a:pt x="248" y="158"/>
                    <a:pt x="244" y="154"/>
                    <a:pt x="238" y="152"/>
                  </a:cubicBezTo>
                  <a:cubicBezTo>
                    <a:pt x="233" y="152"/>
                    <a:pt x="229" y="151"/>
                    <a:pt x="225" y="151"/>
                  </a:cubicBezTo>
                  <a:cubicBezTo>
                    <a:pt x="230" y="147"/>
                    <a:pt x="233" y="141"/>
                    <a:pt x="233" y="134"/>
                  </a:cubicBezTo>
                  <a:cubicBezTo>
                    <a:pt x="233" y="123"/>
                    <a:pt x="224" y="114"/>
                    <a:pt x="213" y="113"/>
                  </a:cubicBezTo>
                  <a:cubicBezTo>
                    <a:pt x="213" y="113"/>
                    <a:pt x="208" y="93"/>
                    <a:pt x="208" y="93"/>
                  </a:cubicBezTo>
                  <a:cubicBezTo>
                    <a:pt x="208" y="93"/>
                    <a:pt x="208" y="92"/>
                    <a:pt x="208" y="92"/>
                  </a:cubicBezTo>
                  <a:cubicBezTo>
                    <a:pt x="206" y="87"/>
                    <a:pt x="202" y="83"/>
                    <a:pt x="195" y="81"/>
                  </a:cubicBezTo>
                  <a:cubicBezTo>
                    <a:pt x="189" y="80"/>
                    <a:pt x="183" y="79"/>
                    <a:pt x="176" y="79"/>
                  </a:cubicBezTo>
                  <a:cubicBezTo>
                    <a:pt x="184" y="74"/>
                    <a:pt x="189" y="66"/>
                    <a:pt x="189" y="57"/>
                  </a:cubicBezTo>
                  <a:cubicBezTo>
                    <a:pt x="189" y="43"/>
                    <a:pt x="177" y="32"/>
                    <a:pt x="163" y="32"/>
                  </a:cubicBezTo>
                  <a:cubicBezTo>
                    <a:pt x="149" y="32"/>
                    <a:pt x="138" y="43"/>
                    <a:pt x="138" y="57"/>
                  </a:cubicBezTo>
                  <a:cubicBezTo>
                    <a:pt x="138" y="58"/>
                    <a:pt x="138" y="58"/>
                    <a:pt x="138" y="59"/>
                  </a:cubicBezTo>
                  <a:cubicBezTo>
                    <a:pt x="130" y="57"/>
                    <a:pt x="122" y="56"/>
                    <a:pt x="114" y="56"/>
                  </a:cubicBezTo>
                  <a:cubicBezTo>
                    <a:pt x="124" y="51"/>
                    <a:pt x="131" y="41"/>
                    <a:pt x="131" y="29"/>
                  </a:cubicBezTo>
                  <a:cubicBezTo>
                    <a:pt x="131" y="13"/>
                    <a:pt x="117" y="0"/>
                    <a:pt x="101" y="0"/>
                  </a:cubicBezTo>
                  <a:cubicBezTo>
                    <a:pt x="85" y="0"/>
                    <a:pt x="72" y="13"/>
                    <a:pt x="72" y="29"/>
                  </a:cubicBezTo>
                  <a:cubicBezTo>
                    <a:pt x="72" y="41"/>
                    <a:pt x="79" y="51"/>
                    <a:pt x="89" y="56"/>
                  </a:cubicBezTo>
                  <a:cubicBezTo>
                    <a:pt x="80" y="56"/>
                    <a:pt x="72" y="58"/>
                    <a:pt x="63" y="59"/>
                  </a:cubicBezTo>
                  <a:cubicBezTo>
                    <a:pt x="60" y="60"/>
                    <a:pt x="57" y="61"/>
                    <a:pt x="54" y="63"/>
                  </a:cubicBezTo>
                  <a:cubicBezTo>
                    <a:pt x="52" y="65"/>
                    <a:pt x="51" y="66"/>
                    <a:pt x="50" y="68"/>
                  </a:cubicBezTo>
                  <a:cubicBezTo>
                    <a:pt x="25" y="115"/>
                    <a:pt x="25" y="115"/>
                    <a:pt x="25" y="115"/>
                  </a:cubicBezTo>
                  <a:cubicBezTo>
                    <a:pt x="24" y="117"/>
                    <a:pt x="25" y="119"/>
                    <a:pt x="26" y="120"/>
                  </a:cubicBezTo>
                  <a:cubicBezTo>
                    <a:pt x="27" y="120"/>
                    <a:pt x="27" y="121"/>
                    <a:pt x="28" y="121"/>
                  </a:cubicBezTo>
                  <a:cubicBezTo>
                    <a:pt x="24" y="123"/>
                    <a:pt x="22" y="127"/>
                    <a:pt x="21" y="131"/>
                  </a:cubicBezTo>
                  <a:cubicBezTo>
                    <a:pt x="21" y="131"/>
                    <a:pt x="20" y="131"/>
                    <a:pt x="20" y="131"/>
                  </a:cubicBezTo>
                  <a:cubicBezTo>
                    <a:pt x="20" y="131"/>
                    <a:pt x="20" y="131"/>
                    <a:pt x="19" y="131"/>
                  </a:cubicBezTo>
                  <a:cubicBezTo>
                    <a:pt x="18" y="131"/>
                    <a:pt x="16" y="132"/>
                    <a:pt x="16" y="133"/>
                  </a:cubicBezTo>
                  <a:cubicBezTo>
                    <a:pt x="14" y="137"/>
                    <a:pt x="14" y="137"/>
                    <a:pt x="14" y="137"/>
                  </a:cubicBezTo>
                  <a:cubicBezTo>
                    <a:pt x="12" y="140"/>
                    <a:pt x="12" y="143"/>
                    <a:pt x="13" y="147"/>
                  </a:cubicBezTo>
                  <a:cubicBezTo>
                    <a:pt x="14" y="149"/>
                    <a:pt x="15" y="151"/>
                    <a:pt x="17" y="153"/>
                  </a:cubicBezTo>
                  <a:cubicBezTo>
                    <a:pt x="14" y="154"/>
                    <a:pt x="12" y="156"/>
                    <a:pt x="12" y="158"/>
                  </a:cubicBezTo>
                  <a:cubicBezTo>
                    <a:pt x="11" y="158"/>
                    <a:pt x="11" y="159"/>
                    <a:pt x="11" y="159"/>
                  </a:cubicBezTo>
                  <a:cubicBezTo>
                    <a:pt x="11" y="159"/>
                    <a:pt x="11" y="160"/>
                    <a:pt x="11" y="160"/>
                  </a:cubicBezTo>
                  <a:cubicBezTo>
                    <a:pt x="0" y="204"/>
                    <a:pt x="0" y="204"/>
                    <a:pt x="0" y="204"/>
                  </a:cubicBezTo>
                  <a:cubicBezTo>
                    <a:pt x="0" y="206"/>
                    <a:pt x="0" y="209"/>
                    <a:pt x="2" y="211"/>
                  </a:cubicBezTo>
                  <a:cubicBezTo>
                    <a:pt x="3" y="213"/>
                    <a:pt x="5" y="214"/>
                    <a:pt x="7" y="215"/>
                  </a:cubicBezTo>
                  <a:cubicBezTo>
                    <a:pt x="8" y="215"/>
                    <a:pt x="9" y="215"/>
                    <a:pt x="10" y="215"/>
                  </a:cubicBezTo>
                  <a:cubicBezTo>
                    <a:pt x="12" y="215"/>
                    <a:pt x="14" y="214"/>
                    <a:pt x="16" y="213"/>
                  </a:cubicBezTo>
                  <a:cubicBezTo>
                    <a:pt x="13" y="228"/>
                    <a:pt x="13" y="228"/>
                    <a:pt x="13" y="228"/>
                  </a:cubicBezTo>
                  <a:cubicBezTo>
                    <a:pt x="12" y="229"/>
                    <a:pt x="13" y="231"/>
                    <a:pt x="13" y="233"/>
                  </a:cubicBezTo>
                  <a:cubicBezTo>
                    <a:pt x="15" y="234"/>
                    <a:pt x="16" y="235"/>
                    <a:pt x="18" y="235"/>
                  </a:cubicBezTo>
                  <a:cubicBezTo>
                    <a:pt x="21" y="235"/>
                    <a:pt x="21" y="235"/>
                    <a:pt x="21" y="235"/>
                  </a:cubicBezTo>
                  <a:cubicBezTo>
                    <a:pt x="21" y="240"/>
                    <a:pt x="21" y="240"/>
                    <a:pt x="21" y="240"/>
                  </a:cubicBezTo>
                  <a:cubicBezTo>
                    <a:pt x="21" y="240"/>
                    <a:pt x="21" y="241"/>
                    <a:pt x="21" y="241"/>
                  </a:cubicBezTo>
                  <a:cubicBezTo>
                    <a:pt x="21" y="241"/>
                    <a:pt x="21" y="241"/>
                    <a:pt x="21" y="241"/>
                  </a:cubicBezTo>
                  <a:cubicBezTo>
                    <a:pt x="21" y="264"/>
                    <a:pt x="21" y="264"/>
                    <a:pt x="21" y="264"/>
                  </a:cubicBezTo>
                  <a:cubicBezTo>
                    <a:pt x="21" y="269"/>
                    <a:pt x="25" y="274"/>
                    <a:pt x="31" y="274"/>
                  </a:cubicBezTo>
                  <a:cubicBezTo>
                    <a:pt x="34" y="274"/>
                    <a:pt x="38" y="272"/>
                    <a:pt x="39" y="269"/>
                  </a:cubicBezTo>
                  <a:cubicBezTo>
                    <a:pt x="41" y="272"/>
                    <a:pt x="44" y="274"/>
                    <a:pt x="48" y="274"/>
                  </a:cubicBezTo>
                  <a:cubicBezTo>
                    <a:pt x="54" y="274"/>
                    <a:pt x="58" y="269"/>
                    <a:pt x="58" y="264"/>
                  </a:cubicBezTo>
                  <a:cubicBezTo>
                    <a:pt x="58" y="241"/>
                    <a:pt x="58" y="241"/>
                    <a:pt x="58" y="241"/>
                  </a:cubicBezTo>
                  <a:cubicBezTo>
                    <a:pt x="58" y="241"/>
                    <a:pt x="58" y="241"/>
                    <a:pt x="58" y="241"/>
                  </a:cubicBezTo>
                  <a:cubicBezTo>
                    <a:pt x="58" y="241"/>
                    <a:pt x="58" y="240"/>
                    <a:pt x="58" y="240"/>
                  </a:cubicBezTo>
                  <a:cubicBezTo>
                    <a:pt x="58" y="235"/>
                    <a:pt x="58" y="235"/>
                    <a:pt x="58" y="235"/>
                  </a:cubicBezTo>
                  <a:cubicBezTo>
                    <a:pt x="61" y="235"/>
                    <a:pt x="61" y="235"/>
                    <a:pt x="61" y="235"/>
                  </a:cubicBezTo>
                  <a:cubicBezTo>
                    <a:pt x="62" y="235"/>
                    <a:pt x="64" y="234"/>
                    <a:pt x="65" y="233"/>
                  </a:cubicBezTo>
                  <a:cubicBezTo>
                    <a:pt x="66" y="231"/>
                    <a:pt x="66" y="229"/>
                    <a:pt x="66" y="228"/>
                  </a:cubicBezTo>
                  <a:cubicBezTo>
                    <a:pt x="63" y="213"/>
                    <a:pt x="63" y="213"/>
                    <a:pt x="63" y="213"/>
                  </a:cubicBezTo>
                  <a:cubicBezTo>
                    <a:pt x="64" y="214"/>
                    <a:pt x="67" y="215"/>
                    <a:pt x="69" y="215"/>
                  </a:cubicBezTo>
                  <a:cubicBezTo>
                    <a:pt x="70" y="215"/>
                    <a:pt x="71" y="215"/>
                    <a:pt x="71" y="215"/>
                  </a:cubicBezTo>
                  <a:cubicBezTo>
                    <a:pt x="71" y="215"/>
                    <a:pt x="72" y="215"/>
                    <a:pt x="72" y="215"/>
                  </a:cubicBezTo>
                  <a:cubicBezTo>
                    <a:pt x="72" y="215"/>
                    <a:pt x="72" y="259"/>
                    <a:pt x="72" y="259"/>
                  </a:cubicBezTo>
                  <a:cubicBezTo>
                    <a:pt x="72" y="267"/>
                    <a:pt x="78" y="274"/>
                    <a:pt x="86" y="274"/>
                  </a:cubicBezTo>
                  <a:cubicBezTo>
                    <a:pt x="94" y="274"/>
                    <a:pt x="101" y="267"/>
                    <a:pt x="101" y="259"/>
                  </a:cubicBezTo>
                  <a:cubicBezTo>
                    <a:pt x="101" y="215"/>
                    <a:pt x="101" y="215"/>
                    <a:pt x="101" y="215"/>
                  </a:cubicBezTo>
                  <a:cubicBezTo>
                    <a:pt x="101" y="215"/>
                    <a:pt x="101" y="215"/>
                    <a:pt x="101" y="214"/>
                  </a:cubicBezTo>
                  <a:cubicBezTo>
                    <a:pt x="101" y="214"/>
                    <a:pt x="101" y="214"/>
                    <a:pt x="101" y="213"/>
                  </a:cubicBezTo>
                  <a:cubicBezTo>
                    <a:pt x="101" y="184"/>
                    <a:pt x="101" y="184"/>
                    <a:pt x="101" y="184"/>
                  </a:cubicBezTo>
                  <a:cubicBezTo>
                    <a:pt x="102" y="184"/>
                    <a:pt x="102" y="184"/>
                    <a:pt x="102" y="184"/>
                  </a:cubicBezTo>
                  <a:cubicBezTo>
                    <a:pt x="102" y="213"/>
                    <a:pt x="102" y="213"/>
                    <a:pt x="102" y="213"/>
                  </a:cubicBezTo>
                  <a:cubicBezTo>
                    <a:pt x="102" y="214"/>
                    <a:pt x="102" y="214"/>
                    <a:pt x="102" y="214"/>
                  </a:cubicBezTo>
                  <a:cubicBezTo>
                    <a:pt x="102" y="215"/>
                    <a:pt x="102" y="215"/>
                    <a:pt x="102" y="215"/>
                  </a:cubicBezTo>
                  <a:cubicBezTo>
                    <a:pt x="102" y="259"/>
                    <a:pt x="102" y="259"/>
                    <a:pt x="102" y="259"/>
                  </a:cubicBezTo>
                  <a:cubicBezTo>
                    <a:pt x="102" y="267"/>
                    <a:pt x="108" y="274"/>
                    <a:pt x="116" y="274"/>
                  </a:cubicBezTo>
                  <a:cubicBezTo>
                    <a:pt x="124" y="274"/>
                    <a:pt x="131" y="267"/>
                    <a:pt x="131" y="259"/>
                  </a:cubicBezTo>
                  <a:cubicBezTo>
                    <a:pt x="131" y="215"/>
                    <a:pt x="131" y="215"/>
                    <a:pt x="131" y="215"/>
                  </a:cubicBezTo>
                  <a:cubicBezTo>
                    <a:pt x="131" y="215"/>
                    <a:pt x="131" y="215"/>
                    <a:pt x="131" y="214"/>
                  </a:cubicBezTo>
                  <a:cubicBezTo>
                    <a:pt x="131" y="214"/>
                    <a:pt x="131" y="214"/>
                    <a:pt x="131" y="213"/>
                  </a:cubicBezTo>
                  <a:cubicBezTo>
                    <a:pt x="131" y="208"/>
                    <a:pt x="131" y="208"/>
                    <a:pt x="131" y="208"/>
                  </a:cubicBezTo>
                  <a:cubicBezTo>
                    <a:pt x="138" y="208"/>
                    <a:pt x="138" y="208"/>
                    <a:pt x="138" y="208"/>
                  </a:cubicBezTo>
                  <a:cubicBezTo>
                    <a:pt x="138" y="217"/>
                    <a:pt x="138" y="217"/>
                    <a:pt x="138" y="217"/>
                  </a:cubicBezTo>
                  <a:cubicBezTo>
                    <a:pt x="138" y="217"/>
                    <a:pt x="138" y="217"/>
                    <a:pt x="138" y="218"/>
                  </a:cubicBezTo>
                  <a:cubicBezTo>
                    <a:pt x="138" y="218"/>
                    <a:pt x="138" y="218"/>
                    <a:pt x="138" y="218"/>
                  </a:cubicBezTo>
                  <a:cubicBezTo>
                    <a:pt x="138" y="261"/>
                    <a:pt x="138" y="261"/>
                    <a:pt x="138" y="261"/>
                  </a:cubicBezTo>
                  <a:cubicBezTo>
                    <a:pt x="138" y="268"/>
                    <a:pt x="144" y="274"/>
                    <a:pt x="151" y="274"/>
                  </a:cubicBezTo>
                  <a:cubicBezTo>
                    <a:pt x="157" y="274"/>
                    <a:pt x="162" y="269"/>
                    <a:pt x="163" y="264"/>
                  </a:cubicBezTo>
                  <a:cubicBezTo>
                    <a:pt x="165" y="269"/>
                    <a:pt x="170" y="274"/>
                    <a:pt x="176" y="274"/>
                  </a:cubicBezTo>
                  <a:cubicBezTo>
                    <a:pt x="183" y="274"/>
                    <a:pt x="189" y="268"/>
                    <a:pt x="189" y="261"/>
                  </a:cubicBezTo>
                  <a:cubicBezTo>
                    <a:pt x="189" y="218"/>
                    <a:pt x="189" y="218"/>
                    <a:pt x="189" y="218"/>
                  </a:cubicBezTo>
                  <a:cubicBezTo>
                    <a:pt x="189" y="218"/>
                    <a:pt x="189" y="218"/>
                    <a:pt x="189" y="218"/>
                  </a:cubicBezTo>
                  <a:cubicBezTo>
                    <a:pt x="189" y="217"/>
                    <a:pt x="189" y="217"/>
                    <a:pt x="189" y="217"/>
                  </a:cubicBezTo>
                  <a:cubicBezTo>
                    <a:pt x="189" y="215"/>
                    <a:pt x="189" y="215"/>
                    <a:pt x="189" y="215"/>
                  </a:cubicBezTo>
                  <a:cubicBezTo>
                    <a:pt x="190" y="215"/>
                    <a:pt x="191" y="214"/>
                    <a:pt x="192" y="214"/>
                  </a:cubicBezTo>
                  <a:cubicBezTo>
                    <a:pt x="192" y="233"/>
                    <a:pt x="192" y="233"/>
                    <a:pt x="192" y="233"/>
                  </a:cubicBezTo>
                  <a:cubicBezTo>
                    <a:pt x="192" y="233"/>
                    <a:pt x="192" y="233"/>
                    <a:pt x="192" y="233"/>
                  </a:cubicBezTo>
                  <a:cubicBezTo>
                    <a:pt x="192" y="233"/>
                    <a:pt x="192" y="234"/>
                    <a:pt x="192" y="234"/>
                  </a:cubicBezTo>
                  <a:cubicBezTo>
                    <a:pt x="192" y="263"/>
                    <a:pt x="192" y="263"/>
                    <a:pt x="192" y="263"/>
                  </a:cubicBezTo>
                  <a:cubicBezTo>
                    <a:pt x="192" y="269"/>
                    <a:pt x="196" y="274"/>
                    <a:pt x="203" y="274"/>
                  </a:cubicBezTo>
                  <a:cubicBezTo>
                    <a:pt x="207" y="274"/>
                    <a:pt x="211" y="271"/>
                    <a:pt x="212" y="268"/>
                  </a:cubicBezTo>
                  <a:cubicBezTo>
                    <a:pt x="214" y="271"/>
                    <a:pt x="218" y="274"/>
                    <a:pt x="222" y="274"/>
                  </a:cubicBezTo>
                  <a:cubicBezTo>
                    <a:pt x="228" y="274"/>
                    <a:pt x="233" y="269"/>
                    <a:pt x="233" y="263"/>
                  </a:cubicBezTo>
                  <a:cubicBezTo>
                    <a:pt x="233" y="234"/>
                    <a:pt x="233" y="234"/>
                    <a:pt x="233" y="234"/>
                  </a:cubicBezTo>
                  <a:cubicBezTo>
                    <a:pt x="233" y="234"/>
                    <a:pt x="233" y="233"/>
                    <a:pt x="233" y="233"/>
                  </a:cubicBezTo>
                  <a:cubicBezTo>
                    <a:pt x="233" y="233"/>
                    <a:pt x="233" y="233"/>
                    <a:pt x="233" y="233"/>
                  </a:cubicBezTo>
                  <a:lnTo>
                    <a:pt x="233" y="214"/>
                  </a:lnTo>
                  <a:close/>
                  <a:moveTo>
                    <a:pt x="229" y="134"/>
                  </a:moveTo>
                  <a:cubicBezTo>
                    <a:pt x="229" y="143"/>
                    <a:pt x="222" y="151"/>
                    <a:pt x="212" y="151"/>
                  </a:cubicBezTo>
                  <a:cubicBezTo>
                    <a:pt x="203" y="151"/>
                    <a:pt x="196" y="143"/>
                    <a:pt x="196" y="134"/>
                  </a:cubicBezTo>
                  <a:cubicBezTo>
                    <a:pt x="196" y="125"/>
                    <a:pt x="203" y="117"/>
                    <a:pt x="212" y="117"/>
                  </a:cubicBezTo>
                  <a:cubicBezTo>
                    <a:pt x="222" y="117"/>
                    <a:pt x="229" y="125"/>
                    <a:pt x="229" y="134"/>
                  </a:cubicBezTo>
                  <a:close/>
                  <a:moveTo>
                    <a:pt x="200" y="151"/>
                  </a:moveTo>
                  <a:cubicBezTo>
                    <a:pt x="199" y="151"/>
                    <a:pt x="198" y="151"/>
                    <a:pt x="197" y="151"/>
                  </a:cubicBezTo>
                  <a:cubicBezTo>
                    <a:pt x="195" y="146"/>
                    <a:pt x="195" y="146"/>
                    <a:pt x="195" y="146"/>
                  </a:cubicBezTo>
                  <a:cubicBezTo>
                    <a:pt x="196" y="148"/>
                    <a:pt x="198" y="149"/>
                    <a:pt x="200" y="151"/>
                  </a:cubicBezTo>
                  <a:close/>
                  <a:moveTo>
                    <a:pt x="163" y="36"/>
                  </a:moveTo>
                  <a:cubicBezTo>
                    <a:pt x="175" y="36"/>
                    <a:pt x="185" y="45"/>
                    <a:pt x="185" y="57"/>
                  </a:cubicBezTo>
                  <a:cubicBezTo>
                    <a:pt x="185" y="69"/>
                    <a:pt x="175" y="78"/>
                    <a:pt x="163" y="78"/>
                  </a:cubicBezTo>
                  <a:cubicBezTo>
                    <a:pt x="152" y="78"/>
                    <a:pt x="142" y="69"/>
                    <a:pt x="142" y="57"/>
                  </a:cubicBezTo>
                  <a:cubicBezTo>
                    <a:pt x="142" y="45"/>
                    <a:pt x="152" y="36"/>
                    <a:pt x="163" y="36"/>
                  </a:cubicBezTo>
                  <a:close/>
                  <a:moveTo>
                    <a:pt x="76" y="29"/>
                  </a:moveTo>
                  <a:cubicBezTo>
                    <a:pt x="76" y="15"/>
                    <a:pt x="87" y="4"/>
                    <a:pt x="101" y="4"/>
                  </a:cubicBezTo>
                  <a:cubicBezTo>
                    <a:pt x="115" y="4"/>
                    <a:pt x="127" y="15"/>
                    <a:pt x="127" y="29"/>
                  </a:cubicBezTo>
                  <a:cubicBezTo>
                    <a:pt x="127" y="43"/>
                    <a:pt x="115" y="55"/>
                    <a:pt x="101" y="55"/>
                  </a:cubicBezTo>
                  <a:cubicBezTo>
                    <a:pt x="87" y="55"/>
                    <a:pt x="76" y="43"/>
                    <a:pt x="76" y="29"/>
                  </a:cubicBezTo>
                  <a:close/>
                  <a:moveTo>
                    <a:pt x="39" y="121"/>
                  </a:moveTo>
                  <a:cubicBezTo>
                    <a:pt x="48" y="121"/>
                    <a:pt x="54" y="127"/>
                    <a:pt x="54" y="135"/>
                  </a:cubicBezTo>
                  <a:cubicBezTo>
                    <a:pt x="54" y="144"/>
                    <a:pt x="48" y="150"/>
                    <a:pt x="39" y="150"/>
                  </a:cubicBezTo>
                  <a:cubicBezTo>
                    <a:pt x="31" y="150"/>
                    <a:pt x="25" y="144"/>
                    <a:pt x="25" y="135"/>
                  </a:cubicBezTo>
                  <a:cubicBezTo>
                    <a:pt x="25" y="127"/>
                    <a:pt x="31" y="121"/>
                    <a:pt x="39" y="121"/>
                  </a:cubicBezTo>
                  <a:close/>
                  <a:moveTo>
                    <a:pt x="51" y="121"/>
                  </a:moveTo>
                  <a:cubicBezTo>
                    <a:pt x="51" y="121"/>
                    <a:pt x="51" y="121"/>
                    <a:pt x="51" y="121"/>
                  </a:cubicBezTo>
                  <a:cubicBezTo>
                    <a:pt x="52" y="120"/>
                    <a:pt x="53" y="120"/>
                    <a:pt x="53" y="119"/>
                  </a:cubicBezTo>
                  <a:cubicBezTo>
                    <a:pt x="69" y="88"/>
                    <a:pt x="69" y="88"/>
                    <a:pt x="69" y="88"/>
                  </a:cubicBezTo>
                  <a:cubicBezTo>
                    <a:pt x="70" y="88"/>
                    <a:pt x="70" y="88"/>
                    <a:pt x="71" y="88"/>
                  </a:cubicBezTo>
                  <a:cubicBezTo>
                    <a:pt x="72" y="169"/>
                    <a:pt x="72" y="169"/>
                    <a:pt x="72" y="169"/>
                  </a:cubicBezTo>
                  <a:cubicBezTo>
                    <a:pt x="72" y="169"/>
                    <a:pt x="72" y="169"/>
                    <a:pt x="72" y="169"/>
                  </a:cubicBezTo>
                  <a:cubicBezTo>
                    <a:pt x="72" y="176"/>
                    <a:pt x="72" y="176"/>
                    <a:pt x="72" y="176"/>
                  </a:cubicBezTo>
                  <a:cubicBezTo>
                    <a:pt x="68" y="160"/>
                    <a:pt x="68" y="160"/>
                    <a:pt x="68" y="160"/>
                  </a:cubicBezTo>
                  <a:cubicBezTo>
                    <a:pt x="68" y="160"/>
                    <a:pt x="68" y="160"/>
                    <a:pt x="68" y="159"/>
                  </a:cubicBezTo>
                  <a:cubicBezTo>
                    <a:pt x="68" y="159"/>
                    <a:pt x="67" y="159"/>
                    <a:pt x="67" y="159"/>
                  </a:cubicBezTo>
                  <a:cubicBezTo>
                    <a:pt x="66" y="155"/>
                    <a:pt x="62" y="152"/>
                    <a:pt x="58" y="151"/>
                  </a:cubicBezTo>
                  <a:cubicBezTo>
                    <a:pt x="56" y="151"/>
                    <a:pt x="53" y="150"/>
                    <a:pt x="51" y="150"/>
                  </a:cubicBezTo>
                  <a:cubicBezTo>
                    <a:pt x="55" y="147"/>
                    <a:pt x="58" y="141"/>
                    <a:pt x="58" y="135"/>
                  </a:cubicBezTo>
                  <a:cubicBezTo>
                    <a:pt x="58" y="129"/>
                    <a:pt x="55" y="124"/>
                    <a:pt x="51" y="121"/>
                  </a:cubicBezTo>
                  <a:close/>
                  <a:moveTo>
                    <a:pt x="17" y="139"/>
                  </a:moveTo>
                  <a:cubicBezTo>
                    <a:pt x="19" y="135"/>
                    <a:pt x="19" y="135"/>
                    <a:pt x="19" y="135"/>
                  </a:cubicBezTo>
                  <a:cubicBezTo>
                    <a:pt x="20" y="142"/>
                    <a:pt x="23" y="148"/>
                    <a:pt x="29" y="151"/>
                  </a:cubicBezTo>
                  <a:cubicBezTo>
                    <a:pt x="27" y="151"/>
                    <a:pt x="25" y="151"/>
                    <a:pt x="23" y="152"/>
                  </a:cubicBezTo>
                  <a:cubicBezTo>
                    <a:pt x="22" y="151"/>
                    <a:pt x="22" y="151"/>
                    <a:pt x="21" y="151"/>
                  </a:cubicBezTo>
                  <a:cubicBezTo>
                    <a:pt x="17" y="149"/>
                    <a:pt x="15" y="143"/>
                    <a:pt x="17" y="139"/>
                  </a:cubicBezTo>
                  <a:close/>
                  <a:moveTo>
                    <a:pt x="70" y="211"/>
                  </a:moveTo>
                  <a:cubicBezTo>
                    <a:pt x="68" y="212"/>
                    <a:pt x="65" y="210"/>
                    <a:pt x="64" y="207"/>
                  </a:cubicBezTo>
                  <a:cubicBezTo>
                    <a:pt x="59" y="185"/>
                    <a:pt x="59" y="185"/>
                    <a:pt x="59" y="185"/>
                  </a:cubicBezTo>
                  <a:cubicBezTo>
                    <a:pt x="59" y="185"/>
                    <a:pt x="59" y="185"/>
                    <a:pt x="59" y="185"/>
                  </a:cubicBezTo>
                  <a:cubicBezTo>
                    <a:pt x="59" y="185"/>
                    <a:pt x="59" y="185"/>
                    <a:pt x="59" y="185"/>
                  </a:cubicBezTo>
                  <a:cubicBezTo>
                    <a:pt x="54" y="167"/>
                    <a:pt x="54" y="167"/>
                    <a:pt x="54" y="167"/>
                  </a:cubicBezTo>
                  <a:cubicBezTo>
                    <a:pt x="53" y="167"/>
                    <a:pt x="52" y="167"/>
                    <a:pt x="52" y="167"/>
                  </a:cubicBezTo>
                  <a:cubicBezTo>
                    <a:pt x="51" y="181"/>
                    <a:pt x="51" y="181"/>
                    <a:pt x="51" y="181"/>
                  </a:cubicBezTo>
                  <a:cubicBezTo>
                    <a:pt x="51" y="181"/>
                    <a:pt x="51" y="181"/>
                    <a:pt x="51" y="181"/>
                  </a:cubicBezTo>
                  <a:cubicBezTo>
                    <a:pt x="62" y="229"/>
                    <a:pt x="62" y="229"/>
                    <a:pt x="62" y="229"/>
                  </a:cubicBezTo>
                  <a:cubicBezTo>
                    <a:pt x="62" y="229"/>
                    <a:pt x="62" y="230"/>
                    <a:pt x="62" y="230"/>
                  </a:cubicBezTo>
                  <a:cubicBezTo>
                    <a:pt x="62" y="231"/>
                    <a:pt x="61" y="231"/>
                    <a:pt x="61" y="231"/>
                  </a:cubicBezTo>
                  <a:cubicBezTo>
                    <a:pt x="54" y="231"/>
                    <a:pt x="54" y="231"/>
                    <a:pt x="54" y="231"/>
                  </a:cubicBezTo>
                  <a:cubicBezTo>
                    <a:pt x="54" y="240"/>
                    <a:pt x="54" y="240"/>
                    <a:pt x="54" y="240"/>
                  </a:cubicBezTo>
                  <a:cubicBezTo>
                    <a:pt x="54" y="240"/>
                    <a:pt x="54" y="241"/>
                    <a:pt x="54" y="241"/>
                  </a:cubicBezTo>
                  <a:cubicBezTo>
                    <a:pt x="54" y="241"/>
                    <a:pt x="54" y="241"/>
                    <a:pt x="54" y="241"/>
                  </a:cubicBezTo>
                  <a:cubicBezTo>
                    <a:pt x="54" y="264"/>
                    <a:pt x="54" y="264"/>
                    <a:pt x="54" y="264"/>
                  </a:cubicBezTo>
                  <a:cubicBezTo>
                    <a:pt x="54" y="267"/>
                    <a:pt x="51" y="270"/>
                    <a:pt x="48" y="270"/>
                  </a:cubicBezTo>
                  <a:cubicBezTo>
                    <a:pt x="45" y="270"/>
                    <a:pt x="42" y="267"/>
                    <a:pt x="42" y="264"/>
                  </a:cubicBezTo>
                  <a:cubicBezTo>
                    <a:pt x="42" y="241"/>
                    <a:pt x="42" y="241"/>
                    <a:pt x="42" y="241"/>
                  </a:cubicBezTo>
                  <a:cubicBezTo>
                    <a:pt x="42" y="241"/>
                    <a:pt x="42" y="241"/>
                    <a:pt x="42" y="241"/>
                  </a:cubicBezTo>
                  <a:cubicBezTo>
                    <a:pt x="42" y="241"/>
                    <a:pt x="42" y="240"/>
                    <a:pt x="42" y="240"/>
                  </a:cubicBezTo>
                  <a:cubicBezTo>
                    <a:pt x="42" y="231"/>
                    <a:pt x="42" y="231"/>
                    <a:pt x="42" y="231"/>
                  </a:cubicBezTo>
                  <a:cubicBezTo>
                    <a:pt x="39" y="231"/>
                    <a:pt x="39" y="231"/>
                    <a:pt x="39" y="231"/>
                  </a:cubicBezTo>
                  <a:cubicBezTo>
                    <a:pt x="37" y="231"/>
                    <a:pt x="37" y="231"/>
                    <a:pt x="37" y="231"/>
                  </a:cubicBezTo>
                  <a:cubicBezTo>
                    <a:pt x="37" y="240"/>
                    <a:pt x="37" y="240"/>
                    <a:pt x="37" y="240"/>
                  </a:cubicBezTo>
                  <a:cubicBezTo>
                    <a:pt x="37" y="240"/>
                    <a:pt x="37" y="241"/>
                    <a:pt x="37" y="241"/>
                  </a:cubicBezTo>
                  <a:cubicBezTo>
                    <a:pt x="37" y="241"/>
                    <a:pt x="37" y="241"/>
                    <a:pt x="37" y="241"/>
                  </a:cubicBezTo>
                  <a:cubicBezTo>
                    <a:pt x="37" y="264"/>
                    <a:pt x="37" y="264"/>
                    <a:pt x="37" y="264"/>
                  </a:cubicBezTo>
                  <a:cubicBezTo>
                    <a:pt x="37" y="267"/>
                    <a:pt x="34" y="270"/>
                    <a:pt x="31" y="270"/>
                  </a:cubicBezTo>
                  <a:cubicBezTo>
                    <a:pt x="27" y="270"/>
                    <a:pt x="25" y="267"/>
                    <a:pt x="25" y="264"/>
                  </a:cubicBezTo>
                  <a:cubicBezTo>
                    <a:pt x="25" y="241"/>
                    <a:pt x="25" y="241"/>
                    <a:pt x="25" y="241"/>
                  </a:cubicBezTo>
                  <a:cubicBezTo>
                    <a:pt x="25" y="241"/>
                    <a:pt x="25" y="241"/>
                    <a:pt x="25" y="241"/>
                  </a:cubicBezTo>
                  <a:cubicBezTo>
                    <a:pt x="25" y="241"/>
                    <a:pt x="25" y="240"/>
                    <a:pt x="25" y="240"/>
                  </a:cubicBezTo>
                  <a:cubicBezTo>
                    <a:pt x="25" y="231"/>
                    <a:pt x="25" y="231"/>
                    <a:pt x="25" y="231"/>
                  </a:cubicBezTo>
                  <a:cubicBezTo>
                    <a:pt x="18" y="231"/>
                    <a:pt x="18" y="231"/>
                    <a:pt x="18" y="231"/>
                  </a:cubicBezTo>
                  <a:cubicBezTo>
                    <a:pt x="18" y="231"/>
                    <a:pt x="17" y="231"/>
                    <a:pt x="17" y="230"/>
                  </a:cubicBezTo>
                  <a:cubicBezTo>
                    <a:pt x="17" y="230"/>
                    <a:pt x="16" y="229"/>
                    <a:pt x="17" y="229"/>
                  </a:cubicBezTo>
                  <a:cubicBezTo>
                    <a:pt x="27" y="181"/>
                    <a:pt x="27" y="181"/>
                    <a:pt x="27" y="181"/>
                  </a:cubicBezTo>
                  <a:cubicBezTo>
                    <a:pt x="27" y="181"/>
                    <a:pt x="27" y="181"/>
                    <a:pt x="27" y="181"/>
                  </a:cubicBezTo>
                  <a:cubicBezTo>
                    <a:pt x="27" y="167"/>
                    <a:pt x="27" y="167"/>
                    <a:pt x="27" y="167"/>
                  </a:cubicBezTo>
                  <a:cubicBezTo>
                    <a:pt x="26" y="167"/>
                    <a:pt x="25" y="167"/>
                    <a:pt x="24" y="167"/>
                  </a:cubicBezTo>
                  <a:cubicBezTo>
                    <a:pt x="20" y="185"/>
                    <a:pt x="20" y="185"/>
                    <a:pt x="20" y="185"/>
                  </a:cubicBezTo>
                  <a:cubicBezTo>
                    <a:pt x="20" y="185"/>
                    <a:pt x="20" y="185"/>
                    <a:pt x="20" y="185"/>
                  </a:cubicBezTo>
                  <a:cubicBezTo>
                    <a:pt x="20" y="185"/>
                    <a:pt x="20" y="185"/>
                    <a:pt x="20" y="185"/>
                  </a:cubicBezTo>
                  <a:cubicBezTo>
                    <a:pt x="15" y="207"/>
                    <a:pt x="15" y="207"/>
                    <a:pt x="15" y="207"/>
                  </a:cubicBezTo>
                  <a:cubicBezTo>
                    <a:pt x="14" y="210"/>
                    <a:pt x="11" y="212"/>
                    <a:pt x="8" y="211"/>
                  </a:cubicBezTo>
                  <a:cubicBezTo>
                    <a:pt x="5" y="210"/>
                    <a:pt x="4" y="208"/>
                    <a:pt x="4" y="205"/>
                  </a:cubicBezTo>
                  <a:cubicBezTo>
                    <a:pt x="10" y="183"/>
                    <a:pt x="10" y="183"/>
                    <a:pt x="10" y="183"/>
                  </a:cubicBezTo>
                  <a:cubicBezTo>
                    <a:pt x="10" y="183"/>
                    <a:pt x="10" y="183"/>
                    <a:pt x="10" y="183"/>
                  </a:cubicBezTo>
                  <a:cubicBezTo>
                    <a:pt x="15" y="161"/>
                    <a:pt x="15" y="161"/>
                    <a:pt x="15" y="161"/>
                  </a:cubicBezTo>
                  <a:cubicBezTo>
                    <a:pt x="15" y="161"/>
                    <a:pt x="15" y="161"/>
                    <a:pt x="15" y="161"/>
                  </a:cubicBezTo>
                  <a:cubicBezTo>
                    <a:pt x="15" y="160"/>
                    <a:pt x="15" y="160"/>
                    <a:pt x="15" y="160"/>
                  </a:cubicBezTo>
                  <a:cubicBezTo>
                    <a:pt x="15" y="160"/>
                    <a:pt x="15" y="160"/>
                    <a:pt x="15" y="160"/>
                  </a:cubicBezTo>
                  <a:cubicBezTo>
                    <a:pt x="16" y="158"/>
                    <a:pt x="18" y="156"/>
                    <a:pt x="21" y="155"/>
                  </a:cubicBezTo>
                  <a:cubicBezTo>
                    <a:pt x="36" y="152"/>
                    <a:pt x="43" y="152"/>
                    <a:pt x="57" y="155"/>
                  </a:cubicBezTo>
                  <a:cubicBezTo>
                    <a:pt x="61" y="156"/>
                    <a:pt x="63" y="158"/>
                    <a:pt x="64" y="160"/>
                  </a:cubicBezTo>
                  <a:cubicBezTo>
                    <a:pt x="64" y="160"/>
                    <a:pt x="64" y="160"/>
                    <a:pt x="64" y="160"/>
                  </a:cubicBezTo>
                  <a:cubicBezTo>
                    <a:pt x="64" y="160"/>
                    <a:pt x="64" y="160"/>
                    <a:pt x="64" y="161"/>
                  </a:cubicBezTo>
                  <a:cubicBezTo>
                    <a:pt x="64" y="161"/>
                    <a:pt x="64" y="161"/>
                    <a:pt x="64" y="161"/>
                  </a:cubicBezTo>
                  <a:cubicBezTo>
                    <a:pt x="69" y="183"/>
                    <a:pt x="69" y="183"/>
                    <a:pt x="69" y="183"/>
                  </a:cubicBezTo>
                  <a:cubicBezTo>
                    <a:pt x="69" y="183"/>
                    <a:pt x="69" y="183"/>
                    <a:pt x="69" y="183"/>
                  </a:cubicBezTo>
                  <a:cubicBezTo>
                    <a:pt x="74" y="205"/>
                    <a:pt x="74" y="205"/>
                    <a:pt x="74" y="205"/>
                  </a:cubicBezTo>
                  <a:cubicBezTo>
                    <a:pt x="75" y="208"/>
                    <a:pt x="73" y="210"/>
                    <a:pt x="70" y="211"/>
                  </a:cubicBezTo>
                  <a:close/>
                  <a:moveTo>
                    <a:pt x="127" y="213"/>
                  </a:moveTo>
                  <a:cubicBezTo>
                    <a:pt x="127" y="214"/>
                    <a:pt x="127" y="214"/>
                    <a:pt x="127" y="214"/>
                  </a:cubicBezTo>
                  <a:cubicBezTo>
                    <a:pt x="127" y="215"/>
                    <a:pt x="127" y="215"/>
                    <a:pt x="127" y="215"/>
                  </a:cubicBezTo>
                  <a:cubicBezTo>
                    <a:pt x="127" y="259"/>
                    <a:pt x="127" y="259"/>
                    <a:pt x="127" y="259"/>
                  </a:cubicBezTo>
                  <a:cubicBezTo>
                    <a:pt x="127" y="265"/>
                    <a:pt x="122" y="270"/>
                    <a:pt x="116" y="270"/>
                  </a:cubicBezTo>
                  <a:cubicBezTo>
                    <a:pt x="110" y="270"/>
                    <a:pt x="106" y="265"/>
                    <a:pt x="106" y="259"/>
                  </a:cubicBezTo>
                  <a:cubicBezTo>
                    <a:pt x="106" y="215"/>
                    <a:pt x="106" y="215"/>
                    <a:pt x="106" y="215"/>
                  </a:cubicBezTo>
                  <a:cubicBezTo>
                    <a:pt x="106" y="215"/>
                    <a:pt x="106" y="215"/>
                    <a:pt x="106" y="214"/>
                  </a:cubicBezTo>
                  <a:cubicBezTo>
                    <a:pt x="106" y="214"/>
                    <a:pt x="106" y="214"/>
                    <a:pt x="106" y="213"/>
                  </a:cubicBezTo>
                  <a:cubicBezTo>
                    <a:pt x="106" y="180"/>
                    <a:pt x="106" y="180"/>
                    <a:pt x="106" y="180"/>
                  </a:cubicBezTo>
                  <a:cubicBezTo>
                    <a:pt x="97" y="180"/>
                    <a:pt x="97" y="180"/>
                    <a:pt x="97" y="180"/>
                  </a:cubicBezTo>
                  <a:cubicBezTo>
                    <a:pt x="97" y="213"/>
                    <a:pt x="97" y="213"/>
                    <a:pt x="97" y="213"/>
                  </a:cubicBezTo>
                  <a:cubicBezTo>
                    <a:pt x="97" y="214"/>
                    <a:pt x="97" y="214"/>
                    <a:pt x="97" y="214"/>
                  </a:cubicBezTo>
                  <a:cubicBezTo>
                    <a:pt x="97" y="215"/>
                    <a:pt x="97" y="215"/>
                    <a:pt x="97" y="215"/>
                  </a:cubicBezTo>
                  <a:cubicBezTo>
                    <a:pt x="97" y="259"/>
                    <a:pt x="97" y="259"/>
                    <a:pt x="97" y="259"/>
                  </a:cubicBezTo>
                  <a:cubicBezTo>
                    <a:pt x="97" y="265"/>
                    <a:pt x="92" y="270"/>
                    <a:pt x="86" y="270"/>
                  </a:cubicBezTo>
                  <a:cubicBezTo>
                    <a:pt x="80" y="270"/>
                    <a:pt x="76" y="265"/>
                    <a:pt x="76" y="259"/>
                  </a:cubicBezTo>
                  <a:cubicBezTo>
                    <a:pt x="76" y="215"/>
                    <a:pt x="76" y="215"/>
                    <a:pt x="76" y="215"/>
                  </a:cubicBezTo>
                  <a:cubicBezTo>
                    <a:pt x="76" y="215"/>
                    <a:pt x="76" y="215"/>
                    <a:pt x="76" y="214"/>
                  </a:cubicBezTo>
                  <a:cubicBezTo>
                    <a:pt x="76" y="214"/>
                    <a:pt x="76" y="214"/>
                    <a:pt x="76" y="213"/>
                  </a:cubicBezTo>
                  <a:cubicBezTo>
                    <a:pt x="76" y="212"/>
                    <a:pt x="76" y="212"/>
                    <a:pt x="76" y="212"/>
                  </a:cubicBezTo>
                  <a:cubicBezTo>
                    <a:pt x="76" y="211"/>
                    <a:pt x="76" y="211"/>
                    <a:pt x="77" y="211"/>
                  </a:cubicBezTo>
                  <a:cubicBezTo>
                    <a:pt x="78" y="209"/>
                    <a:pt x="78" y="206"/>
                    <a:pt x="78" y="204"/>
                  </a:cubicBezTo>
                  <a:cubicBezTo>
                    <a:pt x="76" y="195"/>
                    <a:pt x="76" y="195"/>
                    <a:pt x="76" y="195"/>
                  </a:cubicBezTo>
                  <a:cubicBezTo>
                    <a:pt x="76" y="169"/>
                    <a:pt x="76" y="169"/>
                    <a:pt x="76" y="169"/>
                  </a:cubicBezTo>
                  <a:cubicBezTo>
                    <a:pt x="76" y="169"/>
                    <a:pt x="76" y="169"/>
                    <a:pt x="76" y="169"/>
                  </a:cubicBezTo>
                  <a:cubicBezTo>
                    <a:pt x="76" y="169"/>
                    <a:pt x="76" y="169"/>
                    <a:pt x="76" y="169"/>
                  </a:cubicBezTo>
                  <a:cubicBezTo>
                    <a:pt x="75" y="83"/>
                    <a:pt x="75" y="83"/>
                    <a:pt x="75" y="83"/>
                  </a:cubicBezTo>
                  <a:cubicBezTo>
                    <a:pt x="72" y="83"/>
                    <a:pt x="70" y="84"/>
                    <a:pt x="68" y="84"/>
                  </a:cubicBezTo>
                  <a:cubicBezTo>
                    <a:pt x="68" y="84"/>
                    <a:pt x="67" y="84"/>
                    <a:pt x="67" y="84"/>
                  </a:cubicBezTo>
                  <a:cubicBezTo>
                    <a:pt x="52" y="113"/>
                    <a:pt x="52" y="113"/>
                    <a:pt x="52" y="113"/>
                  </a:cubicBezTo>
                  <a:cubicBezTo>
                    <a:pt x="52" y="113"/>
                    <a:pt x="52" y="113"/>
                    <a:pt x="52" y="113"/>
                  </a:cubicBezTo>
                  <a:cubicBezTo>
                    <a:pt x="50" y="117"/>
                    <a:pt x="50" y="117"/>
                    <a:pt x="50" y="117"/>
                  </a:cubicBezTo>
                  <a:cubicBezTo>
                    <a:pt x="47" y="115"/>
                    <a:pt x="43" y="114"/>
                    <a:pt x="39" y="114"/>
                  </a:cubicBezTo>
                  <a:cubicBezTo>
                    <a:pt x="35" y="114"/>
                    <a:pt x="32" y="115"/>
                    <a:pt x="29" y="117"/>
                  </a:cubicBezTo>
                  <a:cubicBezTo>
                    <a:pt x="35" y="104"/>
                    <a:pt x="35" y="104"/>
                    <a:pt x="35" y="104"/>
                  </a:cubicBezTo>
                  <a:cubicBezTo>
                    <a:pt x="35" y="104"/>
                    <a:pt x="35" y="104"/>
                    <a:pt x="35" y="104"/>
                  </a:cubicBezTo>
                  <a:cubicBezTo>
                    <a:pt x="53" y="70"/>
                    <a:pt x="53" y="70"/>
                    <a:pt x="53" y="70"/>
                  </a:cubicBezTo>
                  <a:cubicBezTo>
                    <a:pt x="54" y="68"/>
                    <a:pt x="55" y="67"/>
                    <a:pt x="57" y="66"/>
                  </a:cubicBezTo>
                  <a:cubicBezTo>
                    <a:pt x="59" y="65"/>
                    <a:pt x="61" y="64"/>
                    <a:pt x="64" y="63"/>
                  </a:cubicBezTo>
                  <a:cubicBezTo>
                    <a:pt x="89" y="58"/>
                    <a:pt x="114" y="58"/>
                    <a:pt x="138" y="63"/>
                  </a:cubicBezTo>
                  <a:cubicBezTo>
                    <a:pt x="139" y="63"/>
                    <a:pt x="139" y="63"/>
                    <a:pt x="140" y="63"/>
                  </a:cubicBezTo>
                  <a:cubicBezTo>
                    <a:pt x="141" y="69"/>
                    <a:pt x="145" y="74"/>
                    <a:pt x="150" y="78"/>
                  </a:cubicBezTo>
                  <a:cubicBezTo>
                    <a:pt x="150" y="79"/>
                    <a:pt x="150" y="79"/>
                    <a:pt x="150" y="79"/>
                  </a:cubicBezTo>
                  <a:cubicBezTo>
                    <a:pt x="144" y="80"/>
                    <a:pt x="138" y="81"/>
                    <a:pt x="132" y="82"/>
                  </a:cubicBezTo>
                  <a:cubicBezTo>
                    <a:pt x="130" y="82"/>
                    <a:pt x="129" y="83"/>
                    <a:pt x="128" y="83"/>
                  </a:cubicBezTo>
                  <a:cubicBezTo>
                    <a:pt x="128" y="83"/>
                    <a:pt x="128" y="83"/>
                    <a:pt x="128" y="83"/>
                  </a:cubicBezTo>
                  <a:cubicBezTo>
                    <a:pt x="128" y="83"/>
                    <a:pt x="128" y="83"/>
                    <a:pt x="128" y="83"/>
                  </a:cubicBezTo>
                  <a:cubicBezTo>
                    <a:pt x="124" y="85"/>
                    <a:pt x="121" y="88"/>
                    <a:pt x="120" y="92"/>
                  </a:cubicBezTo>
                  <a:cubicBezTo>
                    <a:pt x="120" y="92"/>
                    <a:pt x="119" y="93"/>
                    <a:pt x="119" y="93"/>
                  </a:cubicBezTo>
                  <a:cubicBezTo>
                    <a:pt x="104" y="156"/>
                    <a:pt x="104" y="156"/>
                    <a:pt x="104" y="156"/>
                  </a:cubicBezTo>
                  <a:cubicBezTo>
                    <a:pt x="104" y="159"/>
                    <a:pt x="104" y="162"/>
                    <a:pt x="106" y="165"/>
                  </a:cubicBezTo>
                  <a:cubicBezTo>
                    <a:pt x="107" y="167"/>
                    <a:pt x="110" y="169"/>
                    <a:pt x="113" y="170"/>
                  </a:cubicBezTo>
                  <a:cubicBezTo>
                    <a:pt x="113" y="170"/>
                    <a:pt x="114" y="170"/>
                    <a:pt x="115" y="170"/>
                  </a:cubicBezTo>
                  <a:cubicBezTo>
                    <a:pt x="120" y="170"/>
                    <a:pt x="125" y="166"/>
                    <a:pt x="126" y="161"/>
                  </a:cubicBezTo>
                  <a:cubicBezTo>
                    <a:pt x="127" y="158"/>
                    <a:pt x="127" y="158"/>
                    <a:pt x="127" y="158"/>
                  </a:cubicBezTo>
                  <a:cubicBezTo>
                    <a:pt x="127" y="168"/>
                    <a:pt x="127" y="168"/>
                    <a:pt x="127" y="168"/>
                  </a:cubicBezTo>
                  <a:cubicBezTo>
                    <a:pt x="119" y="199"/>
                    <a:pt x="119" y="199"/>
                    <a:pt x="119" y="199"/>
                  </a:cubicBezTo>
                  <a:cubicBezTo>
                    <a:pt x="118" y="201"/>
                    <a:pt x="119" y="203"/>
                    <a:pt x="120" y="205"/>
                  </a:cubicBezTo>
                  <a:cubicBezTo>
                    <a:pt x="121" y="206"/>
                    <a:pt x="123" y="207"/>
                    <a:pt x="125" y="207"/>
                  </a:cubicBezTo>
                  <a:cubicBezTo>
                    <a:pt x="127" y="207"/>
                    <a:pt x="127" y="207"/>
                    <a:pt x="127" y="207"/>
                  </a:cubicBezTo>
                  <a:lnTo>
                    <a:pt x="127" y="213"/>
                  </a:lnTo>
                  <a:close/>
                  <a:moveTo>
                    <a:pt x="185" y="217"/>
                  </a:moveTo>
                  <a:cubicBezTo>
                    <a:pt x="185" y="217"/>
                    <a:pt x="185" y="217"/>
                    <a:pt x="185" y="218"/>
                  </a:cubicBezTo>
                  <a:cubicBezTo>
                    <a:pt x="185" y="218"/>
                    <a:pt x="185" y="218"/>
                    <a:pt x="185" y="218"/>
                  </a:cubicBezTo>
                  <a:cubicBezTo>
                    <a:pt x="185" y="261"/>
                    <a:pt x="185" y="261"/>
                    <a:pt x="185" y="261"/>
                  </a:cubicBezTo>
                  <a:cubicBezTo>
                    <a:pt x="185" y="266"/>
                    <a:pt x="181" y="270"/>
                    <a:pt x="176" y="270"/>
                  </a:cubicBezTo>
                  <a:cubicBezTo>
                    <a:pt x="171" y="270"/>
                    <a:pt x="167" y="266"/>
                    <a:pt x="167" y="261"/>
                  </a:cubicBezTo>
                  <a:cubicBezTo>
                    <a:pt x="167" y="218"/>
                    <a:pt x="167" y="218"/>
                    <a:pt x="167" y="218"/>
                  </a:cubicBezTo>
                  <a:cubicBezTo>
                    <a:pt x="167" y="218"/>
                    <a:pt x="167" y="218"/>
                    <a:pt x="167" y="218"/>
                  </a:cubicBezTo>
                  <a:cubicBezTo>
                    <a:pt x="167" y="217"/>
                    <a:pt x="167" y="217"/>
                    <a:pt x="167" y="217"/>
                  </a:cubicBezTo>
                  <a:cubicBezTo>
                    <a:pt x="167" y="204"/>
                    <a:pt x="167" y="204"/>
                    <a:pt x="167" y="204"/>
                  </a:cubicBezTo>
                  <a:cubicBezTo>
                    <a:pt x="163" y="204"/>
                    <a:pt x="163" y="204"/>
                    <a:pt x="163" y="204"/>
                  </a:cubicBezTo>
                  <a:cubicBezTo>
                    <a:pt x="160" y="204"/>
                    <a:pt x="160" y="204"/>
                    <a:pt x="160" y="204"/>
                  </a:cubicBezTo>
                  <a:cubicBezTo>
                    <a:pt x="160" y="217"/>
                    <a:pt x="160" y="217"/>
                    <a:pt x="160" y="217"/>
                  </a:cubicBezTo>
                  <a:cubicBezTo>
                    <a:pt x="160" y="217"/>
                    <a:pt x="160" y="217"/>
                    <a:pt x="160" y="218"/>
                  </a:cubicBezTo>
                  <a:cubicBezTo>
                    <a:pt x="160" y="218"/>
                    <a:pt x="160" y="218"/>
                    <a:pt x="160" y="218"/>
                  </a:cubicBezTo>
                  <a:cubicBezTo>
                    <a:pt x="160" y="261"/>
                    <a:pt x="160" y="261"/>
                    <a:pt x="160" y="261"/>
                  </a:cubicBezTo>
                  <a:cubicBezTo>
                    <a:pt x="160" y="266"/>
                    <a:pt x="156" y="270"/>
                    <a:pt x="151" y="270"/>
                  </a:cubicBezTo>
                  <a:cubicBezTo>
                    <a:pt x="146" y="270"/>
                    <a:pt x="142" y="266"/>
                    <a:pt x="142" y="261"/>
                  </a:cubicBezTo>
                  <a:cubicBezTo>
                    <a:pt x="142" y="218"/>
                    <a:pt x="142" y="218"/>
                    <a:pt x="142" y="218"/>
                  </a:cubicBezTo>
                  <a:cubicBezTo>
                    <a:pt x="142" y="218"/>
                    <a:pt x="142" y="218"/>
                    <a:pt x="142" y="218"/>
                  </a:cubicBezTo>
                  <a:cubicBezTo>
                    <a:pt x="142" y="217"/>
                    <a:pt x="142" y="217"/>
                    <a:pt x="142" y="217"/>
                  </a:cubicBezTo>
                  <a:cubicBezTo>
                    <a:pt x="142" y="204"/>
                    <a:pt x="142" y="204"/>
                    <a:pt x="142" y="204"/>
                  </a:cubicBezTo>
                  <a:cubicBezTo>
                    <a:pt x="125" y="204"/>
                    <a:pt x="125" y="204"/>
                    <a:pt x="125" y="204"/>
                  </a:cubicBezTo>
                  <a:cubicBezTo>
                    <a:pt x="124" y="204"/>
                    <a:pt x="123" y="203"/>
                    <a:pt x="123" y="203"/>
                  </a:cubicBezTo>
                  <a:cubicBezTo>
                    <a:pt x="122" y="202"/>
                    <a:pt x="122" y="201"/>
                    <a:pt x="122" y="200"/>
                  </a:cubicBezTo>
                  <a:cubicBezTo>
                    <a:pt x="141" y="123"/>
                    <a:pt x="141" y="123"/>
                    <a:pt x="141" y="123"/>
                  </a:cubicBezTo>
                  <a:cubicBezTo>
                    <a:pt x="141" y="123"/>
                    <a:pt x="141" y="123"/>
                    <a:pt x="141" y="123"/>
                  </a:cubicBezTo>
                  <a:cubicBezTo>
                    <a:pt x="141" y="102"/>
                    <a:pt x="141" y="102"/>
                    <a:pt x="141" y="102"/>
                  </a:cubicBezTo>
                  <a:cubicBezTo>
                    <a:pt x="140" y="102"/>
                    <a:pt x="138" y="103"/>
                    <a:pt x="136" y="103"/>
                  </a:cubicBezTo>
                  <a:cubicBezTo>
                    <a:pt x="130" y="129"/>
                    <a:pt x="130" y="129"/>
                    <a:pt x="130" y="129"/>
                  </a:cubicBezTo>
                  <a:cubicBezTo>
                    <a:pt x="130" y="129"/>
                    <a:pt x="130" y="129"/>
                    <a:pt x="130" y="129"/>
                  </a:cubicBezTo>
                  <a:cubicBezTo>
                    <a:pt x="123" y="161"/>
                    <a:pt x="123" y="161"/>
                    <a:pt x="123" y="161"/>
                  </a:cubicBezTo>
                  <a:cubicBezTo>
                    <a:pt x="122" y="165"/>
                    <a:pt x="118" y="167"/>
                    <a:pt x="113" y="166"/>
                  </a:cubicBezTo>
                  <a:cubicBezTo>
                    <a:pt x="109" y="165"/>
                    <a:pt x="107" y="161"/>
                    <a:pt x="108" y="157"/>
                  </a:cubicBezTo>
                  <a:cubicBezTo>
                    <a:pt x="115" y="125"/>
                    <a:pt x="115" y="125"/>
                    <a:pt x="115" y="125"/>
                  </a:cubicBezTo>
                  <a:cubicBezTo>
                    <a:pt x="115" y="125"/>
                    <a:pt x="115" y="125"/>
                    <a:pt x="115" y="125"/>
                  </a:cubicBezTo>
                  <a:cubicBezTo>
                    <a:pt x="115" y="125"/>
                    <a:pt x="115" y="125"/>
                    <a:pt x="115" y="125"/>
                  </a:cubicBezTo>
                  <a:cubicBezTo>
                    <a:pt x="123" y="94"/>
                    <a:pt x="123" y="94"/>
                    <a:pt x="123" y="94"/>
                  </a:cubicBezTo>
                  <a:cubicBezTo>
                    <a:pt x="123" y="94"/>
                    <a:pt x="123" y="93"/>
                    <a:pt x="123" y="93"/>
                  </a:cubicBezTo>
                  <a:cubicBezTo>
                    <a:pt x="124" y="90"/>
                    <a:pt x="127" y="86"/>
                    <a:pt x="132" y="85"/>
                  </a:cubicBezTo>
                  <a:cubicBezTo>
                    <a:pt x="153" y="81"/>
                    <a:pt x="174" y="81"/>
                    <a:pt x="195" y="85"/>
                  </a:cubicBezTo>
                  <a:cubicBezTo>
                    <a:pt x="199" y="86"/>
                    <a:pt x="203" y="90"/>
                    <a:pt x="204" y="93"/>
                  </a:cubicBezTo>
                  <a:cubicBezTo>
                    <a:pt x="204" y="93"/>
                    <a:pt x="204" y="94"/>
                    <a:pt x="204" y="94"/>
                  </a:cubicBezTo>
                  <a:cubicBezTo>
                    <a:pt x="209" y="114"/>
                    <a:pt x="209" y="114"/>
                    <a:pt x="209" y="114"/>
                  </a:cubicBezTo>
                  <a:cubicBezTo>
                    <a:pt x="203" y="115"/>
                    <a:pt x="198" y="119"/>
                    <a:pt x="195" y="123"/>
                  </a:cubicBezTo>
                  <a:cubicBezTo>
                    <a:pt x="190" y="103"/>
                    <a:pt x="190" y="103"/>
                    <a:pt x="190" y="103"/>
                  </a:cubicBezTo>
                  <a:cubicBezTo>
                    <a:pt x="189" y="103"/>
                    <a:pt x="187" y="102"/>
                    <a:pt x="186" y="102"/>
                  </a:cubicBezTo>
                  <a:cubicBezTo>
                    <a:pt x="185" y="123"/>
                    <a:pt x="185" y="123"/>
                    <a:pt x="185" y="123"/>
                  </a:cubicBezTo>
                  <a:cubicBezTo>
                    <a:pt x="185" y="123"/>
                    <a:pt x="185" y="123"/>
                    <a:pt x="185" y="123"/>
                  </a:cubicBezTo>
                  <a:cubicBezTo>
                    <a:pt x="193" y="152"/>
                    <a:pt x="193" y="152"/>
                    <a:pt x="193" y="152"/>
                  </a:cubicBezTo>
                  <a:cubicBezTo>
                    <a:pt x="191" y="152"/>
                    <a:pt x="189" y="153"/>
                    <a:pt x="187" y="153"/>
                  </a:cubicBezTo>
                  <a:cubicBezTo>
                    <a:pt x="181" y="154"/>
                    <a:pt x="177" y="159"/>
                    <a:pt x="177" y="164"/>
                  </a:cubicBezTo>
                  <a:cubicBezTo>
                    <a:pt x="177" y="164"/>
                    <a:pt x="177" y="164"/>
                    <a:pt x="177" y="164"/>
                  </a:cubicBezTo>
                  <a:cubicBezTo>
                    <a:pt x="177" y="205"/>
                    <a:pt x="177" y="205"/>
                    <a:pt x="177" y="205"/>
                  </a:cubicBezTo>
                  <a:cubicBezTo>
                    <a:pt x="177" y="210"/>
                    <a:pt x="180" y="214"/>
                    <a:pt x="185" y="215"/>
                  </a:cubicBezTo>
                  <a:lnTo>
                    <a:pt x="185" y="217"/>
                  </a:lnTo>
                  <a:close/>
                  <a:moveTo>
                    <a:pt x="128" y="155"/>
                  </a:moveTo>
                  <a:cubicBezTo>
                    <a:pt x="129" y="152"/>
                    <a:pt x="129" y="152"/>
                    <a:pt x="129" y="152"/>
                  </a:cubicBezTo>
                  <a:cubicBezTo>
                    <a:pt x="129" y="152"/>
                    <a:pt x="129" y="153"/>
                    <a:pt x="130" y="153"/>
                  </a:cubicBezTo>
                  <a:cubicBezTo>
                    <a:pt x="129" y="155"/>
                    <a:pt x="129" y="155"/>
                    <a:pt x="129" y="155"/>
                  </a:cubicBezTo>
                  <a:cubicBezTo>
                    <a:pt x="129" y="155"/>
                    <a:pt x="129" y="155"/>
                    <a:pt x="128" y="155"/>
                  </a:cubicBezTo>
                  <a:close/>
                  <a:moveTo>
                    <a:pt x="131" y="149"/>
                  </a:moveTo>
                  <a:cubicBezTo>
                    <a:pt x="131" y="139"/>
                    <a:pt x="131" y="139"/>
                    <a:pt x="131" y="139"/>
                  </a:cubicBezTo>
                  <a:cubicBezTo>
                    <a:pt x="138" y="112"/>
                    <a:pt x="138" y="112"/>
                    <a:pt x="138" y="112"/>
                  </a:cubicBezTo>
                  <a:cubicBezTo>
                    <a:pt x="138" y="123"/>
                    <a:pt x="138" y="123"/>
                    <a:pt x="138" y="123"/>
                  </a:cubicBezTo>
                  <a:lnTo>
                    <a:pt x="131" y="149"/>
                  </a:lnTo>
                  <a:close/>
                  <a:moveTo>
                    <a:pt x="193" y="127"/>
                  </a:moveTo>
                  <a:cubicBezTo>
                    <a:pt x="192" y="128"/>
                    <a:pt x="192" y="130"/>
                    <a:pt x="192" y="132"/>
                  </a:cubicBezTo>
                  <a:cubicBezTo>
                    <a:pt x="189" y="123"/>
                    <a:pt x="189" y="123"/>
                    <a:pt x="189" y="123"/>
                  </a:cubicBezTo>
                  <a:cubicBezTo>
                    <a:pt x="189" y="116"/>
                    <a:pt x="189" y="116"/>
                    <a:pt x="189" y="116"/>
                  </a:cubicBezTo>
                  <a:cubicBezTo>
                    <a:pt x="191" y="124"/>
                    <a:pt x="191" y="124"/>
                    <a:pt x="191" y="124"/>
                  </a:cubicBezTo>
                  <a:cubicBezTo>
                    <a:pt x="192" y="125"/>
                    <a:pt x="192" y="126"/>
                    <a:pt x="193" y="127"/>
                  </a:cubicBezTo>
                  <a:close/>
                  <a:moveTo>
                    <a:pt x="232" y="205"/>
                  </a:moveTo>
                  <a:cubicBezTo>
                    <a:pt x="232" y="190"/>
                    <a:pt x="232" y="190"/>
                    <a:pt x="232" y="190"/>
                  </a:cubicBezTo>
                  <a:cubicBezTo>
                    <a:pt x="232" y="190"/>
                    <a:pt x="232" y="190"/>
                    <a:pt x="232" y="190"/>
                  </a:cubicBezTo>
                  <a:cubicBezTo>
                    <a:pt x="232" y="190"/>
                    <a:pt x="232" y="190"/>
                    <a:pt x="232" y="190"/>
                  </a:cubicBezTo>
                  <a:cubicBezTo>
                    <a:pt x="232" y="170"/>
                    <a:pt x="232" y="170"/>
                    <a:pt x="232" y="170"/>
                  </a:cubicBezTo>
                  <a:cubicBezTo>
                    <a:pt x="231" y="170"/>
                    <a:pt x="231" y="170"/>
                    <a:pt x="230" y="169"/>
                  </a:cubicBezTo>
                  <a:cubicBezTo>
                    <a:pt x="229" y="203"/>
                    <a:pt x="229" y="203"/>
                    <a:pt x="229" y="203"/>
                  </a:cubicBezTo>
                  <a:cubicBezTo>
                    <a:pt x="229" y="203"/>
                    <a:pt x="229" y="203"/>
                    <a:pt x="229" y="203"/>
                  </a:cubicBezTo>
                  <a:cubicBezTo>
                    <a:pt x="229" y="203"/>
                    <a:pt x="229" y="204"/>
                    <a:pt x="229" y="204"/>
                  </a:cubicBezTo>
                  <a:cubicBezTo>
                    <a:pt x="229" y="233"/>
                    <a:pt x="229" y="233"/>
                    <a:pt x="229" y="233"/>
                  </a:cubicBezTo>
                  <a:cubicBezTo>
                    <a:pt x="229" y="233"/>
                    <a:pt x="229" y="233"/>
                    <a:pt x="229" y="233"/>
                  </a:cubicBezTo>
                  <a:cubicBezTo>
                    <a:pt x="229" y="233"/>
                    <a:pt x="229" y="234"/>
                    <a:pt x="229" y="234"/>
                  </a:cubicBezTo>
                  <a:cubicBezTo>
                    <a:pt x="229" y="263"/>
                    <a:pt x="229" y="263"/>
                    <a:pt x="229" y="263"/>
                  </a:cubicBezTo>
                  <a:cubicBezTo>
                    <a:pt x="229" y="267"/>
                    <a:pt x="226" y="270"/>
                    <a:pt x="222" y="270"/>
                  </a:cubicBezTo>
                  <a:cubicBezTo>
                    <a:pt x="218" y="270"/>
                    <a:pt x="215" y="267"/>
                    <a:pt x="215" y="263"/>
                  </a:cubicBezTo>
                  <a:cubicBezTo>
                    <a:pt x="215" y="234"/>
                    <a:pt x="215" y="234"/>
                    <a:pt x="215" y="234"/>
                  </a:cubicBezTo>
                  <a:cubicBezTo>
                    <a:pt x="215" y="234"/>
                    <a:pt x="215" y="233"/>
                    <a:pt x="215" y="233"/>
                  </a:cubicBezTo>
                  <a:cubicBezTo>
                    <a:pt x="215" y="233"/>
                    <a:pt x="215" y="233"/>
                    <a:pt x="215" y="233"/>
                  </a:cubicBezTo>
                  <a:cubicBezTo>
                    <a:pt x="215" y="211"/>
                    <a:pt x="215" y="211"/>
                    <a:pt x="215" y="211"/>
                  </a:cubicBezTo>
                  <a:cubicBezTo>
                    <a:pt x="209" y="211"/>
                    <a:pt x="209" y="211"/>
                    <a:pt x="209" y="211"/>
                  </a:cubicBezTo>
                  <a:cubicBezTo>
                    <a:pt x="209" y="233"/>
                    <a:pt x="209" y="233"/>
                    <a:pt x="209" y="233"/>
                  </a:cubicBezTo>
                  <a:cubicBezTo>
                    <a:pt x="209" y="233"/>
                    <a:pt x="209" y="233"/>
                    <a:pt x="209" y="233"/>
                  </a:cubicBezTo>
                  <a:cubicBezTo>
                    <a:pt x="209" y="233"/>
                    <a:pt x="209" y="234"/>
                    <a:pt x="209" y="234"/>
                  </a:cubicBezTo>
                  <a:cubicBezTo>
                    <a:pt x="209" y="263"/>
                    <a:pt x="209" y="263"/>
                    <a:pt x="209" y="263"/>
                  </a:cubicBezTo>
                  <a:cubicBezTo>
                    <a:pt x="209" y="267"/>
                    <a:pt x="206" y="270"/>
                    <a:pt x="203" y="270"/>
                  </a:cubicBezTo>
                  <a:cubicBezTo>
                    <a:pt x="199" y="270"/>
                    <a:pt x="196" y="267"/>
                    <a:pt x="196" y="263"/>
                  </a:cubicBezTo>
                  <a:cubicBezTo>
                    <a:pt x="196" y="234"/>
                    <a:pt x="196" y="234"/>
                    <a:pt x="196" y="234"/>
                  </a:cubicBezTo>
                  <a:cubicBezTo>
                    <a:pt x="196" y="234"/>
                    <a:pt x="196" y="233"/>
                    <a:pt x="196" y="233"/>
                  </a:cubicBezTo>
                  <a:cubicBezTo>
                    <a:pt x="196" y="233"/>
                    <a:pt x="196" y="233"/>
                    <a:pt x="196" y="233"/>
                  </a:cubicBezTo>
                  <a:cubicBezTo>
                    <a:pt x="196" y="204"/>
                    <a:pt x="196" y="204"/>
                    <a:pt x="196" y="204"/>
                  </a:cubicBezTo>
                  <a:cubicBezTo>
                    <a:pt x="196" y="204"/>
                    <a:pt x="196" y="203"/>
                    <a:pt x="196" y="203"/>
                  </a:cubicBezTo>
                  <a:cubicBezTo>
                    <a:pt x="196" y="203"/>
                    <a:pt x="196" y="203"/>
                    <a:pt x="196" y="203"/>
                  </a:cubicBezTo>
                  <a:cubicBezTo>
                    <a:pt x="195" y="169"/>
                    <a:pt x="195" y="169"/>
                    <a:pt x="195" y="169"/>
                  </a:cubicBezTo>
                  <a:cubicBezTo>
                    <a:pt x="194" y="170"/>
                    <a:pt x="193" y="170"/>
                    <a:pt x="192" y="170"/>
                  </a:cubicBezTo>
                  <a:cubicBezTo>
                    <a:pt x="192" y="190"/>
                    <a:pt x="192" y="190"/>
                    <a:pt x="192" y="190"/>
                  </a:cubicBezTo>
                  <a:cubicBezTo>
                    <a:pt x="192" y="190"/>
                    <a:pt x="192" y="190"/>
                    <a:pt x="192" y="190"/>
                  </a:cubicBezTo>
                  <a:cubicBezTo>
                    <a:pt x="192" y="190"/>
                    <a:pt x="192" y="190"/>
                    <a:pt x="192" y="190"/>
                  </a:cubicBezTo>
                  <a:cubicBezTo>
                    <a:pt x="192" y="205"/>
                    <a:pt x="192" y="205"/>
                    <a:pt x="192" y="205"/>
                  </a:cubicBezTo>
                  <a:cubicBezTo>
                    <a:pt x="192" y="209"/>
                    <a:pt x="190" y="211"/>
                    <a:pt x="186" y="211"/>
                  </a:cubicBezTo>
                  <a:cubicBezTo>
                    <a:pt x="183" y="211"/>
                    <a:pt x="180" y="209"/>
                    <a:pt x="180" y="205"/>
                  </a:cubicBezTo>
                  <a:cubicBezTo>
                    <a:pt x="180" y="190"/>
                    <a:pt x="180" y="190"/>
                    <a:pt x="180" y="190"/>
                  </a:cubicBezTo>
                  <a:cubicBezTo>
                    <a:pt x="180" y="190"/>
                    <a:pt x="180" y="190"/>
                    <a:pt x="180" y="190"/>
                  </a:cubicBezTo>
                  <a:cubicBezTo>
                    <a:pt x="180" y="190"/>
                    <a:pt x="180" y="190"/>
                    <a:pt x="180" y="190"/>
                  </a:cubicBezTo>
                  <a:cubicBezTo>
                    <a:pt x="180" y="164"/>
                    <a:pt x="180" y="164"/>
                    <a:pt x="180" y="164"/>
                  </a:cubicBezTo>
                  <a:cubicBezTo>
                    <a:pt x="180" y="164"/>
                    <a:pt x="180" y="164"/>
                    <a:pt x="180" y="164"/>
                  </a:cubicBezTo>
                  <a:cubicBezTo>
                    <a:pt x="180" y="161"/>
                    <a:pt x="183" y="157"/>
                    <a:pt x="188" y="156"/>
                  </a:cubicBezTo>
                  <a:cubicBezTo>
                    <a:pt x="204" y="153"/>
                    <a:pt x="221" y="153"/>
                    <a:pt x="237" y="156"/>
                  </a:cubicBezTo>
                  <a:cubicBezTo>
                    <a:pt x="241" y="157"/>
                    <a:pt x="244" y="161"/>
                    <a:pt x="244" y="164"/>
                  </a:cubicBezTo>
                  <a:cubicBezTo>
                    <a:pt x="244" y="164"/>
                    <a:pt x="244" y="164"/>
                    <a:pt x="244" y="164"/>
                  </a:cubicBezTo>
                  <a:cubicBezTo>
                    <a:pt x="244" y="190"/>
                    <a:pt x="244" y="190"/>
                    <a:pt x="244" y="190"/>
                  </a:cubicBezTo>
                  <a:cubicBezTo>
                    <a:pt x="244" y="190"/>
                    <a:pt x="244" y="190"/>
                    <a:pt x="244" y="190"/>
                  </a:cubicBezTo>
                  <a:cubicBezTo>
                    <a:pt x="244" y="190"/>
                    <a:pt x="244" y="190"/>
                    <a:pt x="244" y="190"/>
                  </a:cubicBezTo>
                  <a:cubicBezTo>
                    <a:pt x="244" y="205"/>
                    <a:pt x="244" y="205"/>
                    <a:pt x="244" y="205"/>
                  </a:cubicBezTo>
                  <a:cubicBezTo>
                    <a:pt x="244" y="209"/>
                    <a:pt x="242" y="211"/>
                    <a:pt x="238" y="211"/>
                  </a:cubicBezTo>
                  <a:cubicBezTo>
                    <a:pt x="235" y="211"/>
                    <a:pt x="232" y="209"/>
                    <a:pt x="232" y="205"/>
                  </a:cubicBezTo>
                  <a:close/>
                </a:path>
              </a:pathLst>
            </a:custGeom>
            <a:solidFill>
              <a:srgbClr val="4C304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grpSp>
      <p:sp>
        <p:nvSpPr>
          <p:cNvPr id="1991" name="Google Shape;1991;p53"/>
          <p:cNvSpPr/>
          <p:nvPr/>
        </p:nvSpPr>
        <p:spPr>
          <a:xfrm>
            <a:off x="5345113" y="4211036"/>
            <a:ext cx="4454618" cy="2012902"/>
          </a:xfrm>
          <a:prstGeom prst="rect">
            <a:avLst/>
          </a:prstGeom>
          <a:noFill/>
          <a:ln cap="flat" cmpd="sng" w="19050">
            <a:solidFill>
              <a:srgbClr val="790B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992" name="Google Shape;1992;p53"/>
          <p:cNvSpPr/>
          <p:nvPr/>
        </p:nvSpPr>
        <p:spPr>
          <a:xfrm>
            <a:off x="8745140" y="4211647"/>
            <a:ext cx="2011680" cy="2011680"/>
          </a:xfrm>
          <a:prstGeom prst="ellipse">
            <a:avLst/>
          </a:prstGeom>
          <a:solidFill>
            <a:schemeClr val="dk2"/>
          </a:solidFill>
          <a:ln cap="flat" cmpd="sng" w="19050">
            <a:solidFill>
              <a:srgbClr val="790B4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1993" name="Google Shape;1993;p53"/>
          <p:cNvSpPr txBox="1"/>
          <p:nvPr/>
        </p:nvSpPr>
        <p:spPr>
          <a:xfrm>
            <a:off x="8629747" y="4440384"/>
            <a:ext cx="2189066" cy="162949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US" sz="8800">
                <a:solidFill>
                  <a:srgbClr val="790B4D"/>
                </a:solidFill>
                <a:latin typeface="Arial"/>
                <a:ea typeface="Arial"/>
                <a:cs typeface="Arial"/>
                <a:sym typeface="Arial"/>
              </a:rPr>
              <a:t>FIA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8" name="Shape 1998"/>
        <p:cNvGrpSpPr/>
        <p:nvPr/>
      </p:nvGrpSpPr>
      <p:grpSpPr>
        <a:xfrm>
          <a:off x="0" y="0"/>
          <a:ext cx="0" cy="0"/>
          <a:chOff x="0" y="0"/>
          <a:chExt cx="0" cy="0"/>
        </a:xfrm>
      </p:grpSpPr>
      <p:sp>
        <p:nvSpPr>
          <p:cNvPr id="1999" name="Google Shape;1999;p54"/>
          <p:cNvSpPr/>
          <p:nvPr/>
        </p:nvSpPr>
        <p:spPr>
          <a:xfrm>
            <a:off x="0" y="-27421"/>
            <a:ext cx="5383213" cy="5529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2000" name="Google Shape;2000;p54"/>
          <p:cNvSpPr txBox="1"/>
          <p:nvPr>
            <p:ph idx="11" type="ftr"/>
          </p:nvPr>
        </p:nvSpPr>
        <p:spPr>
          <a:xfrm>
            <a:off x="59115" y="5645393"/>
            <a:ext cx="5230306" cy="764141"/>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solidFill>
                  <a:srgbClr val="646464"/>
                </a:solidFill>
                <a:latin typeface="Arial"/>
                <a:ea typeface="Arial"/>
                <a:cs typeface="Arial"/>
                <a:sym typeface="Arial"/>
              </a:rPr>
              <a:t>Guarantees are based on the financial strength and claims-paying ability of the issuing company. </a:t>
            </a:r>
            <a:endParaRPr/>
          </a:p>
          <a:p>
            <a:pPr indent="0" lvl="0" marL="0" rtl="0" algn="l">
              <a:lnSpc>
                <a:spcPct val="90000"/>
              </a:lnSpc>
              <a:spcBef>
                <a:spcPts val="0"/>
              </a:spcBef>
              <a:spcAft>
                <a:spcPts val="0"/>
              </a:spcAft>
              <a:buNone/>
            </a:pPr>
            <a:r>
              <a:rPr lang="en-US" sz="1000">
                <a:solidFill>
                  <a:srgbClr val="646464"/>
                </a:solidFill>
                <a:latin typeface="Arial"/>
                <a:ea typeface="Arial"/>
                <a:cs typeface="Arial"/>
                <a:sym typeface="Arial"/>
              </a:rPr>
              <a:t>Bonus annuities may include higher surrender charges, longer surrender periods, lower caps, higher spreads, or other restrictions that are not included in similar annuities that don’t offer a bonus. </a:t>
            </a:r>
            <a:endParaRPr sz="1000">
              <a:solidFill>
                <a:srgbClr val="646464"/>
              </a:solidFill>
              <a:latin typeface="Arial"/>
              <a:ea typeface="Arial"/>
              <a:cs typeface="Arial"/>
              <a:sym typeface="Arial"/>
            </a:endParaRPr>
          </a:p>
        </p:txBody>
      </p:sp>
      <p:sp>
        <p:nvSpPr>
          <p:cNvPr id="2001" name="Google Shape;2001;p54"/>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2002" name="Google Shape;2002;p54"/>
          <p:cNvSpPr txBox="1"/>
          <p:nvPr>
            <p:ph idx="4294967295" type="title"/>
          </p:nvPr>
        </p:nvSpPr>
        <p:spPr>
          <a:xfrm>
            <a:off x="170015" y="323225"/>
            <a:ext cx="4367213" cy="159385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2"/>
              </a:buClr>
              <a:buSzPts val="5400"/>
              <a:buFont typeface="Arial"/>
              <a:buNone/>
            </a:pPr>
            <a:r>
              <a:rPr b="1" lang="en-US" sz="5400">
                <a:solidFill>
                  <a:schemeClr val="dk2"/>
                </a:solidFill>
              </a:rPr>
              <a:t>Benefits</a:t>
            </a:r>
            <a:r>
              <a:rPr lang="en-US" sz="5400">
                <a:solidFill>
                  <a:schemeClr val="dk2"/>
                </a:solidFill>
              </a:rPr>
              <a:t> </a:t>
            </a:r>
            <a:br>
              <a:rPr lang="en-US" sz="5400">
                <a:solidFill>
                  <a:schemeClr val="dk2"/>
                </a:solidFill>
              </a:rPr>
            </a:br>
            <a:r>
              <a:rPr lang="en-US" sz="5400">
                <a:solidFill>
                  <a:schemeClr val="dk2"/>
                </a:solidFill>
              </a:rPr>
              <a:t>of FIAs</a:t>
            </a:r>
            <a:endParaRPr/>
          </a:p>
        </p:txBody>
      </p:sp>
      <p:sp>
        <p:nvSpPr>
          <p:cNvPr id="2003" name="Google Shape;2003;p54"/>
          <p:cNvSpPr txBox="1"/>
          <p:nvPr>
            <p:ph idx="4294967295" type="body"/>
          </p:nvPr>
        </p:nvSpPr>
        <p:spPr>
          <a:xfrm>
            <a:off x="562922" y="1988634"/>
            <a:ext cx="3581400" cy="3124200"/>
          </a:xfrm>
          <a:prstGeom prst="rect">
            <a:avLst/>
          </a:prstGeom>
          <a:noFill/>
          <a:ln>
            <a:noFill/>
          </a:ln>
        </p:spPr>
        <p:txBody>
          <a:bodyPr anchorCtr="0" anchor="t" bIns="45700" lIns="91425" spcFirstLastPara="1" rIns="91425" wrap="square" tIns="45700">
            <a:normAutofit fontScale="92500"/>
          </a:bodyPr>
          <a:lstStyle/>
          <a:p>
            <a:pPr indent="0" lvl="2" marL="0" rtl="0" algn="l">
              <a:lnSpc>
                <a:spcPct val="100000"/>
              </a:lnSpc>
              <a:spcBef>
                <a:spcPts val="0"/>
              </a:spcBef>
              <a:spcAft>
                <a:spcPts val="0"/>
              </a:spcAft>
              <a:buClr>
                <a:srgbClr val="113388"/>
              </a:buClr>
              <a:buSzPct val="100000"/>
              <a:buNone/>
            </a:pPr>
            <a:r>
              <a:rPr b="1" lang="en-US" sz="2800">
                <a:solidFill>
                  <a:schemeClr val="dk2"/>
                </a:solidFill>
              </a:rPr>
              <a:t>Other considerations:</a:t>
            </a:r>
            <a:endParaRPr/>
          </a:p>
          <a:p>
            <a:pPr indent="-228600" lvl="3" marL="228600" rtl="0" algn="l">
              <a:lnSpc>
                <a:spcPct val="100000"/>
              </a:lnSpc>
              <a:spcBef>
                <a:spcPts val="0"/>
              </a:spcBef>
              <a:spcAft>
                <a:spcPts val="0"/>
              </a:spcAft>
              <a:buClr>
                <a:schemeClr val="dk2"/>
              </a:buClr>
              <a:buSzPct val="100000"/>
              <a:buFont typeface="Arial"/>
              <a:buChar char="•"/>
            </a:pPr>
            <a:r>
              <a:rPr lang="en-US" sz="2400">
                <a:solidFill>
                  <a:schemeClr val="dk2"/>
                </a:solidFill>
              </a:rPr>
              <a:t>Flexible access to money </a:t>
            </a:r>
            <a:endParaRPr/>
          </a:p>
          <a:p>
            <a:pPr indent="-228600" lvl="3" marL="228600" rtl="0" algn="l">
              <a:lnSpc>
                <a:spcPct val="100000"/>
              </a:lnSpc>
              <a:spcBef>
                <a:spcPts val="0"/>
              </a:spcBef>
              <a:spcAft>
                <a:spcPts val="0"/>
              </a:spcAft>
              <a:buClr>
                <a:schemeClr val="dk2"/>
              </a:buClr>
              <a:buSzPct val="100000"/>
              <a:buFont typeface="Arial"/>
              <a:buChar char="•"/>
            </a:pPr>
            <a:r>
              <a:rPr lang="en-US" sz="2400">
                <a:solidFill>
                  <a:schemeClr val="dk2"/>
                </a:solidFill>
              </a:rPr>
              <a:t>Bonus potential</a:t>
            </a:r>
            <a:endParaRPr/>
          </a:p>
          <a:p>
            <a:pPr indent="-228600" lvl="3" marL="228600" rtl="0" algn="l">
              <a:lnSpc>
                <a:spcPct val="100000"/>
              </a:lnSpc>
              <a:spcBef>
                <a:spcPts val="0"/>
              </a:spcBef>
              <a:spcAft>
                <a:spcPts val="0"/>
              </a:spcAft>
              <a:buClr>
                <a:schemeClr val="dk2"/>
              </a:buClr>
              <a:buSzPct val="100000"/>
              <a:buFont typeface="Arial"/>
              <a:buChar char="•"/>
            </a:pPr>
            <a:r>
              <a:rPr lang="en-US" sz="2400">
                <a:solidFill>
                  <a:schemeClr val="dk2"/>
                </a:solidFill>
              </a:rPr>
              <a:t>Financial strength</a:t>
            </a:r>
            <a:endParaRPr/>
          </a:p>
          <a:p>
            <a:pPr indent="-166687" lvl="4" marL="515938" rtl="0" algn="l">
              <a:lnSpc>
                <a:spcPct val="100000"/>
              </a:lnSpc>
              <a:spcBef>
                <a:spcPts val="0"/>
              </a:spcBef>
              <a:spcAft>
                <a:spcPts val="0"/>
              </a:spcAft>
              <a:buClr>
                <a:schemeClr val="dk2"/>
              </a:buClr>
              <a:buSzPct val="100000"/>
              <a:buChar char="‐"/>
            </a:pPr>
            <a:r>
              <a:rPr lang="en-US" sz="1800">
                <a:solidFill>
                  <a:schemeClr val="dk2"/>
                </a:solidFill>
              </a:rPr>
              <a:t>Ratings</a:t>
            </a:r>
            <a:endParaRPr/>
          </a:p>
          <a:p>
            <a:pPr indent="-166687" lvl="4" marL="515938" rtl="0" algn="l">
              <a:lnSpc>
                <a:spcPct val="100000"/>
              </a:lnSpc>
              <a:spcBef>
                <a:spcPts val="0"/>
              </a:spcBef>
              <a:spcAft>
                <a:spcPts val="0"/>
              </a:spcAft>
              <a:buClr>
                <a:schemeClr val="dk2"/>
              </a:buClr>
              <a:buSzPct val="100000"/>
              <a:buChar char="‐"/>
            </a:pPr>
            <a:r>
              <a:rPr lang="en-US" sz="1800">
                <a:solidFill>
                  <a:schemeClr val="dk2"/>
                </a:solidFill>
              </a:rPr>
              <a:t>Risk management capabilities</a:t>
            </a:r>
            <a:endParaRPr/>
          </a:p>
          <a:p>
            <a:pPr indent="-166687" lvl="4" marL="515938" rtl="0" algn="l">
              <a:lnSpc>
                <a:spcPct val="100000"/>
              </a:lnSpc>
              <a:spcBef>
                <a:spcPts val="0"/>
              </a:spcBef>
              <a:spcAft>
                <a:spcPts val="0"/>
              </a:spcAft>
              <a:buClr>
                <a:schemeClr val="dk2"/>
              </a:buClr>
              <a:buSzPct val="100000"/>
              <a:buChar char="‐"/>
            </a:pPr>
            <a:r>
              <a:rPr lang="en-US" sz="1800">
                <a:solidFill>
                  <a:schemeClr val="dk2"/>
                </a:solidFill>
              </a:rPr>
              <a:t>Management philosophy</a:t>
            </a:r>
            <a:endParaRPr/>
          </a:p>
          <a:p>
            <a:pPr indent="-60960" lvl="4" marL="515938" rtl="0" algn="l">
              <a:lnSpc>
                <a:spcPct val="100000"/>
              </a:lnSpc>
              <a:spcBef>
                <a:spcPts val="0"/>
              </a:spcBef>
              <a:spcAft>
                <a:spcPts val="0"/>
              </a:spcAft>
              <a:buClr>
                <a:schemeClr val="dk2"/>
              </a:buClr>
              <a:buSzPct val="100000"/>
              <a:buNone/>
            </a:pPr>
            <a:r>
              <a:t/>
            </a:r>
            <a:endParaRPr sz="1800">
              <a:solidFill>
                <a:schemeClr val="dk2"/>
              </a:solidFill>
            </a:endParaRPr>
          </a:p>
          <a:p>
            <a:pPr indent="0" lvl="0" marL="0" rtl="0" algn="l">
              <a:lnSpc>
                <a:spcPct val="100000"/>
              </a:lnSpc>
              <a:spcBef>
                <a:spcPts val="0"/>
              </a:spcBef>
              <a:spcAft>
                <a:spcPts val="0"/>
              </a:spcAft>
              <a:buSzPct val="100000"/>
              <a:buNone/>
            </a:pPr>
            <a:r>
              <a:t/>
            </a:r>
            <a:endParaRPr>
              <a:solidFill>
                <a:schemeClr val="dk2"/>
              </a:solidFill>
            </a:endParaRPr>
          </a:p>
        </p:txBody>
      </p:sp>
      <p:pic>
        <p:nvPicPr>
          <p:cNvPr id="2004" name="Google Shape;2004;p54"/>
          <p:cNvPicPr preferRelativeResize="0"/>
          <p:nvPr>
            <p:ph idx="2" type="pic"/>
          </p:nvPr>
        </p:nvPicPr>
        <p:blipFill rotWithShape="1">
          <a:blip r:embed="rId3">
            <a:alphaModFix/>
          </a:blip>
          <a:srcRect b="0" l="0" r="0" t="0"/>
          <a:stretch/>
        </p:blipFill>
        <p:spPr>
          <a:xfrm>
            <a:off x="5383213" y="0"/>
            <a:ext cx="6805612" cy="6858000"/>
          </a:xfrm>
          <a:prstGeom prst="rect">
            <a:avLst/>
          </a:prstGeom>
          <a:noFill/>
          <a:ln>
            <a:noFill/>
          </a:ln>
        </p:spPr>
      </p:pic>
      <p:sp>
        <p:nvSpPr>
          <p:cNvPr id="2005" name="Google Shape;2005;p54"/>
          <p:cNvSpPr/>
          <p:nvPr/>
        </p:nvSpPr>
        <p:spPr>
          <a:xfrm>
            <a:off x="2135188" y="420689"/>
            <a:ext cx="7705725" cy="80327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t/>
            </a:r>
            <a:endParaRPr sz="2600">
              <a:solidFill>
                <a:srgbClr val="113388"/>
              </a:solidFill>
              <a:latin typeface="Calibri"/>
              <a:ea typeface="Calibri"/>
              <a:cs typeface="Calibri"/>
              <a:sym typeface="Calibri"/>
            </a:endParaRPr>
          </a:p>
        </p:txBody>
      </p:sp>
      <p:pic>
        <p:nvPicPr>
          <p:cNvPr id="2006" name="Google Shape;2006;p54"/>
          <p:cNvPicPr preferRelativeResize="0"/>
          <p:nvPr/>
        </p:nvPicPr>
        <p:blipFill rotWithShape="1">
          <a:blip r:embed="rId4">
            <a:alphaModFix/>
          </a:blip>
          <a:srcRect b="0" l="0" r="0" t="0"/>
          <a:stretch/>
        </p:blipFill>
        <p:spPr>
          <a:xfrm>
            <a:off x="5371695" y="-27421"/>
            <a:ext cx="6817130" cy="6858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1" name="Shape 2011"/>
        <p:cNvGrpSpPr/>
        <p:nvPr/>
      </p:nvGrpSpPr>
      <p:grpSpPr>
        <a:xfrm>
          <a:off x="0" y="0"/>
          <a:ext cx="0" cy="0"/>
          <a:chOff x="0" y="0"/>
          <a:chExt cx="0" cy="0"/>
        </a:xfrm>
      </p:grpSpPr>
      <p:sp>
        <p:nvSpPr>
          <p:cNvPr id="2012" name="Google Shape;2012;p55"/>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2013" name="Google Shape;2013;p55"/>
          <p:cNvSpPr txBox="1"/>
          <p:nvPr>
            <p:ph idx="1" type="body"/>
          </p:nvPr>
        </p:nvSpPr>
        <p:spPr>
          <a:xfrm>
            <a:off x="-1" y="1931218"/>
            <a:ext cx="4884666" cy="2937645"/>
          </a:xfrm>
          <a:prstGeom prst="rect">
            <a:avLst/>
          </a:prstGeom>
          <a:solidFill>
            <a:schemeClr val="accent1"/>
          </a:solidFill>
          <a:ln>
            <a:noFill/>
          </a:ln>
        </p:spPr>
        <p:txBody>
          <a:bodyPr anchorCtr="0" anchor="b" bIns="274300" lIns="365750" spcFirstLastPara="1" rIns="365750" wrap="square" tIns="274300">
            <a:normAutofit/>
          </a:bodyPr>
          <a:lstStyle/>
          <a:p>
            <a:pPr indent="0" lvl="0" marL="0" rtl="0" algn="l">
              <a:lnSpc>
                <a:spcPct val="90000"/>
              </a:lnSpc>
              <a:spcBef>
                <a:spcPts val="0"/>
              </a:spcBef>
              <a:spcAft>
                <a:spcPts val="0"/>
              </a:spcAft>
              <a:buSzPts val="4400"/>
              <a:buNone/>
            </a:pPr>
            <a:r>
              <a:rPr lang="en-US">
                <a:latin typeface="Arial"/>
                <a:ea typeface="Arial"/>
                <a:cs typeface="Arial"/>
                <a:sym typeface="Arial"/>
              </a:rPr>
              <a:t>Is an FIA </a:t>
            </a:r>
            <a:r>
              <a:rPr b="1" lang="en-US">
                <a:latin typeface="Arial"/>
                <a:ea typeface="Arial"/>
                <a:cs typeface="Arial"/>
                <a:sym typeface="Arial"/>
              </a:rPr>
              <a:t>a good choice for you</a:t>
            </a:r>
            <a:r>
              <a:rPr lang="en-US">
                <a:latin typeface="Arial"/>
                <a:ea typeface="Arial"/>
                <a:cs typeface="Arial"/>
                <a:sym typeface="Arial"/>
              </a:rPr>
              <a:t>?</a:t>
            </a:r>
            <a:endParaRPr/>
          </a:p>
          <a:p>
            <a:pPr indent="0" lvl="0" marL="0" rtl="0" algn="l">
              <a:lnSpc>
                <a:spcPct val="90000"/>
              </a:lnSpc>
              <a:spcBef>
                <a:spcPts val="1175"/>
              </a:spcBef>
              <a:spcAft>
                <a:spcPts val="0"/>
              </a:spcAft>
              <a:buSzPts val="4400"/>
              <a:buNone/>
            </a:pPr>
            <a:r>
              <a:t/>
            </a:r>
            <a:endParaRPr/>
          </a:p>
        </p:txBody>
      </p:sp>
      <p:sp>
        <p:nvSpPr>
          <p:cNvPr id="2014" name="Google Shape;2014;p55"/>
          <p:cNvSpPr txBox="1"/>
          <p:nvPr>
            <p:ph idx="2" type="body"/>
          </p:nvPr>
        </p:nvSpPr>
        <p:spPr>
          <a:xfrm>
            <a:off x="2655647" y="383141"/>
            <a:ext cx="2246673" cy="1828800"/>
          </a:xfrm>
          <a:prstGeom prst="rect">
            <a:avLst/>
          </a:prstGeom>
          <a:noFill/>
          <a:ln>
            <a:noFill/>
          </a:ln>
        </p:spPr>
        <p:txBody>
          <a:bodyPr anchorCtr="0" anchor="b" bIns="0" lIns="91425" spcFirstLastPara="1" rIns="91425" wrap="square" tIns="0">
            <a:normAutofit fontScale="92500" lnSpcReduction="10000"/>
          </a:bodyPr>
          <a:lstStyle/>
          <a:p>
            <a:pPr indent="0" lvl="0" marL="0" rtl="0" algn="ctr">
              <a:lnSpc>
                <a:spcPct val="100000"/>
              </a:lnSpc>
              <a:spcBef>
                <a:spcPts val="0"/>
              </a:spcBef>
              <a:spcAft>
                <a:spcPts val="0"/>
              </a:spcAft>
              <a:buSzPct val="100000"/>
              <a:buNone/>
            </a:pPr>
            <a:r>
              <a:rPr lang="en-US">
                <a:solidFill>
                  <a:schemeClr val="accent4"/>
                </a:solidFill>
              </a:rPr>
              <a:t>03</a:t>
            </a:r>
            <a:endParaRPr>
              <a:solidFill>
                <a:schemeClr val="accent4"/>
              </a:solidFill>
            </a:endParaRPr>
          </a:p>
        </p:txBody>
      </p:sp>
      <p:pic>
        <p:nvPicPr>
          <p:cNvPr id="2015" name="Google Shape;2015;p55"/>
          <p:cNvPicPr preferRelativeResize="0"/>
          <p:nvPr>
            <p:ph idx="3" type="pic"/>
          </p:nvPr>
        </p:nvPicPr>
        <p:blipFill rotWithShape="1">
          <a:blip r:embed="rId3">
            <a:alphaModFix/>
          </a:blip>
          <a:srcRect b="353" l="0" r="0" t="354"/>
          <a:stretch/>
        </p:blipFill>
        <p:spPr>
          <a:xfrm>
            <a:off x="4873625" y="663864"/>
            <a:ext cx="7315200" cy="59436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sp>
        <p:nvSpPr>
          <p:cNvPr id="2021" name="Google Shape;2021;p56"/>
          <p:cNvSpPr txBox="1"/>
          <p:nvPr>
            <p:ph idx="11" type="ftr"/>
          </p:nvPr>
        </p:nvSpPr>
        <p:spPr>
          <a:xfrm>
            <a:off x="933449" y="6269353"/>
            <a:ext cx="8218488"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US" sz="1000">
                <a:solidFill>
                  <a:srgbClr val="5F5F5F"/>
                </a:solidFill>
                <a:latin typeface="Calibri"/>
                <a:ea typeface="Calibri"/>
                <a:cs typeface="Calibri"/>
                <a:sym typeface="Calibri"/>
              </a:rPr>
              <a:t>This hypothetical example is </a:t>
            </a:r>
            <a:r>
              <a:rPr lang="en-US" sz="1000">
                <a:solidFill>
                  <a:srgbClr val="5F5F5F"/>
                </a:solidFill>
                <a:latin typeface="Arial"/>
                <a:ea typeface="Arial"/>
                <a:cs typeface="Arial"/>
                <a:sym typeface="Arial"/>
              </a:rPr>
              <a:t>for</a:t>
            </a:r>
            <a:r>
              <a:rPr lang="en-US" sz="1000">
                <a:solidFill>
                  <a:srgbClr val="5F5F5F"/>
                </a:solidFill>
                <a:latin typeface="Calibri"/>
                <a:ea typeface="Calibri"/>
                <a:cs typeface="Calibri"/>
                <a:sym typeface="Calibri"/>
              </a:rPr>
              <a:t> illustrative purposes only and not intended to recommend an optimal mix of retirement assets. Individual circumstances will vary. </a:t>
            </a:r>
            <a:endParaRPr/>
          </a:p>
        </p:txBody>
      </p:sp>
      <p:sp>
        <p:nvSpPr>
          <p:cNvPr id="2022" name="Google Shape;2022;p5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2023" name="Google Shape;2023;p56"/>
          <p:cNvSpPr txBox="1"/>
          <p:nvPr>
            <p:ph idx="4294967295" type="title"/>
          </p:nvPr>
        </p:nvSpPr>
        <p:spPr>
          <a:xfrm>
            <a:off x="657767" y="525463"/>
            <a:ext cx="3847739" cy="812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4800"/>
              <a:buFont typeface="Arial"/>
              <a:buNone/>
            </a:pPr>
            <a:r>
              <a:rPr lang="en-US" sz="4800">
                <a:latin typeface="Arial"/>
                <a:ea typeface="Arial"/>
                <a:cs typeface="Arial"/>
                <a:sym typeface="Arial"/>
              </a:rPr>
              <a:t>Think of it as </a:t>
            </a:r>
            <a:r>
              <a:rPr b="1" lang="en-US" sz="4800">
                <a:solidFill>
                  <a:srgbClr val="790B4D"/>
                </a:solidFill>
                <a:latin typeface="Arial"/>
                <a:ea typeface="Arial"/>
                <a:cs typeface="Arial"/>
                <a:sym typeface="Arial"/>
              </a:rPr>
              <a:t>one possible piece </a:t>
            </a:r>
            <a:r>
              <a:rPr lang="en-US" sz="4800">
                <a:latin typeface="Arial"/>
                <a:ea typeface="Arial"/>
                <a:cs typeface="Arial"/>
                <a:sym typeface="Arial"/>
              </a:rPr>
              <a:t>of your retirement pie</a:t>
            </a:r>
            <a:endParaRPr/>
          </a:p>
        </p:txBody>
      </p:sp>
      <p:sp>
        <p:nvSpPr>
          <p:cNvPr id="2024" name="Google Shape;2024;p56"/>
          <p:cNvSpPr txBox="1"/>
          <p:nvPr>
            <p:ph idx="4294967295" type="body"/>
          </p:nvPr>
        </p:nvSpPr>
        <p:spPr>
          <a:xfrm>
            <a:off x="529433" y="3986215"/>
            <a:ext cx="4895850" cy="2052638"/>
          </a:xfrm>
          <a:prstGeom prst="rect">
            <a:avLst/>
          </a:prstGeom>
          <a:noFill/>
          <a:ln>
            <a:noFill/>
          </a:ln>
        </p:spPr>
        <p:txBody>
          <a:bodyPr anchorCtr="0" anchor="t" bIns="45700" lIns="91425" spcFirstLastPara="1" rIns="91425" wrap="square" tIns="45700">
            <a:normAutofit/>
          </a:bodyPr>
          <a:lstStyle/>
          <a:p>
            <a:pPr indent="0" lvl="2" marL="0" rtl="0" algn="l">
              <a:lnSpc>
                <a:spcPct val="100000"/>
              </a:lnSpc>
              <a:spcBef>
                <a:spcPts val="0"/>
              </a:spcBef>
              <a:spcAft>
                <a:spcPts val="0"/>
              </a:spcAft>
              <a:buClr>
                <a:srgbClr val="790B4D"/>
              </a:buClr>
              <a:buSzPts val="2400"/>
              <a:buNone/>
            </a:pPr>
            <a:r>
              <a:rPr lang="en-US" sz="2400">
                <a:solidFill>
                  <a:srgbClr val="790B4D"/>
                </a:solidFill>
              </a:rPr>
              <a:t>Provides level of protection</a:t>
            </a:r>
            <a:endParaRPr/>
          </a:p>
          <a:p>
            <a:pPr indent="0" lvl="2" marL="0" rtl="0" algn="l">
              <a:lnSpc>
                <a:spcPct val="100000"/>
              </a:lnSpc>
              <a:spcBef>
                <a:spcPts val="613"/>
              </a:spcBef>
              <a:spcAft>
                <a:spcPts val="0"/>
              </a:spcAft>
              <a:buClr>
                <a:srgbClr val="790B4D"/>
              </a:buClr>
              <a:buSzPts val="2400"/>
              <a:buNone/>
            </a:pPr>
            <a:r>
              <a:rPr lang="en-US" sz="2400">
                <a:solidFill>
                  <a:srgbClr val="790B4D"/>
                </a:solidFill>
              </a:rPr>
              <a:t>Even if some pieces go away</a:t>
            </a:r>
            <a:endParaRPr/>
          </a:p>
        </p:txBody>
      </p:sp>
      <p:sp>
        <p:nvSpPr>
          <p:cNvPr id="2025" name="Google Shape;2025;p56"/>
          <p:cNvSpPr/>
          <p:nvPr/>
        </p:nvSpPr>
        <p:spPr>
          <a:xfrm>
            <a:off x="1093788" y="866776"/>
            <a:ext cx="6410325" cy="3152775"/>
          </a:xfrm>
          <a:custGeom>
            <a:rect b="b" l="l" r="r" t="t"/>
            <a:pathLst>
              <a:path extrusionOk="0" h="1986" w="4038">
                <a:moveTo>
                  <a:pt x="2814" y="1572"/>
                </a:moveTo>
                <a:cubicBezTo>
                  <a:pt x="2965" y="1578"/>
                  <a:pt x="2943" y="1573"/>
                  <a:pt x="3048" y="1608"/>
                </a:cubicBezTo>
                <a:cubicBezTo>
                  <a:pt x="3090" y="1671"/>
                  <a:pt x="3228" y="1692"/>
                  <a:pt x="3300" y="1710"/>
                </a:cubicBezTo>
                <a:cubicBezTo>
                  <a:pt x="3328" y="1717"/>
                  <a:pt x="3356" y="1728"/>
                  <a:pt x="3384" y="1734"/>
                </a:cubicBezTo>
                <a:cubicBezTo>
                  <a:pt x="3398" y="1737"/>
                  <a:pt x="3440" y="1740"/>
                  <a:pt x="3426" y="1740"/>
                </a:cubicBezTo>
                <a:cubicBezTo>
                  <a:pt x="3364" y="1740"/>
                  <a:pt x="3302" y="1736"/>
                  <a:pt x="3240" y="1734"/>
                </a:cubicBezTo>
                <a:cubicBezTo>
                  <a:pt x="3191" y="1727"/>
                  <a:pt x="3145" y="1711"/>
                  <a:pt x="3096" y="1704"/>
                </a:cubicBezTo>
                <a:cubicBezTo>
                  <a:pt x="3068" y="1695"/>
                  <a:pt x="3042" y="1690"/>
                  <a:pt x="3012" y="1686"/>
                </a:cubicBezTo>
                <a:cubicBezTo>
                  <a:pt x="2993" y="1673"/>
                  <a:pt x="2972" y="1660"/>
                  <a:pt x="2952" y="1650"/>
                </a:cubicBezTo>
                <a:cubicBezTo>
                  <a:pt x="2951" y="1650"/>
                  <a:pt x="2862" y="1621"/>
                  <a:pt x="2916" y="1632"/>
                </a:cubicBezTo>
                <a:cubicBezTo>
                  <a:pt x="2997" y="1648"/>
                  <a:pt x="3075" y="1690"/>
                  <a:pt x="3156" y="1710"/>
                </a:cubicBezTo>
                <a:cubicBezTo>
                  <a:pt x="3370" y="1764"/>
                  <a:pt x="3589" y="1812"/>
                  <a:pt x="3810" y="1830"/>
                </a:cubicBezTo>
                <a:cubicBezTo>
                  <a:pt x="3842" y="1836"/>
                  <a:pt x="3878" y="1827"/>
                  <a:pt x="3906" y="1842"/>
                </a:cubicBezTo>
                <a:cubicBezTo>
                  <a:pt x="3917" y="1848"/>
                  <a:pt x="3914" y="1866"/>
                  <a:pt x="3918" y="1878"/>
                </a:cubicBezTo>
                <a:cubicBezTo>
                  <a:pt x="3929" y="1910"/>
                  <a:pt x="3931" y="1906"/>
                  <a:pt x="3954" y="1914"/>
                </a:cubicBezTo>
                <a:cubicBezTo>
                  <a:pt x="3965" y="1957"/>
                  <a:pt x="3993" y="1986"/>
                  <a:pt x="4038" y="1986"/>
                </a:cubicBezTo>
                <a:lnTo>
                  <a:pt x="0" y="0"/>
                </a:lnTo>
                <a:lnTo>
                  <a:pt x="0" y="36"/>
                </a:lnTo>
                <a:lnTo>
                  <a:pt x="30" y="21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6"/>
          <p:cNvSpPr txBox="1"/>
          <p:nvPr/>
        </p:nvSpPr>
        <p:spPr>
          <a:xfrm rot="5400000">
            <a:off x="2722550" y="-762000"/>
            <a:ext cx="3152775" cy="64103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2027" name="Google Shape;2027;p56"/>
          <p:cNvSpPr/>
          <p:nvPr/>
        </p:nvSpPr>
        <p:spPr>
          <a:xfrm>
            <a:off x="6564312" y="295276"/>
            <a:ext cx="3327400" cy="4881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2028" name="Google Shape;2028;p56"/>
          <p:cNvSpPr/>
          <p:nvPr/>
        </p:nvSpPr>
        <p:spPr>
          <a:xfrm>
            <a:off x="3946525" y="2774950"/>
            <a:ext cx="2843212" cy="2770188"/>
          </a:xfrm>
          <a:custGeom>
            <a:rect b="b" l="l" r="r" t="t"/>
            <a:pathLst>
              <a:path extrusionOk="0" h="1428" w="1290">
                <a:moveTo>
                  <a:pt x="66" y="0"/>
                </a:moveTo>
                <a:lnTo>
                  <a:pt x="1290" y="396"/>
                </a:lnTo>
                <a:lnTo>
                  <a:pt x="528" y="1428"/>
                </a:lnTo>
                <a:lnTo>
                  <a:pt x="390" y="1314"/>
                </a:lnTo>
                <a:lnTo>
                  <a:pt x="312" y="1242"/>
                </a:lnTo>
                <a:lnTo>
                  <a:pt x="252" y="1158"/>
                </a:lnTo>
                <a:lnTo>
                  <a:pt x="216" y="1122"/>
                </a:lnTo>
                <a:lnTo>
                  <a:pt x="192" y="1086"/>
                </a:lnTo>
                <a:lnTo>
                  <a:pt x="132" y="972"/>
                </a:lnTo>
                <a:lnTo>
                  <a:pt x="102" y="894"/>
                </a:lnTo>
                <a:lnTo>
                  <a:pt x="84" y="858"/>
                </a:lnTo>
                <a:lnTo>
                  <a:pt x="66" y="804"/>
                </a:lnTo>
                <a:lnTo>
                  <a:pt x="48" y="750"/>
                </a:lnTo>
                <a:lnTo>
                  <a:pt x="24" y="636"/>
                </a:lnTo>
                <a:lnTo>
                  <a:pt x="6" y="576"/>
                </a:lnTo>
                <a:lnTo>
                  <a:pt x="6" y="510"/>
                </a:lnTo>
                <a:lnTo>
                  <a:pt x="6" y="450"/>
                </a:lnTo>
                <a:lnTo>
                  <a:pt x="6" y="402"/>
                </a:lnTo>
                <a:lnTo>
                  <a:pt x="0" y="360"/>
                </a:lnTo>
                <a:lnTo>
                  <a:pt x="0" y="324"/>
                </a:lnTo>
                <a:lnTo>
                  <a:pt x="6" y="288"/>
                </a:lnTo>
                <a:lnTo>
                  <a:pt x="12" y="210"/>
                </a:lnTo>
                <a:lnTo>
                  <a:pt x="18" y="138"/>
                </a:lnTo>
                <a:lnTo>
                  <a:pt x="24" y="90"/>
                </a:lnTo>
                <a:lnTo>
                  <a:pt x="36" y="4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6"/>
          <p:cNvSpPr txBox="1"/>
          <p:nvPr/>
        </p:nvSpPr>
        <p:spPr>
          <a:xfrm rot="5400000">
            <a:off x="3983037" y="2738438"/>
            <a:ext cx="2770188" cy="28432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2030" name="Google Shape;2030;p56"/>
          <p:cNvSpPr/>
          <p:nvPr/>
        </p:nvSpPr>
        <p:spPr>
          <a:xfrm>
            <a:off x="7913687" y="1093788"/>
            <a:ext cx="1824038" cy="1993900"/>
          </a:xfrm>
          <a:custGeom>
            <a:rect b="b" l="l" r="r" t="t"/>
            <a:pathLst>
              <a:path extrusionOk="0" h="281" w="262">
                <a:moveTo>
                  <a:pt x="262" y="179"/>
                </a:moveTo>
                <a:cubicBezTo>
                  <a:pt x="220" y="71"/>
                  <a:pt x="116" y="0"/>
                  <a:pt x="0" y="0"/>
                </a:cubicBezTo>
                <a:lnTo>
                  <a:pt x="0" y="281"/>
                </a:lnTo>
                <a:lnTo>
                  <a:pt x="262" y="179"/>
                </a:lnTo>
                <a:close/>
              </a:path>
            </a:pathLst>
          </a:custGeom>
          <a:solidFill>
            <a:schemeClr val="accent6"/>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113388"/>
              </a:solidFill>
              <a:latin typeface="Arial"/>
              <a:ea typeface="Arial"/>
              <a:cs typeface="Arial"/>
              <a:sym typeface="Arial"/>
            </a:endParaRPr>
          </a:p>
        </p:txBody>
      </p:sp>
      <p:sp>
        <p:nvSpPr>
          <p:cNvPr id="2031" name="Google Shape;2031;p56"/>
          <p:cNvSpPr/>
          <p:nvPr/>
        </p:nvSpPr>
        <p:spPr>
          <a:xfrm>
            <a:off x="7885113" y="2382838"/>
            <a:ext cx="1978025" cy="2176462"/>
          </a:xfrm>
          <a:custGeom>
            <a:rect b="b" l="l" r="r" t="t"/>
            <a:pathLst>
              <a:path extrusionOk="0" h="307" w="281">
                <a:moveTo>
                  <a:pt x="191" y="307"/>
                </a:moveTo>
                <a:cubicBezTo>
                  <a:pt x="248" y="254"/>
                  <a:pt x="281" y="179"/>
                  <a:pt x="281" y="102"/>
                </a:cubicBezTo>
                <a:cubicBezTo>
                  <a:pt x="281" y="67"/>
                  <a:pt x="274" y="33"/>
                  <a:pt x="262" y="0"/>
                </a:cubicBezTo>
                <a:lnTo>
                  <a:pt x="0" y="102"/>
                </a:lnTo>
                <a:lnTo>
                  <a:pt x="191" y="307"/>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113388"/>
              </a:solidFill>
              <a:latin typeface="Arial"/>
              <a:ea typeface="Arial"/>
              <a:cs typeface="Arial"/>
              <a:sym typeface="Arial"/>
            </a:endParaRPr>
          </a:p>
        </p:txBody>
      </p:sp>
      <p:sp>
        <p:nvSpPr>
          <p:cNvPr id="2032" name="Google Shape;2032;p56"/>
          <p:cNvSpPr/>
          <p:nvPr/>
        </p:nvSpPr>
        <p:spPr>
          <a:xfrm>
            <a:off x="6985001" y="3049588"/>
            <a:ext cx="2301875" cy="1993900"/>
          </a:xfrm>
          <a:custGeom>
            <a:rect b="b" l="l" r="r" t="t"/>
            <a:pathLst>
              <a:path extrusionOk="0" h="280" w="314">
                <a:moveTo>
                  <a:pt x="0" y="252"/>
                </a:moveTo>
                <a:cubicBezTo>
                  <a:pt x="38" y="271"/>
                  <a:pt x="80" y="280"/>
                  <a:pt x="123" y="280"/>
                </a:cubicBezTo>
                <a:cubicBezTo>
                  <a:pt x="194" y="280"/>
                  <a:pt x="262" y="254"/>
                  <a:pt x="314" y="205"/>
                </a:cubicBezTo>
                <a:lnTo>
                  <a:pt x="123" y="0"/>
                </a:lnTo>
                <a:lnTo>
                  <a:pt x="0" y="252"/>
                </a:lnTo>
                <a:close/>
              </a:path>
            </a:pathLst>
          </a:custGeom>
          <a:solidFill>
            <a:schemeClr val="accent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113388"/>
              </a:solidFill>
              <a:latin typeface="Arial"/>
              <a:ea typeface="Arial"/>
              <a:cs typeface="Arial"/>
              <a:sym typeface="Arial"/>
            </a:endParaRPr>
          </a:p>
        </p:txBody>
      </p:sp>
      <p:sp>
        <p:nvSpPr>
          <p:cNvPr id="2033" name="Google Shape;2033;p56"/>
          <p:cNvSpPr/>
          <p:nvPr/>
        </p:nvSpPr>
        <p:spPr>
          <a:xfrm>
            <a:off x="5908675" y="2938463"/>
            <a:ext cx="2005012" cy="1935162"/>
          </a:xfrm>
          <a:custGeom>
            <a:rect b="b" l="l" r="r" t="t"/>
            <a:pathLst>
              <a:path extrusionOk="0" h="273" w="282">
                <a:moveTo>
                  <a:pt x="1" y="0"/>
                </a:moveTo>
                <a:cubicBezTo>
                  <a:pt x="1" y="7"/>
                  <a:pt x="1" y="14"/>
                  <a:pt x="1" y="20"/>
                </a:cubicBezTo>
                <a:cubicBezTo>
                  <a:pt x="0" y="128"/>
                  <a:pt x="62" y="226"/>
                  <a:pt x="159" y="273"/>
                </a:cubicBezTo>
                <a:lnTo>
                  <a:pt x="282" y="21"/>
                </a:lnTo>
                <a:lnTo>
                  <a:pt x="1" y="0"/>
                </a:lnTo>
                <a:close/>
              </a:path>
            </a:pathLst>
          </a:custGeom>
          <a:solidFill>
            <a:srgbClr val="B3B3B3"/>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113388"/>
              </a:solidFill>
              <a:latin typeface="Arial"/>
              <a:ea typeface="Arial"/>
              <a:cs typeface="Arial"/>
              <a:sym typeface="Arial"/>
            </a:endParaRPr>
          </a:p>
        </p:txBody>
      </p:sp>
      <p:sp>
        <p:nvSpPr>
          <p:cNvPr id="2034" name="Google Shape;2034;p56"/>
          <p:cNvSpPr/>
          <p:nvPr/>
        </p:nvSpPr>
        <p:spPr>
          <a:xfrm>
            <a:off x="5916613" y="1103313"/>
            <a:ext cx="1997075" cy="1993900"/>
          </a:xfrm>
          <a:custGeom>
            <a:rect b="b" l="l" r="r" t="t"/>
            <a:pathLst>
              <a:path extrusionOk="0" h="281" w="281">
                <a:moveTo>
                  <a:pt x="280" y="0"/>
                </a:moveTo>
                <a:cubicBezTo>
                  <a:pt x="133" y="0"/>
                  <a:pt x="11" y="113"/>
                  <a:pt x="0" y="260"/>
                </a:cubicBezTo>
                <a:lnTo>
                  <a:pt x="281" y="281"/>
                </a:lnTo>
                <a:lnTo>
                  <a:pt x="280" y="0"/>
                </a:lnTo>
                <a:close/>
              </a:path>
            </a:pathLst>
          </a:custGeom>
          <a:solidFill>
            <a:srgbClr val="790B4D"/>
          </a:solidFill>
          <a:ln>
            <a:noFill/>
          </a:ln>
          <a:effectLst>
            <a:outerShdw blurRad="203200" sx="97000" rotWithShape="0" algn="ctr" dir="8460000" dist="127000" sy="97000">
              <a:srgbClr val="000000">
                <a:alpha val="2196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rgbClr val="113388"/>
              </a:solidFill>
              <a:latin typeface="Arial"/>
              <a:ea typeface="Arial"/>
              <a:cs typeface="Arial"/>
              <a:sym typeface="Arial"/>
            </a:endParaRPr>
          </a:p>
        </p:txBody>
      </p:sp>
      <p:sp>
        <p:nvSpPr>
          <p:cNvPr id="2035" name="Google Shape;2035;p56"/>
          <p:cNvSpPr/>
          <p:nvPr/>
        </p:nvSpPr>
        <p:spPr>
          <a:xfrm>
            <a:off x="6254751" y="1866901"/>
            <a:ext cx="1546225" cy="8493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 FIA</a:t>
            </a:r>
            <a:endParaRPr/>
          </a:p>
        </p:txBody>
      </p:sp>
      <p:sp>
        <p:nvSpPr>
          <p:cNvPr id="2036" name="Google Shape;2036;p56"/>
          <p:cNvSpPr/>
          <p:nvPr/>
        </p:nvSpPr>
        <p:spPr>
          <a:xfrm>
            <a:off x="8516937" y="2711450"/>
            <a:ext cx="1270000" cy="1117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401(k)</a:t>
            </a:r>
            <a:endParaRPr/>
          </a:p>
        </p:txBody>
      </p:sp>
      <p:sp>
        <p:nvSpPr>
          <p:cNvPr id="2037" name="Google Shape;2037;p56"/>
          <p:cNvSpPr/>
          <p:nvPr/>
        </p:nvSpPr>
        <p:spPr>
          <a:xfrm>
            <a:off x="7367588" y="3883026"/>
            <a:ext cx="1546225" cy="8493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Pension</a:t>
            </a:r>
            <a:endParaRPr/>
          </a:p>
        </p:txBody>
      </p:sp>
      <p:sp>
        <p:nvSpPr>
          <p:cNvPr id="2038" name="Google Shape;2038;p56"/>
          <p:cNvSpPr/>
          <p:nvPr/>
        </p:nvSpPr>
        <p:spPr>
          <a:xfrm>
            <a:off x="6107113" y="3049588"/>
            <a:ext cx="1268413" cy="11160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Social </a:t>
            </a:r>
            <a:endParaRPr/>
          </a:p>
          <a:p>
            <a:pPr indent="0" lvl="0" marL="0" marR="0" rtl="0" algn="ctr">
              <a:spcBef>
                <a:spcPts val="0"/>
              </a:spcBef>
              <a:spcAft>
                <a:spcPts val="0"/>
              </a:spcAft>
              <a:buNone/>
            </a:pPr>
            <a:r>
              <a:rPr lang="en-US" sz="2400">
                <a:solidFill>
                  <a:srgbClr val="FFFFFF"/>
                </a:solidFill>
                <a:latin typeface="Arial"/>
                <a:ea typeface="Arial"/>
                <a:cs typeface="Arial"/>
                <a:sym typeface="Arial"/>
              </a:rPr>
              <a:t>Security</a:t>
            </a:r>
            <a:endParaRPr/>
          </a:p>
        </p:txBody>
      </p:sp>
      <p:sp>
        <p:nvSpPr>
          <p:cNvPr id="2039" name="Google Shape;2039;p56"/>
          <p:cNvSpPr/>
          <p:nvPr/>
        </p:nvSpPr>
        <p:spPr>
          <a:xfrm>
            <a:off x="7773987" y="1338263"/>
            <a:ext cx="1270000" cy="111601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a:ea typeface="Arial"/>
                <a:cs typeface="Arial"/>
                <a:sym typeface="Arial"/>
              </a:rPr>
              <a:t>IRA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0"/>
                                        </p:tgtEl>
                                      </p:cBhvr>
                                    </p:animEffect>
                                    <p:set>
                                      <p:cBhvr>
                                        <p:cTn dur="1" fill="hold">
                                          <p:stCondLst>
                                            <p:cond delay="500"/>
                                          </p:stCondLst>
                                        </p:cTn>
                                        <p:tgtEl>
                                          <p:spTgt spid="20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39"/>
                                        </p:tgtEl>
                                      </p:cBhvr>
                                    </p:animEffect>
                                    <p:set>
                                      <p:cBhvr>
                                        <p:cTn dur="1" fill="hold">
                                          <p:stCondLst>
                                            <p:cond delay="500"/>
                                          </p:stCondLst>
                                        </p:cTn>
                                        <p:tgtEl>
                                          <p:spTgt spid="203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32"/>
                                        </p:tgtEl>
                                      </p:cBhvr>
                                    </p:animEffect>
                                    <p:set>
                                      <p:cBhvr>
                                        <p:cTn dur="1" fill="hold">
                                          <p:stCondLst>
                                            <p:cond delay="500"/>
                                          </p:stCondLst>
                                        </p:cTn>
                                        <p:tgtEl>
                                          <p:spTgt spid="20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31"/>
                                        </p:tgtEl>
                                      </p:cBhvr>
                                    </p:animEffect>
                                    <p:set>
                                      <p:cBhvr>
                                        <p:cTn dur="1" fill="hold">
                                          <p:stCondLst>
                                            <p:cond delay="500"/>
                                          </p:stCondLst>
                                        </p:cTn>
                                        <p:tgtEl>
                                          <p:spTgt spid="20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57"/>
          <p:cNvSpPr/>
          <p:nvPr/>
        </p:nvSpPr>
        <p:spPr>
          <a:xfrm>
            <a:off x="945433" y="2219253"/>
            <a:ext cx="3017520" cy="1645920"/>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600">
                <a:solidFill>
                  <a:srgbClr val="FFFFFF"/>
                </a:solidFill>
                <a:latin typeface="Arial"/>
                <a:ea typeface="Arial"/>
                <a:cs typeface="Arial"/>
                <a:sym typeface="Arial"/>
              </a:rPr>
              <a:t>YES</a:t>
            </a:r>
            <a:endParaRPr/>
          </a:p>
        </p:txBody>
      </p:sp>
      <p:sp>
        <p:nvSpPr>
          <p:cNvPr id="2046" name="Google Shape;2046;p57"/>
          <p:cNvSpPr/>
          <p:nvPr/>
        </p:nvSpPr>
        <p:spPr>
          <a:xfrm>
            <a:off x="4603477" y="2219253"/>
            <a:ext cx="3017520" cy="1645920"/>
          </a:xfrm>
          <a:prstGeom prst="rect">
            <a:avLst/>
          </a:prstGeom>
          <a:solidFill>
            <a:srgbClr val="790B4D"/>
          </a:solidFill>
          <a:ln cap="flat" cmpd="sng" w="9525">
            <a:solidFill>
              <a:srgbClr val="790B4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600">
                <a:solidFill>
                  <a:srgbClr val="FFFFFF"/>
                </a:solidFill>
                <a:latin typeface="Arial"/>
                <a:ea typeface="Arial"/>
                <a:cs typeface="Arial"/>
                <a:sym typeface="Arial"/>
              </a:rPr>
              <a:t>NO</a:t>
            </a:r>
            <a:endParaRPr/>
          </a:p>
        </p:txBody>
      </p:sp>
      <p:sp>
        <p:nvSpPr>
          <p:cNvPr id="2047" name="Google Shape;2047;p57"/>
          <p:cNvSpPr/>
          <p:nvPr/>
        </p:nvSpPr>
        <p:spPr>
          <a:xfrm>
            <a:off x="8261522" y="2219253"/>
            <a:ext cx="3017520" cy="1645920"/>
          </a:xfrm>
          <a:prstGeom prst="rect">
            <a:avLst/>
          </a:prstGeom>
          <a:solidFill>
            <a:srgbClr val="790B4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6600">
                <a:solidFill>
                  <a:srgbClr val="FFFFFF"/>
                </a:solidFill>
                <a:latin typeface="Arial"/>
                <a:ea typeface="Arial"/>
                <a:cs typeface="Arial"/>
                <a:sym typeface="Arial"/>
              </a:rPr>
              <a:t>MAYBE</a:t>
            </a:r>
            <a:endParaRPr/>
          </a:p>
        </p:txBody>
      </p:sp>
      <p:sp>
        <p:nvSpPr>
          <p:cNvPr id="2048" name="Google Shape;2048;p5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3" name="Shape 2053"/>
        <p:cNvGrpSpPr/>
        <p:nvPr/>
      </p:nvGrpSpPr>
      <p:grpSpPr>
        <a:xfrm>
          <a:off x="0" y="0"/>
          <a:ext cx="0" cy="0"/>
          <a:chOff x="0" y="0"/>
          <a:chExt cx="0" cy="0"/>
        </a:xfrm>
      </p:grpSpPr>
      <p:sp>
        <p:nvSpPr>
          <p:cNvPr id="2054" name="Google Shape;2054;p5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2055" name="Google Shape;2055;p58"/>
          <p:cNvSpPr txBox="1"/>
          <p:nvPr>
            <p:ph idx="4294967295" type="title"/>
          </p:nvPr>
        </p:nvSpPr>
        <p:spPr>
          <a:xfrm>
            <a:off x="562922" y="1009506"/>
            <a:ext cx="4954588" cy="2667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4400"/>
              <a:buFont typeface="Arial"/>
              <a:buNone/>
            </a:pPr>
            <a:r>
              <a:rPr lang="en-US" sz="4400"/>
              <a:t>You may want </a:t>
            </a:r>
            <a:br>
              <a:rPr lang="en-US" sz="4400"/>
            </a:br>
            <a:r>
              <a:rPr lang="en-US" sz="4400"/>
              <a:t>to consider an </a:t>
            </a:r>
            <a:br>
              <a:rPr lang="en-US" sz="4400"/>
            </a:br>
            <a:r>
              <a:rPr b="1" lang="en-US" sz="4400">
                <a:solidFill>
                  <a:srgbClr val="790B4D"/>
                </a:solidFill>
              </a:rPr>
              <a:t>FIA if these </a:t>
            </a:r>
            <a:br>
              <a:rPr b="1" lang="en-US" sz="4400">
                <a:solidFill>
                  <a:srgbClr val="790B4D"/>
                </a:solidFill>
              </a:rPr>
            </a:br>
            <a:r>
              <a:rPr b="1" lang="en-US" sz="4400">
                <a:solidFill>
                  <a:srgbClr val="790B4D"/>
                </a:solidFill>
              </a:rPr>
              <a:t>BENEFITS are </a:t>
            </a:r>
            <a:br>
              <a:rPr b="1" lang="en-US" sz="4400">
                <a:solidFill>
                  <a:srgbClr val="790B4D"/>
                </a:solidFill>
              </a:rPr>
            </a:br>
            <a:r>
              <a:rPr b="1" lang="en-US" sz="4400">
                <a:solidFill>
                  <a:srgbClr val="790B4D"/>
                </a:solidFill>
              </a:rPr>
              <a:t>important to you  </a:t>
            </a:r>
            <a:endParaRPr/>
          </a:p>
        </p:txBody>
      </p:sp>
      <p:grpSp>
        <p:nvGrpSpPr>
          <p:cNvPr id="2056" name="Google Shape;2056;p58"/>
          <p:cNvGrpSpPr/>
          <p:nvPr/>
        </p:nvGrpSpPr>
        <p:grpSpPr>
          <a:xfrm>
            <a:off x="6527393" y="781140"/>
            <a:ext cx="4974984" cy="4936331"/>
            <a:chOff x="6527393" y="781140"/>
            <a:chExt cx="4974984" cy="4936331"/>
          </a:xfrm>
        </p:grpSpPr>
        <p:sp>
          <p:nvSpPr>
            <p:cNvPr id="2057" name="Google Shape;2057;p58"/>
            <p:cNvSpPr/>
            <p:nvPr/>
          </p:nvSpPr>
          <p:spPr>
            <a:xfrm>
              <a:off x="6843303" y="3255259"/>
              <a:ext cx="4283075" cy="2462212"/>
            </a:xfrm>
            <a:custGeom>
              <a:rect b="b" l="l" r="r" t="t"/>
              <a:pathLst>
                <a:path extrusionOk="0" h="188" w="327">
                  <a:moveTo>
                    <a:pt x="0" y="94"/>
                  </a:moveTo>
                  <a:cubicBezTo>
                    <a:pt x="34" y="153"/>
                    <a:pt x="96" y="188"/>
                    <a:pt x="164" y="188"/>
                  </a:cubicBezTo>
                  <a:cubicBezTo>
                    <a:pt x="231" y="188"/>
                    <a:pt x="293" y="153"/>
                    <a:pt x="327" y="94"/>
                  </a:cubicBezTo>
                  <a:lnTo>
                    <a:pt x="164" y="0"/>
                  </a:lnTo>
                  <a:lnTo>
                    <a:pt x="0" y="94"/>
                  </a:lnTo>
                  <a:close/>
                </a:path>
              </a:pathLst>
            </a:custGeom>
            <a:solidFill>
              <a:srgbClr val="CD7BA6"/>
            </a:solidFill>
            <a:ln cap="flat" cmpd="sng" w="2857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2300">
                <a:solidFill>
                  <a:srgbClr val="113388"/>
                </a:solidFill>
                <a:latin typeface="Arial"/>
                <a:ea typeface="Arial"/>
                <a:cs typeface="Arial"/>
                <a:sym typeface="Arial"/>
              </a:endParaRPr>
            </a:p>
          </p:txBody>
        </p:sp>
        <p:sp>
          <p:nvSpPr>
            <p:cNvPr id="2058" name="Google Shape;2058;p58"/>
            <p:cNvSpPr/>
            <p:nvPr/>
          </p:nvSpPr>
          <p:spPr>
            <a:xfrm>
              <a:off x="9029052" y="781140"/>
              <a:ext cx="2473325" cy="3705225"/>
            </a:xfrm>
            <a:custGeom>
              <a:rect b="b" l="l" r="r" t="t"/>
              <a:pathLst>
                <a:path extrusionOk="0" h="283" w="189">
                  <a:moveTo>
                    <a:pt x="163" y="283"/>
                  </a:moveTo>
                  <a:cubicBezTo>
                    <a:pt x="180" y="254"/>
                    <a:pt x="189" y="222"/>
                    <a:pt x="189" y="189"/>
                  </a:cubicBezTo>
                  <a:cubicBezTo>
                    <a:pt x="189" y="84"/>
                    <a:pt x="104" y="0"/>
                    <a:pt x="0" y="0"/>
                  </a:cubicBezTo>
                  <a:lnTo>
                    <a:pt x="0" y="189"/>
                  </a:lnTo>
                  <a:lnTo>
                    <a:pt x="163" y="283"/>
                  </a:lnTo>
                  <a:close/>
                </a:path>
              </a:pathLst>
            </a:custGeom>
            <a:solidFill>
              <a:srgbClr val="560035"/>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2059" name="Google Shape;2059;p58"/>
            <p:cNvSpPr/>
            <p:nvPr/>
          </p:nvSpPr>
          <p:spPr>
            <a:xfrm>
              <a:off x="6527393" y="781140"/>
              <a:ext cx="2489200" cy="3705225"/>
            </a:xfrm>
            <a:custGeom>
              <a:rect b="b" l="l" r="r" t="t"/>
              <a:pathLst>
                <a:path extrusionOk="0" h="283" w="190">
                  <a:moveTo>
                    <a:pt x="189" y="0"/>
                  </a:moveTo>
                  <a:cubicBezTo>
                    <a:pt x="85" y="0"/>
                    <a:pt x="1" y="84"/>
                    <a:pt x="1" y="188"/>
                  </a:cubicBezTo>
                  <a:cubicBezTo>
                    <a:pt x="0" y="222"/>
                    <a:pt x="9" y="254"/>
                    <a:pt x="26" y="283"/>
                  </a:cubicBezTo>
                  <a:lnTo>
                    <a:pt x="190" y="189"/>
                  </a:lnTo>
                  <a:lnTo>
                    <a:pt x="189" y="0"/>
                  </a:lnTo>
                  <a:close/>
                </a:path>
              </a:pathLst>
            </a:custGeom>
            <a:solidFill>
              <a:srgbClr val="A6276F"/>
            </a:solid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2060" name="Google Shape;2060;p58"/>
            <p:cNvSpPr txBox="1"/>
            <p:nvPr/>
          </p:nvSpPr>
          <p:spPr>
            <a:xfrm>
              <a:off x="6616053" y="2216276"/>
              <a:ext cx="2487851" cy="783934"/>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dk2"/>
                  </a:solidFill>
                  <a:latin typeface="Arial"/>
                  <a:ea typeface="Arial"/>
                  <a:cs typeface="Arial"/>
                  <a:sym typeface="Arial"/>
                </a:rPr>
                <a:t>TAX DEFERRAL</a:t>
              </a:r>
              <a:endParaRPr/>
            </a:p>
          </p:txBody>
        </p:sp>
        <p:sp>
          <p:nvSpPr>
            <p:cNvPr id="2061" name="Google Shape;2061;p58"/>
            <p:cNvSpPr txBox="1"/>
            <p:nvPr/>
          </p:nvSpPr>
          <p:spPr>
            <a:xfrm>
              <a:off x="9116363" y="1936840"/>
              <a:ext cx="2162679" cy="1128643"/>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dk2"/>
                  </a:solidFill>
                  <a:latin typeface="Arial"/>
                  <a:ea typeface="Arial"/>
                  <a:cs typeface="Arial"/>
                  <a:sym typeface="Arial"/>
                </a:rPr>
                <a:t>INDEXED </a:t>
              </a:r>
              <a:r>
                <a:rPr b="1" i="0" lang="en-US" sz="2800">
                  <a:solidFill>
                    <a:schemeClr val="dk2"/>
                  </a:solidFill>
                  <a:latin typeface="Arial"/>
                  <a:ea typeface="Arial"/>
                  <a:cs typeface="Arial"/>
                  <a:sym typeface="Arial"/>
                </a:rPr>
                <a:t>INTEREST</a:t>
              </a:r>
              <a:r>
                <a:rPr b="0" i="0" lang="en-US" sz="2800">
                  <a:solidFill>
                    <a:schemeClr val="dk2"/>
                  </a:solidFill>
                  <a:latin typeface="Arial"/>
                  <a:ea typeface="Arial"/>
                  <a:cs typeface="Arial"/>
                  <a:sym typeface="Arial"/>
                </a:rPr>
                <a:t> POTENTIAL</a:t>
              </a:r>
              <a:endParaRPr/>
            </a:p>
          </p:txBody>
        </p:sp>
        <p:sp>
          <p:nvSpPr>
            <p:cNvPr id="2062" name="Google Shape;2062;p58"/>
            <p:cNvSpPr txBox="1"/>
            <p:nvPr/>
          </p:nvSpPr>
          <p:spPr>
            <a:xfrm>
              <a:off x="7232002" y="4140422"/>
              <a:ext cx="3600450" cy="439224"/>
            </a:xfrm>
            <a:prstGeom prst="rect">
              <a:avLst/>
            </a:prstGeom>
            <a:noFill/>
            <a:ln>
              <a:noFill/>
            </a:ln>
          </p:spPr>
          <p:txBody>
            <a:bodyPr anchorCtr="0" anchor="t" bIns="46800" lIns="90000" spcFirstLastPara="1" rIns="90000" wrap="square" tIns="46800">
              <a:spAutoFit/>
            </a:bodyPr>
            <a:lstStyle/>
            <a:p>
              <a:pPr indent="0" lvl="0" marL="0" marR="0" rtl="0" algn="ctr">
                <a:lnSpc>
                  <a:spcPct val="80000"/>
                </a:lnSpc>
                <a:spcBef>
                  <a:spcPts val="0"/>
                </a:spcBef>
                <a:spcAft>
                  <a:spcPts val="0"/>
                </a:spcAft>
                <a:buNone/>
              </a:pPr>
              <a:r>
                <a:rPr b="0" i="0" lang="en-US" sz="2800">
                  <a:solidFill>
                    <a:schemeClr val="dk2"/>
                  </a:solidFill>
                  <a:latin typeface="Arial"/>
                  <a:ea typeface="Arial"/>
                  <a:cs typeface="Arial"/>
                  <a:sym typeface="Arial"/>
                </a:rPr>
                <a:t>PROTECTION </a:t>
              </a:r>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7" name="Shape 2067"/>
        <p:cNvGrpSpPr/>
        <p:nvPr/>
      </p:nvGrpSpPr>
      <p:grpSpPr>
        <a:xfrm>
          <a:off x="0" y="0"/>
          <a:ext cx="0" cy="0"/>
          <a:chOff x="0" y="0"/>
          <a:chExt cx="0" cy="0"/>
        </a:xfrm>
      </p:grpSpPr>
      <p:sp>
        <p:nvSpPr>
          <p:cNvPr id="2068" name="Google Shape;2068;p59"/>
          <p:cNvSpPr/>
          <p:nvPr/>
        </p:nvSpPr>
        <p:spPr>
          <a:xfrm>
            <a:off x="5583504" y="3001179"/>
            <a:ext cx="6444429" cy="22466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2069" name="Google Shape;2069;p59"/>
          <p:cNvSpPr txBox="1"/>
          <p:nvPr>
            <p:ph idx="11" type="ftr"/>
          </p:nvPr>
        </p:nvSpPr>
        <p:spPr>
          <a:xfrm>
            <a:off x="774225" y="6203032"/>
            <a:ext cx="9562762" cy="304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US" sz="1000">
                <a:solidFill>
                  <a:srgbClr val="5F5F5F"/>
                </a:solidFill>
                <a:latin typeface="Arial"/>
                <a:ea typeface="Arial"/>
                <a:cs typeface="Arial"/>
                <a:sym typeface="Arial"/>
              </a:rPr>
              <a:t>¹The A.M. Best rating of A+ (Superior) is the 2</a:t>
            </a:r>
            <a:r>
              <a:rPr baseline="30000" lang="en-US" sz="1000">
                <a:solidFill>
                  <a:srgbClr val="5F5F5F"/>
                </a:solidFill>
                <a:latin typeface="Arial"/>
                <a:ea typeface="Arial"/>
                <a:cs typeface="Arial"/>
                <a:sym typeface="Arial"/>
              </a:rPr>
              <a:t>nd</a:t>
            </a:r>
            <a:r>
              <a:rPr lang="en-US" sz="1000">
                <a:solidFill>
                  <a:srgbClr val="5F5F5F"/>
                </a:solidFill>
                <a:latin typeface="Arial"/>
                <a:ea typeface="Arial"/>
                <a:cs typeface="Arial"/>
                <a:sym typeface="Arial"/>
              </a:rPr>
              <a:t> highest of 16 possible ratings, and was affirmed September 2020. </a:t>
            </a:r>
            <a:endParaRPr/>
          </a:p>
          <a:p>
            <a:pPr indent="0" lvl="0" marL="0" marR="0" rtl="0" algn="l">
              <a:lnSpc>
                <a:spcPct val="90000"/>
              </a:lnSpc>
              <a:spcBef>
                <a:spcPts val="300"/>
              </a:spcBef>
              <a:spcAft>
                <a:spcPts val="0"/>
              </a:spcAft>
              <a:buNone/>
            </a:pPr>
            <a:r>
              <a:rPr lang="en-US" sz="1000">
                <a:solidFill>
                  <a:srgbClr val="5F5F5F"/>
                </a:solidFill>
                <a:latin typeface="Arial"/>
                <a:ea typeface="Arial"/>
                <a:cs typeface="Arial"/>
                <a:sym typeface="Arial"/>
              </a:rPr>
              <a:t>²The Standard and Poor’s rating of AA (Very Strong) is the 3</a:t>
            </a:r>
            <a:r>
              <a:rPr baseline="30000" lang="en-US" sz="1000">
                <a:solidFill>
                  <a:srgbClr val="5F5F5F"/>
                </a:solidFill>
                <a:latin typeface="Arial"/>
                <a:ea typeface="Arial"/>
                <a:cs typeface="Arial"/>
                <a:sym typeface="Arial"/>
              </a:rPr>
              <a:t>rd</a:t>
            </a:r>
            <a:r>
              <a:rPr lang="en-US" sz="1000">
                <a:solidFill>
                  <a:srgbClr val="5F5F5F"/>
                </a:solidFill>
                <a:latin typeface="Arial"/>
                <a:ea typeface="Arial"/>
                <a:cs typeface="Arial"/>
                <a:sym typeface="Arial"/>
              </a:rPr>
              <a:t> highest of 21 possible ratings, and was affirmed March 2021.</a:t>
            </a:r>
            <a:endParaRPr/>
          </a:p>
          <a:p>
            <a:pPr indent="0" lvl="0" marL="0" marR="0" rtl="0" algn="l">
              <a:lnSpc>
                <a:spcPct val="90000"/>
              </a:lnSpc>
              <a:spcBef>
                <a:spcPts val="300"/>
              </a:spcBef>
              <a:spcAft>
                <a:spcPts val="0"/>
              </a:spcAft>
              <a:buNone/>
            </a:pPr>
            <a:r>
              <a:rPr lang="en-US" sz="1000">
                <a:solidFill>
                  <a:srgbClr val="5F5F5F"/>
                </a:solidFill>
                <a:latin typeface="Arial"/>
                <a:ea typeface="Arial"/>
                <a:cs typeface="Arial"/>
                <a:sym typeface="Arial"/>
              </a:rPr>
              <a:t>³The Moody’s rating of A1 is the 5</a:t>
            </a:r>
            <a:r>
              <a:rPr baseline="30000" lang="en-US" sz="1000">
                <a:solidFill>
                  <a:srgbClr val="5F5F5F"/>
                </a:solidFill>
                <a:latin typeface="Arial"/>
                <a:ea typeface="Arial"/>
                <a:cs typeface="Arial"/>
                <a:sym typeface="Arial"/>
              </a:rPr>
              <a:t>th</a:t>
            </a:r>
            <a:r>
              <a:rPr lang="en-US" sz="1000">
                <a:solidFill>
                  <a:srgbClr val="5F5F5F"/>
                </a:solidFill>
                <a:latin typeface="Arial"/>
                <a:ea typeface="Arial"/>
                <a:cs typeface="Arial"/>
                <a:sym typeface="Arial"/>
              </a:rPr>
              <a:t> highest of 21 possible ratings, and was affirmed October 2020.</a:t>
            </a:r>
            <a:endParaRPr sz="1000">
              <a:solidFill>
                <a:srgbClr val="5F5F5F"/>
              </a:solidFill>
              <a:latin typeface="Arial"/>
              <a:ea typeface="Arial"/>
              <a:cs typeface="Arial"/>
              <a:sym typeface="Arial"/>
            </a:endParaRPr>
          </a:p>
          <a:p>
            <a:pPr indent="0" lvl="0" marL="0" marR="0" rtl="0" algn="l">
              <a:lnSpc>
                <a:spcPct val="90000"/>
              </a:lnSpc>
              <a:spcBef>
                <a:spcPts val="300"/>
              </a:spcBef>
              <a:spcAft>
                <a:spcPts val="0"/>
              </a:spcAft>
              <a:buNone/>
            </a:pPr>
            <a:r>
              <a:rPr lang="en-US" sz="1000">
                <a:solidFill>
                  <a:srgbClr val="5F5F5F"/>
                </a:solidFill>
                <a:latin typeface="Arial"/>
                <a:ea typeface="Arial"/>
                <a:cs typeface="Arial"/>
                <a:sym typeface="Arial"/>
              </a:rPr>
              <a:t>The ratings of independent rating agencies are a measure of financial strength and claims-paying ability. The ratings are based on an analysis of financial results and evaluation of management objectives and strategies. The ratings do not pertain to investment options, which fluctuate with market conditions. The ratings do not indicate approval by the analysts and are subject to change.</a:t>
            </a:r>
            <a:endParaRPr/>
          </a:p>
        </p:txBody>
      </p:sp>
      <p:sp>
        <p:nvSpPr>
          <p:cNvPr id="2070" name="Google Shape;2070;p5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graphicFrame>
        <p:nvGraphicFramePr>
          <p:cNvPr id="2071" name="Google Shape;2071;p59"/>
          <p:cNvGraphicFramePr/>
          <p:nvPr/>
        </p:nvGraphicFramePr>
        <p:xfrm>
          <a:off x="5583504" y="3275869"/>
          <a:ext cx="3000000" cy="3000000"/>
        </p:xfrm>
        <a:graphic>
          <a:graphicData uri="http://schemas.openxmlformats.org/drawingml/2006/table">
            <a:tbl>
              <a:tblPr>
                <a:noFill/>
                <a:tableStyleId>{E3A89A1F-B87B-4A57-843F-D415FA31AD3F}</a:tableStyleId>
              </a:tblPr>
              <a:tblGrid>
                <a:gridCol w="3811700"/>
                <a:gridCol w="3324000"/>
              </a:tblGrid>
              <a:tr h="567275">
                <a:tc>
                  <a:txBody>
                    <a:bodyPr/>
                    <a:lstStyle/>
                    <a:p>
                      <a:pPr indent="0" lvl="0" marL="0" marR="0" rtl="0" algn="l">
                        <a:lnSpc>
                          <a:spcPct val="90000"/>
                        </a:lnSpc>
                        <a:spcBef>
                          <a:spcPts val="0"/>
                        </a:spcBef>
                        <a:spcAft>
                          <a:spcPts val="0"/>
                        </a:spcAft>
                        <a:buClr>
                          <a:schemeClr val="lt1"/>
                        </a:buClr>
                        <a:buSzPts val="2400"/>
                        <a:buFont typeface="Noto Sans Symbols"/>
                        <a:buNone/>
                      </a:pPr>
                      <a:r>
                        <a:rPr b="0" i="0" lang="en-US" sz="2400" u="none" cap="none" strike="noStrike">
                          <a:solidFill>
                            <a:schemeClr val="dk2"/>
                          </a:solidFill>
                          <a:latin typeface="Arial"/>
                          <a:ea typeface="Arial"/>
                          <a:cs typeface="Arial"/>
                          <a:sym typeface="Arial"/>
                        </a:rPr>
                        <a:t>A.M. BEST¹</a:t>
                      </a:r>
                      <a:endParaRPr b="0" baseline="30000" i="0" sz="2400" u="none" cap="none" strike="noStrike">
                        <a:solidFill>
                          <a:schemeClr val="dk2"/>
                        </a:solidFill>
                        <a:latin typeface="Arial"/>
                        <a:ea typeface="Arial"/>
                        <a:cs typeface="Arial"/>
                        <a:sym typeface="Arial"/>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lt1"/>
                        </a:buClr>
                        <a:buSzPts val="2400"/>
                        <a:buFont typeface="Noto Sans Symbols"/>
                        <a:buNone/>
                      </a:pPr>
                      <a:r>
                        <a:rPr b="1" i="0" lang="en-US" sz="2400" u="none" cap="none" strike="noStrike">
                          <a:solidFill>
                            <a:schemeClr val="dk2"/>
                          </a:solidFill>
                          <a:latin typeface="Arial"/>
                          <a:ea typeface="Arial"/>
                          <a:cs typeface="Arial"/>
                          <a:sym typeface="Arial"/>
                        </a:rPr>
                        <a:t>A+</a:t>
                      </a:r>
                      <a:r>
                        <a:rPr b="0" i="0" lang="en-US" sz="2400" u="none" cap="none" strike="noStrike">
                          <a:solidFill>
                            <a:schemeClr val="dk2"/>
                          </a:solidFill>
                          <a:latin typeface="Arial"/>
                          <a:ea typeface="Arial"/>
                          <a:cs typeface="Arial"/>
                          <a:sym typeface="Arial"/>
                        </a:rPr>
                        <a:t> “Superior”</a:t>
                      </a:r>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67275">
                <a:tc>
                  <a:txBody>
                    <a:bodyPr/>
                    <a:lstStyle/>
                    <a:p>
                      <a:pPr indent="0" lvl="0" marL="0" marR="0" rtl="0" algn="l">
                        <a:lnSpc>
                          <a:spcPct val="90000"/>
                        </a:lnSpc>
                        <a:spcBef>
                          <a:spcPts val="0"/>
                        </a:spcBef>
                        <a:spcAft>
                          <a:spcPts val="0"/>
                        </a:spcAft>
                        <a:buClr>
                          <a:schemeClr val="lt1"/>
                        </a:buClr>
                        <a:buSzPts val="2400"/>
                        <a:buFont typeface="Noto Sans Symbols"/>
                        <a:buNone/>
                      </a:pPr>
                      <a:r>
                        <a:rPr b="0" i="0" lang="en-US" sz="2400" u="none" cap="none" strike="noStrike">
                          <a:solidFill>
                            <a:schemeClr val="dk2"/>
                          </a:solidFill>
                          <a:latin typeface="Arial"/>
                          <a:ea typeface="Arial"/>
                          <a:cs typeface="Arial"/>
                          <a:sym typeface="Arial"/>
                        </a:rPr>
                        <a:t>STANDARD &amp; POOR’S²</a:t>
                      </a:r>
                      <a:endParaRPr b="0" baseline="30000" i="0" sz="2400" u="none" cap="none" strike="noStrike">
                        <a:solidFill>
                          <a:schemeClr val="dk2"/>
                        </a:solidFill>
                        <a:latin typeface="Arial"/>
                        <a:ea typeface="Arial"/>
                        <a:cs typeface="Arial"/>
                        <a:sym typeface="Arial"/>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lt1"/>
                        </a:buClr>
                        <a:buSzPts val="2400"/>
                        <a:buFont typeface="Noto Sans Symbols"/>
                        <a:buNone/>
                      </a:pPr>
                      <a:r>
                        <a:rPr b="1" i="0" lang="en-US" sz="2400" u="none" cap="none" strike="noStrike">
                          <a:solidFill>
                            <a:schemeClr val="dk2"/>
                          </a:solidFill>
                          <a:latin typeface="Arial"/>
                          <a:ea typeface="Arial"/>
                          <a:cs typeface="Arial"/>
                          <a:sym typeface="Arial"/>
                        </a:rPr>
                        <a:t>AA</a:t>
                      </a:r>
                      <a:r>
                        <a:rPr b="0" i="0" lang="en-US" sz="2400" u="none" cap="none" strike="noStrike">
                          <a:solidFill>
                            <a:schemeClr val="dk2"/>
                          </a:solidFill>
                          <a:latin typeface="Arial"/>
                          <a:ea typeface="Arial"/>
                          <a:cs typeface="Arial"/>
                          <a:sym typeface="Arial"/>
                        </a:rPr>
                        <a:t> “Very Strong”</a:t>
                      </a:r>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67275">
                <a:tc>
                  <a:txBody>
                    <a:bodyPr/>
                    <a:lstStyle/>
                    <a:p>
                      <a:pPr indent="0" lvl="0" marL="0" marR="0" rtl="0" algn="l">
                        <a:lnSpc>
                          <a:spcPct val="90000"/>
                        </a:lnSpc>
                        <a:spcBef>
                          <a:spcPts val="0"/>
                        </a:spcBef>
                        <a:spcAft>
                          <a:spcPts val="0"/>
                        </a:spcAft>
                        <a:buClr>
                          <a:schemeClr val="lt1"/>
                        </a:buClr>
                        <a:buSzPts val="2400"/>
                        <a:buFont typeface="Noto Sans Symbols"/>
                        <a:buNone/>
                      </a:pPr>
                      <a:r>
                        <a:rPr b="0" i="0" lang="en-US" sz="2400" u="none" cap="none" strike="noStrike">
                          <a:solidFill>
                            <a:schemeClr val="dk2"/>
                          </a:solidFill>
                          <a:latin typeface="Arial"/>
                          <a:ea typeface="Arial"/>
                          <a:cs typeface="Arial"/>
                          <a:sym typeface="Arial"/>
                        </a:rPr>
                        <a:t>MOODY’S³</a:t>
                      </a:r>
                      <a:endParaRPr b="0" baseline="30000" i="0" sz="2400" u="none" cap="none" strike="noStrike">
                        <a:solidFill>
                          <a:schemeClr val="dk2"/>
                        </a:solidFill>
                        <a:latin typeface="Arial"/>
                        <a:ea typeface="Arial"/>
                        <a:cs typeface="Arial"/>
                        <a:sym typeface="Arial"/>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lt1"/>
                        </a:buClr>
                        <a:buSzPts val="2400"/>
                        <a:buFont typeface="Noto Sans Symbols"/>
                        <a:buNone/>
                      </a:pPr>
                      <a:r>
                        <a:rPr b="1" i="0" lang="en-US" sz="2400" u="none" cap="none" strike="noStrike">
                          <a:solidFill>
                            <a:schemeClr val="dk2"/>
                          </a:solidFill>
                          <a:latin typeface="Arial"/>
                          <a:ea typeface="Arial"/>
                          <a:cs typeface="Arial"/>
                          <a:sym typeface="Arial"/>
                        </a:rPr>
                        <a:t>A1</a:t>
                      </a:r>
                      <a:endParaRPr b="0" i="0" sz="2400" u="none" cap="none" strike="noStrike">
                        <a:solidFill>
                          <a:schemeClr val="dk2"/>
                        </a:solidFill>
                        <a:latin typeface="Arial"/>
                        <a:ea typeface="Arial"/>
                        <a:cs typeface="Arial"/>
                        <a:sym typeface="Arial"/>
                      </a:endParaRPr>
                    </a:p>
                  </a:txBody>
                  <a:tcPr marT="137050" marB="137050" marR="1371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2072" name="Google Shape;2072;p59"/>
          <p:cNvCxnSpPr/>
          <p:nvPr/>
        </p:nvCxnSpPr>
        <p:spPr>
          <a:xfrm>
            <a:off x="6572199" y="3810462"/>
            <a:ext cx="4057650" cy="0"/>
          </a:xfrm>
          <a:prstGeom prst="straightConnector1">
            <a:avLst/>
          </a:prstGeom>
          <a:noFill/>
          <a:ln cap="flat" cmpd="sng" w="9525">
            <a:solidFill>
              <a:srgbClr val="808080"/>
            </a:solidFill>
            <a:prstDash val="solid"/>
            <a:round/>
            <a:headEnd len="sm" w="sm" type="none"/>
            <a:tailEnd len="sm" w="sm" type="none"/>
          </a:ln>
        </p:spPr>
      </p:cxnSp>
      <p:cxnSp>
        <p:nvCxnSpPr>
          <p:cNvPr id="2073" name="Google Shape;2073;p59"/>
          <p:cNvCxnSpPr/>
          <p:nvPr/>
        </p:nvCxnSpPr>
        <p:spPr>
          <a:xfrm>
            <a:off x="6572199" y="4420062"/>
            <a:ext cx="4057650" cy="0"/>
          </a:xfrm>
          <a:prstGeom prst="straightConnector1">
            <a:avLst/>
          </a:prstGeom>
          <a:noFill/>
          <a:ln cap="flat" cmpd="sng" w="9525">
            <a:solidFill>
              <a:srgbClr val="808080"/>
            </a:solidFill>
            <a:prstDash val="solid"/>
            <a:round/>
            <a:headEnd len="sm" w="sm" type="none"/>
            <a:tailEnd len="sm" w="sm" type="none"/>
          </a:ln>
        </p:spPr>
      </p:cxnSp>
      <p:sp>
        <p:nvSpPr>
          <p:cNvPr id="2074" name="Google Shape;2074;p59"/>
          <p:cNvSpPr txBox="1"/>
          <p:nvPr/>
        </p:nvSpPr>
        <p:spPr>
          <a:xfrm>
            <a:off x="5764609" y="1970876"/>
            <a:ext cx="6082218" cy="10366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Calibri"/>
              <a:buNone/>
            </a:pPr>
            <a:r>
              <a:rPr b="0" lang="en-US" sz="2800">
                <a:solidFill>
                  <a:srgbClr val="790B4D"/>
                </a:solidFill>
                <a:latin typeface="Arial"/>
                <a:ea typeface="Arial"/>
                <a:cs typeface="Arial"/>
                <a:sym typeface="Arial"/>
              </a:rPr>
              <a:t>HIGH RATINGS FROM INDEPENDENT RATING AGENCIES</a:t>
            </a:r>
            <a:endParaRPr/>
          </a:p>
          <a:p>
            <a:pPr indent="0" lvl="0" marL="0" marR="0" rtl="0" algn="ctr">
              <a:lnSpc>
                <a:spcPct val="100000"/>
              </a:lnSpc>
              <a:spcBef>
                <a:spcPts val="1038"/>
              </a:spcBef>
              <a:spcAft>
                <a:spcPts val="0"/>
              </a:spcAft>
              <a:buClr>
                <a:schemeClr val="lt1"/>
              </a:buClr>
              <a:buSzPts val="3200"/>
              <a:buFont typeface="Calibri"/>
              <a:buNone/>
            </a:pPr>
            <a:r>
              <a:t/>
            </a:r>
            <a:endParaRPr b="0" sz="3200">
              <a:solidFill>
                <a:srgbClr val="4C3048"/>
              </a:solidFill>
              <a:latin typeface="Calibri"/>
              <a:ea typeface="Calibri"/>
              <a:cs typeface="Calibri"/>
              <a:sym typeface="Calibri"/>
            </a:endParaRPr>
          </a:p>
          <a:p>
            <a:pPr indent="0" lvl="0" marL="0" marR="0" rtl="0" algn="ctr">
              <a:lnSpc>
                <a:spcPct val="100000"/>
              </a:lnSpc>
              <a:spcBef>
                <a:spcPts val="1038"/>
              </a:spcBef>
              <a:spcAft>
                <a:spcPts val="0"/>
              </a:spcAft>
              <a:buClr>
                <a:schemeClr val="lt1"/>
              </a:buClr>
              <a:buSzPts val="3200"/>
              <a:buFont typeface="Calibri"/>
              <a:buNone/>
            </a:pPr>
            <a:r>
              <a:t/>
            </a:r>
            <a:endParaRPr b="0" sz="3200">
              <a:solidFill>
                <a:srgbClr val="4C3048"/>
              </a:solidFill>
              <a:latin typeface="Calibri"/>
              <a:ea typeface="Calibri"/>
              <a:cs typeface="Calibri"/>
              <a:sym typeface="Calibri"/>
            </a:endParaRPr>
          </a:p>
        </p:txBody>
      </p:sp>
      <p:sp>
        <p:nvSpPr>
          <p:cNvPr id="2075" name="Google Shape;2075;p59"/>
          <p:cNvSpPr txBox="1"/>
          <p:nvPr/>
        </p:nvSpPr>
        <p:spPr>
          <a:xfrm>
            <a:off x="562922" y="509441"/>
            <a:ext cx="6280381" cy="217066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If you’re looking for </a:t>
            </a:r>
            <a:r>
              <a:rPr b="1" i="0" lang="en-US" sz="4400" u="none" cap="none" strike="noStrike">
                <a:solidFill>
                  <a:srgbClr val="790B4D"/>
                </a:solidFill>
                <a:latin typeface="Arial"/>
                <a:ea typeface="Arial"/>
                <a:cs typeface="Arial"/>
                <a:sym typeface="Arial"/>
              </a:rPr>
              <a:t>strength</a:t>
            </a:r>
            <a:r>
              <a:rPr b="0" i="0" lang="en-US" sz="4400" u="none" cap="none" strike="noStrike">
                <a:solidFill>
                  <a:schemeClr val="dk1"/>
                </a:solidFill>
                <a:latin typeface="Arial"/>
                <a:ea typeface="Arial"/>
                <a:cs typeface="Arial"/>
                <a:sym typeface="Arial"/>
              </a:rPr>
              <a:t> and </a:t>
            </a:r>
            <a:r>
              <a:rPr b="1" i="0" lang="en-US" sz="4400" u="none" cap="none" strike="noStrike">
                <a:solidFill>
                  <a:srgbClr val="790B4D"/>
                </a:solidFill>
                <a:latin typeface="Arial"/>
                <a:ea typeface="Arial"/>
                <a:cs typeface="Arial"/>
                <a:sym typeface="Arial"/>
              </a:rPr>
              <a:t>reliability</a:t>
            </a:r>
            <a:r>
              <a:rPr b="0" i="0" lang="en-US" sz="4400" u="none" cap="none" strike="noStrike">
                <a:solidFill>
                  <a:schemeClr val="dk1"/>
                </a:solidFill>
                <a:latin typeface="Arial"/>
                <a:ea typeface="Arial"/>
                <a:cs typeface="Arial"/>
                <a:sym typeface="Arial"/>
              </a:rPr>
              <a:t>, look to Allianz</a:t>
            </a:r>
            <a:endParaRPr b="0" i="0" sz="4400" u="none" cap="none" strike="noStrike">
              <a:solidFill>
                <a:schemeClr val="dk1"/>
              </a:solidFill>
              <a:latin typeface="Arial"/>
              <a:ea typeface="Arial"/>
              <a:cs typeface="Arial"/>
              <a:sym typeface="Arial"/>
            </a:endParaRPr>
          </a:p>
        </p:txBody>
      </p:sp>
      <p:sp>
        <p:nvSpPr>
          <p:cNvPr id="2076" name="Google Shape;2076;p59"/>
          <p:cNvSpPr/>
          <p:nvPr/>
        </p:nvSpPr>
        <p:spPr>
          <a:xfrm>
            <a:off x="616942" y="3182598"/>
            <a:ext cx="4264136" cy="12557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For a full description of how rating categories are assigned, please </a:t>
            </a:r>
            <a:r>
              <a:rPr lang="en-US" sz="1400">
                <a:solidFill>
                  <a:schemeClr val="dk1"/>
                </a:solidFill>
                <a:latin typeface="Arial"/>
                <a:ea typeface="Arial"/>
                <a:cs typeface="Arial"/>
                <a:sym typeface="Arial"/>
              </a:rPr>
              <a:t>refer</a:t>
            </a:r>
            <a:r>
              <a:rPr lang="en-US" sz="1400">
                <a:solidFill>
                  <a:schemeClr val="dk1"/>
                </a:solidFill>
                <a:latin typeface="Calibri"/>
                <a:ea typeface="Calibri"/>
                <a:cs typeface="Calibri"/>
                <a:sym typeface="Calibri"/>
              </a:rPr>
              <a:t> to the rating agencies’ websites:</a:t>
            </a:r>
            <a:endParaRPr/>
          </a:p>
          <a:p>
            <a:pPr indent="0" lvl="0" marL="0" marR="0" rtl="0" algn="l">
              <a:lnSpc>
                <a:spcPct val="90000"/>
              </a:lnSpc>
              <a:spcBef>
                <a:spcPts val="42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www.AMBest.com</a:t>
            </a:r>
            <a:endParaRPr/>
          </a:p>
          <a:p>
            <a:pPr indent="0" lvl="0" marL="0" marR="0" rtl="0" algn="l">
              <a:lnSpc>
                <a:spcPct val="90000"/>
              </a:lnSpc>
              <a:spcBef>
                <a:spcPts val="42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www.standardandpoors.com</a:t>
            </a:r>
            <a:endParaRPr/>
          </a:p>
          <a:p>
            <a:pPr indent="0" lvl="0" marL="0" marR="0" rtl="0" algn="l">
              <a:lnSpc>
                <a:spcPct val="90000"/>
              </a:lnSpc>
              <a:spcBef>
                <a:spcPts val="42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www.moodys.com</a:t>
            </a:r>
            <a:endParaRPr b="1"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
          <p:cNvSpPr txBox="1"/>
          <p:nvPr>
            <p:ph idx="11" type="ftr"/>
          </p:nvPr>
        </p:nvSpPr>
        <p:spPr>
          <a:xfrm>
            <a:off x="745802" y="6355432"/>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Insured Retirement Institute, Fact Book, 2021.</a:t>
            </a:r>
            <a:endParaRPr sz="1000"/>
          </a:p>
        </p:txBody>
      </p:sp>
      <p:sp>
        <p:nvSpPr>
          <p:cNvPr id="347" name="Google Shape;347;p6"/>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348" name="Google Shape;348;p6"/>
          <p:cNvSpPr txBox="1"/>
          <p:nvPr/>
        </p:nvSpPr>
        <p:spPr>
          <a:xfrm>
            <a:off x="391319" y="1892109"/>
            <a:ext cx="4029075" cy="696912"/>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None/>
            </a:pPr>
            <a:r>
              <a:rPr lang="en-US" sz="4800">
                <a:solidFill>
                  <a:schemeClr val="dk1"/>
                </a:solidFill>
                <a:latin typeface="Arial"/>
                <a:ea typeface="Arial"/>
                <a:cs typeface="Arial"/>
                <a:sym typeface="Arial"/>
              </a:rPr>
              <a:t>It is lasting </a:t>
            </a:r>
            <a:r>
              <a:rPr lang="en-US" sz="4800">
                <a:solidFill>
                  <a:srgbClr val="790B4D"/>
                </a:solidFill>
                <a:latin typeface="Arial"/>
                <a:ea typeface="Arial"/>
                <a:cs typeface="Arial"/>
                <a:sym typeface="Arial"/>
              </a:rPr>
              <a:t>longer</a:t>
            </a:r>
            <a:endParaRPr sz="4800">
              <a:solidFill>
                <a:srgbClr val="790B4D"/>
              </a:solidFill>
              <a:latin typeface="Arial"/>
              <a:ea typeface="Arial"/>
              <a:cs typeface="Arial"/>
              <a:sym typeface="Arial"/>
            </a:endParaRPr>
          </a:p>
        </p:txBody>
      </p:sp>
      <p:sp>
        <p:nvSpPr>
          <p:cNvPr id="349" name="Google Shape;349;p6"/>
          <p:cNvSpPr txBox="1"/>
          <p:nvPr/>
        </p:nvSpPr>
        <p:spPr>
          <a:xfrm>
            <a:off x="5566930" y="1709290"/>
            <a:ext cx="4338561" cy="42038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lang="en-US" sz="2800">
                <a:solidFill>
                  <a:schemeClr val="dk1"/>
                </a:solidFill>
                <a:latin typeface="Calibri"/>
                <a:ea typeface="Calibri"/>
                <a:cs typeface="Calibri"/>
                <a:sym typeface="Calibri"/>
              </a:rPr>
              <a:t>Probability of 65-year-olds surviving to select ages</a:t>
            </a:r>
            <a:endParaRPr/>
          </a:p>
        </p:txBody>
      </p:sp>
      <p:sp>
        <p:nvSpPr>
          <p:cNvPr id="350" name="Google Shape;350;p6"/>
          <p:cNvSpPr txBox="1"/>
          <p:nvPr/>
        </p:nvSpPr>
        <p:spPr>
          <a:xfrm>
            <a:off x="391787" y="260615"/>
            <a:ext cx="8179726" cy="132496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Arial"/>
              <a:buNone/>
            </a:pPr>
            <a:r>
              <a:rPr b="0" i="0" lang="en-US" sz="4400" u="none" cap="none" strike="noStrike">
                <a:solidFill>
                  <a:schemeClr val="dk1"/>
                </a:solidFill>
                <a:latin typeface="Arial"/>
                <a:ea typeface="Arial"/>
                <a:cs typeface="Arial"/>
                <a:sym typeface="Arial"/>
              </a:rPr>
              <a:t>What do we </a:t>
            </a:r>
            <a:r>
              <a:rPr b="1" i="0" lang="en-US" sz="4400" u="none" cap="none" strike="noStrike">
                <a:solidFill>
                  <a:srgbClr val="790B4D"/>
                </a:solidFill>
                <a:latin typeface="Arial"/>
                <a:ea typeface="Arial"/>
                <a:cs typeface="Arial"/>
                <a:sym typeface="Arial"/>
              </a:rPr>
              <a:t>know </a:t>
            </a:r>
            <a:r>
              <a:rPr b="0" i="0" lang="en-US" sz="4400" u="none" cap="none" strike="noStrike">
                <a:solidFill>
                  <a:schemeClr val="dk1"/>
                </a:solidFill>
                <a:latin typeface="Arial"/>
                <a:ea typeface="Arial"/>
                <a:cs typeface="Arial"/>
                <a:sym typeface="Arial"/>
              </a:rPr>
              <a:t>about retirement?</a:t>
            </a:r>
            <a:endParaRPr/>
          </a:p>
        </p:txBody>
      </p:sp>
      <p:pic>
        <p:nvPicPr>
          <p:cNvPr id="351" name="Google Shape;351;p6"/>
          <p:cNvPicPr preferRelativeResize="0"/>
          <p:nvPr/>
        </p:nvPicPr>
        <p:blipFill rotWithShape="1">
          <a:blip r:embed="rId3">
            <a:alphaModFix/>
          </a:blip>
          <a:srcRect b="0" l="0" r="0" t="0"/>
          <a:stretch/>
        </p:blipFill>
        <p:spPr>
          <a:xfrm>
            <a:off x="5057486" y="2673772"/>
            <a:ext cx="5357451" cy="363199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1" name="Shape 2081"/>
        <p:cNvGrpSpPr/>
        <p:nvPr/>
      </p:nvGrpSpPr>
      <p:grpSpPr>
        <a:xfrm>
          <a:off x="0" y="0"/>
          <a:ext cx="0" cy="0"/>
          <a:chOff x="0" y="0"/>
          <a:chExt cx="0" cy="0"/>
        </a:xfrm>
      </p:grpSpPr>
      <p:sp>
        <p:nvSpPr>
          <p:cNvPr id="2082" name="Google Shape;2082;p60"/>
          <p:cNvSpPr/>
          <p:nvPr/>
        </p:nvSpPr>
        <p:spPr>
          <a:xfrm>
            <a:off x="0" y="-1"/>
            <a:ext cx="6035040" cy="68580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00"/>
              <a:buFont typeface="Arial"/>
              <a:buNone/>
            </a:pPr>
            <a:r>
              <a:t/>
            </a:r>
            <a:endParaRPr b="0" i="0" sz="2300" u="none" cap="none" strike="noStrike">
              <a:solidFill>
                <a:srgbClr val="FFFFFF"/>
              </a:solidFill>
              <a:latin typeface="Calibri"/>
              <a:ea typeface="Calibri"/>
              <a:cs typeface="Calibri"/>
              <a:sym typeface="Calibri"/>
            </a:endParaRPr>
          </a:p>
        </p:txBody>
      </p:sp>
      <p:sp>
        <p:nvSpPr>
          <p:cNvPr id="2083" name="Google Shape;2083;p60"/>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marR="0" rtl="0" algn="l">
              <a:lnSpc>
                <a:spcPct val="100000"/>
              </a:lnSpc>
              <a:spcBef>
                <a:spcPts val="0"/>
              </a:spcBef>
              <a:spcAft>
                <a:spcPts val="0"/>
              </a:spcAft>
              <a:buClr>
                <a:srgbClr val="FFFFFF"/>
              </a:buClr>
              <a:buSzPts val="800"/>
              <a:buFont typeface="Calibri"/>
              <a:buNone/>
            </a:pPr>
            <a:fld id="{00000000-1234-1234-1234-123412341234}" type="slidenum">
              <a:rPr b="0" i="0" lang="en-US" sz="800" u="none" cap="none" strike="noStrike">
                <a:solidFill>
                  <a:srgbClr val="FFFFFF"/>
                </a:solidFill>
                <a:latin typeface="Calibri"/>
                <a:ea typeface="Calibri"/>
                <a:cs typeface="Calibri"/>
                <a:sym typeface="Calibri"/>
              </a:rPr>
              <a:t>‹#›</a:t>
            </a:fld>
            <a:endParaRPr b="0" i="0" sz="800" u="none" cap="none" strike="noStrike">
              <a:solidFill>
                <a:srgbClr val="FFFFFF"/>
              </a:solidFill>
              <a:latin typeface="Calibri"/>
              <a:ea typeface="Calibri"/>
              <a:cs typeface="Calibri"/>
              <a:sym typeface="Calibri"/>
            </a:endParaRPr>
          </a:p>
        </p:txBody>
      </p:sp>
      <p:sp>
        <p:nvSpPr>
          <p:cNvPr id="2084" name="Google Shape;2084;p60"/>
          <p:cNvSpPr txBox="1"/>
          <p:nvPr/>
        </p:nvSpPr>
        <p:spPr>
          <a:xfrm>
            <a:off x="252105" y="318222"/>
            <a:ext cx="5266238" cy="10890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Allianz Life</a:t>
            </a:r>
            <a:r>
              <a:rPr b="1" i="0" lang="en-US" sz="3200" u="none" cap="none" strike="noStrike">
                <a:solidFill>
                  <a:srgbClr val="FFFFFF"/>
                </a:solidFill>
                <a:latin typeface="Calibri"/>
                <a:ea typeface="Calibri"/>
                <a:cs typeface="Calibri"/>
                <a:sym typeface="Calibri"/>
              </a:rPr>
              <a:t> </a:t>
            </a:r>
            <a:r>
              <a:rPr i="0" lang="en-US" sz="3200" u="none" cap="none" strike="noStrike">
                <a:solidFill>
                  <a:srgbClr val="FFFFFF"/>
                </a:solidFill>
                <a:latin typeface="Calibri"/>
                <a:ea typeface="Calibri"/>
                <a:cs typeface="Calibri"/>
                <a:sym typeface="Calibri"/>
              </a:rPr>
              <a:t>Insurance Company of North America is part of the global financial powerhouse of Allianz SE</a:t>
            </a:r>
            <a:endParaRPr i="0" sz="3200" u="none" cap="none" strike="noStrike">
              <a:solidFill>
                <a:srgbClr val="FFFFFF"/>
              </a:solidFill>
              <a:latin typeface="Calibri"/>
              <a:ea typeface="Calibri"/>
              <a:cs typeface="Calibri"/>
              <a:sym typeface="Calibri"/>
            </a:endParaRPr>
          </a:p>
        </p:txBody>
      </p:sp>
      <p:sp>
        <p:nvSpPr>
          <p:cNvPr id="2085" name="Google Shape;2085;p60"/>
          <p:cNvSpPr txBox="1"/>
          <p:nvPr/>
        </p:nvSpPr>
        <p:spPr>
          <a:xfrm>
            <a:off x="154253" y="2275270"/>
            <a:ext cx="4978944" cy="2943225"/>
          </a:xfrm>
          <a:prstGeom prst="rect">
            <a:avLst/>
          </a:prstGeom>
          <a:noFill/>
          <a:ln>
            <a:noFill/>
          </a:ln>
        </p:spPr>
        <p:txBody>
          <a:bodyPr anchorCtr="0" anchor="t" bIns="0" lIns="0" spcFirstLastPara="1" rIns="0" wrap="square" tIns="0">
            <a:noAutofit/>
          </a:bodyPr>
          <a:lstStyle/>
          <a:p>
            <a:pPr indent="-228600" lvl="1" marL="228600" marR="0" rtl="0" algn="l">
              <a:lnSpc>
                <a:spcPct val="100000"/>
              </a:lnSpc>
              <a:spcBef>
                <a:spcPts val="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Founded in 1890 in Munich, Germany</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Over 85 million customers in 70 countries</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46</a:t>
            </a:r>
            <a:r>
              <a:rPr b="0" baseline="30000" i="0" lang="en-US" sz="2000" u="none" cap="none" strike="noStrike">
                <a:solidFill>
                  <a:srgbClr val="FFFFFF"/>
                </a:solidFill>
                <a:latin typeface="Calibri"/>
                <a:ea typeface="Calibri"/>
                <a:cs typeface="Calibri"/>
                <a:sym typeface="Calibri"/>
              </a:rPr>
              <a:t>th</a:t>
            </a:r>
            <a:r>
              <a:rPr b="0" i="0" lang="en-US" sz="2000" u="none" cap="none" strike="noStrike">
                <a:solidFill>
                  <a:srgbClr val="FFFFFF"/>
                </a:solidFill>
                <a:latin typeface="Calibri"/>
                <a:ea typeface="Calibri"/>
                <a:cs typeface="Calibri"/>
                <a:sym typeface="Calibri"/>
              </a:rPr>
              <a:t> largest company¹</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5</a:t>
            </a:r>
            <a:r>
              <a:rPr b="0" baseline="30000" i="0" lang="en-US" sz="2000" u="none" cap="none" strike="noStrike">
                <a:solidFill>
                  <a:srgbClr val="FFFFFF"/>
                </a:solidFill>
                <a:latin typeface="Calibri"/>
                <a:ea typeface="Calibri"/>
                <a:cs typeface="Calibri"/>
                <a:sym typeface="Calibri"/>
              </a:rPr>
              <a:t>th</a:t>
            </a:r>
            <a:r>
              <a:rPr b="0" i="0" lang="en-US" sz="2000" u="none" cap="none" strike="noStrike">
                <a:solidFill>
                  <a:srgbClr val="FFFFFF"/>
                </a:solidFill>
                <a:latin typeface="Calibri"/>
                <a:ea typeface="Calibri"/>
                <a:cs typeface="Calibri"/>
                <a:sym typeface="Calibri"/>
              </a:rPr>
              <a:t> largest asset manager²</a:t>
            </a:r>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3</a:t>
            </a:r>
            <a:r>
              <a:rPr b="0" baseline="30000" i="0" lang="en-US" sz="2000" u="none" cap="none" strike="noStrike">
                <a:solidFill>
                  <a:srgbClr val="FFFFFF"/>
                </a:solidFill>
                <a:latin typeface="Calibri"/>
                <a:ea typeface="Calibri"/>
                <a:cs typeface="Calibri"/>
                <a:sym typeface="Calibri"/>
              </a:rPr>
              <a:t>rd</a:t>
            </a:r>
            <a:r>
              <a:rPr b="0" i="0" lang="en-US" sz="2000" u="none" cap="none" strike="noStrike">
                <a:solidFill>
                  <a:srgbClr val="FFFFFF"/>
                </a:solidFill>
                <a:latin typeface="Calibri"/>
                <a:ea typeface="Calibri"/>
                <a:cs typeface="Calibri"/>
                <a:sym typeface="Calibri"/>
              </a:rPr>
              <a:t> largest company in the diversified insurance industry, based on assets³</a:t>
            </a:r>
            <a:endParaRPr b="0" i="0" sz="2000" u="none" cap="none" strike="noStrike">
              <a:solidFill>
                <a:srgbClr val="FFFFFF"/>
              </a:solidFill>
              <a:latin typeface="Calibri"/>
              <a:ea typeface="Calibri"/>
              <a:cs typeface="Calibri"/>
              <a:sym typeface="Calibri"/>
            </a:endParaRPr>
          </a:p>
          <a:p>
            <a:pPr indent="-228600" lvl="1" marL="228600" marR="0" rtl="0" algn="l">
              <a:lnSpc>
                <a:spcPct val="100000"/>
              </a:lnSpc>
              <a:spcBef>
                <a:spcPts val="600"/>
              </a:spcBef>
              <a:spcAft>
                <a:spcPts val="0"/>
              </a:spcAft>
              <a:buClr>
                <a:srgbClr val="FFFFFF"/>
              </a:buClr>
              <a:buSzPts val="2000"/>
              <a:buFont typeface="Arial"/>
              <a:buChar char="•"/>
            </a:pPr>
            <a:r>
              <a:rPr b="0" i="0" lang="en-US" sz="2000" u="none" cap="none" strike="noStrike">
                <a:solidFill>
                  <a:srgbClr val="FFFFFF"/>
                </a:solidFill>
                <a:latin typeface="Calibri"/>
                <a:ea typeface="Calibri"/>
                <a:cs typeface="Calibri"/>
                <a:sym typeface="Calibri"/>
              </a:rPr>
              <a:t>4</a:t>
            </a:r>
            <a:r>
              <a:rPr b="0" baseline="30000" i="0" lang="en-US" sz="2000" u="none" cap="none" strike="noStrike">
                <a:solidFill>
                  <a:srgbClr val="FFFFFF"/>
                </a:solidFill>
                <a:latin typeface="Calibri"/>
                <a:ea typeface="Calibri"/>
                <a:cs typeface="Calibri"/>
                <a:sym typeface="Calibri"/>
              </a:rPr>
              <a:t>th</a:t>
            </a:r>
            <a:r>
              <a:rPr b="0" i="0" lang="en-US" sz="2000" u="none" cap="none" strike="noStrike">
                <a:solidFill>
                  <a:srgbClr val="FFFFFF"/>
                </a:solidFill>
                <a:latin typeface="Calibri"/>
                <a:ea typeface="Calibri"/>
                <a:cs typeface="Calibri"/>
                <a:sym typeface="Calibri"/>
              </a:rPr>
              <a:t> largest company in the diversified insurance industry, based on market value³</a:t>
            </a:r>
            <a:endParaRPr/>
          </a:p>
          <a:p>
            <a:pPr indent="0" lvl="1" marL="0" marR="0" rtl="0" algn="l">
              <a:lnSpc>
                <a:spcPct val="100000"/>
              </a:lnSpc>
              <a:spcBef>
                <a:spcPts val="600"/>
              </a:spcBef>
              <a:spcAft>
                <a:spcPts val="0"/>
              </a:spcAft>
              <a:buClr>
                <a:schemeClr val="lt1"/>
              </a:buClr>
              <a:buSzPts val="2000"/>
              <a:buFont typeface="Calibri"/>
              <a:buNone/>
            </a:pPr>
            <a:r>
              <a:t/>
            </a:r>
            <a:endParaRPr b="0" baseline="30000" i="0" sz="2000" u="none" cap="none" strike="noStrike">
              <a:solidFill>
                <a:srgbClr val="FFFFFF"/>
              </a:solidFill>
              <a:latin typeface="Calibri"/>
              <a:ea typeface="Calibri"/>
              <a:cs typeface="Calibri"/>
              <a:sym typeface="Calibri"/>
            </a:endParaRPr>
          </a:p>
        </p:txBody>
      </p:sp>
      <p:pic>
        <p:nvPicPr>
          <p:cNvPr id="2086" name="Google Shape;2086;p60"/>
          <p:cNvPicPr preferRelativeResize="0"/>
          <p:nvPr/>
        </p:nvPicPr>
        <p:blipFill rotWithShape="1">
          <a:blip r:embed="rId3">
            <a:alphaModFix/>
          </a:blip>
          <a:srcRect b="0" l="0" r="0" t="0"/>
          <a:stretch/>
        </p:blipFill>
        <p:spPr>
          <a:xfrm>
            <a:off x="9435213" y="4965098"/>
            <a:ext cx="1635989" cy="611325"/>
          </a:xfrm>
          <a:prstGeom prst="rect">
            <a:avLst/>
          </a:prstGeom>
          <a:noFill/>
          <a:ln>
            <a:noFill/>
          </a:ln>
        </p:spPr>
      </p:pic>
      <p:pic>
        <p:nvPicPr>
          <p:cNvPr id="2087" name="Google Shape;2087;p60"/>
          <p:cNvPicPr preferRelativeResize="0"/>
          <p:nvPr/>
        </p:nvPicPr>
        <p:blipFill rotWithShape="1">
          <a:blip r:embed="rId4">
            <a:alphaModFix/>
          </a:blip>
          <a:srcRect b="0" l="0" r="0" t="0"/>
          <a:stretch/>
        </p:blipFill>
        <p:spPr>
          <a:xfrm>
            <a:off x="7168864" y="5218495"/>
            <a:ext cx="1828800" cy="190150"/>
          </a:xfrm>
          <a:prstGeom prst="rect">
            <a:avLst/>
          </a:prstGeom>
          <a:noFill/>
          <a:ln>
            <a:noFill/>
          </a:ln>
        </p:spPr>
      </p:pic>
      <p:sp>
        <p:nvSpPr>
          <p:cNvPr id="2088" name="Google Shape;2088;p60"/>
          <p:cNvSpPr txBox="1"/>
          <p:nvPr/>
        </p:nvSpPr>
        <p:spPr>
          <a:xfrm>
            <a:off x="251363" y="5715151"/>
            <a:ext cx="4784725" cy="48474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050"/>
              <a:buFont typeface="Calibri"/>
              <a:buNone/>
            </a:pPr>
            <a:r>
              <a:rPr b="0" baseline="30000" i="0" lang="en-US" sz="1050" u="none" cap="none" strike="noStrike">
                <a:solidFill>
                  <a:srgbClr val="FFFFFF"/>
                </a:solidFill>
                <a:latin typeface="Calibri"/>
                <a:ea typeface="Calibri"/>
                <a:cs typeface="Calibri"/>
                <a:sym typeface="Calibri"/>
              </a:rPr>
              <a:t>1</a:t>
            </a:r>
            <a:r>
              <a:rPr b="0" i="0" lang="en-US" sz="1050" u="none" cap="none" strike="noStrike">
                <a:solidFill>
                  <a:srgbClr val="FFFFFF"/>
                </a:solidFill>
                <a:latin typeface="Calibri"/>
                <a:ea typeface="Calibri"/>
                <a:cs typeface="Calibri"/>
                <a:sym typeface="Calibri"/>
              </a:rPr>
              <a:t>Fortune Global 500,</a:t>
            </a:r>
            <a:r>
              <a:rPr b="0" i="1" lang="en-US" sz="1050" u="none" cap="none" strike="noStrike">
                <a:solidFill>
                  <a:srgbClr val="FFFFFF"/>
                </a:solidFill>
                <a:latin typeface="Calibri"/>
                <a:ea typeface="Calibri"/>
                <a:cs typeface="Calibri"/>
                <a:sym typeface="Calibri"/>
              </a:rPr>
              <a:t> </a:t>
            </a:r>
            <a:r>
              <a:rPr b="0" i="0" lang="en-US" sz="1050" u="none" cap="none" strike="noStrike">
                <a:solidFill>
                  <a:srgbClr val="FFFFFF"/>
                </a:solidFill>
                <a:latin typeface="Calibri"/>
                <a:ea typeface="Calibri"/>
                <a:cs typeface="Calibri"/>
                <a:sym typeface="Calibri"/>
              </a:rPr>
              <a:t>June 2020. Ranking based on revenue.</a:t>
            </a:r>
            <a:endParaRPr b="0" i="1" sz="105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050"/>
              <a:buFont typeface="Calibri"/>
              <a:buNone/>
            </a:pPr>
            <a:r>
              <a:rPr b="0" i="0" lang="en-US" sz="1050" u="none" cap="none" strike="noStrike">
                <a:solidFill>
                  <a:srgbClr val="FFFFFF"/>
                </a:solidFill>
                <a:latin typeface="Calibri"/>
                <a:ea typeface="Calibri"/>
                <a:cs typeface="Calibri"/>
                <a:sym typeface="Calibri"/>
              </a:rPr>
              <a:t>²Allianz SE, P&amp;I/Towers Watson World 500, October 2020. Ranked by total AUM.</a:t>
            </a:r>
            <a:endParaRPr/>
          </a:p>
          <a:p>
            <a:pPr indent="0" lvl="0" marL="0" marR="0" rtl="0" algn="l">
              <a:lnSpc>
                <a:spcPct val="100000"/>
              </a:lnSpc>
              <a:spcBef>
                <a:spcPts val="0"/>
              </a:spcBef>
              <a:spcAft>
                <a:spcPts val="0"/>
              </a:spcAft>
              <a:buClr>
                <a:srgbClr val="FFFFFF"/>
              </a:buClr>
              <a:buSzPts val="1050"/>
              <a:buFont typeface="Calibri"/>
              <a:buNone/>
            </a:pPr>
            <a:r>
              <a:rPr b="0" i="0" lang="en-US" sz="1050" u="none" cap="none" strike="noStrike">
                <a:solidFill>
                  <a:srgbClr val="FFFFFF"/>
                </a:solidFill>
                <a:latin typeface="Calibri"/>
                <a:ea typeface="Calibri"/>
                <a:cs typeface="Calibri"/>
                <a:sym typeface="Calibri"/>
              </a:rPr>
              <a:t>³Forbes Global 2000, The World’s Biggest Public Companies, May 2020.</a:t>
            </a:r>
            <a:endParaRPr/>
          </a:p>
        </p:txBody>
      </p:sp>
      <p:pic>
        <p:nvPicPr>
          <p:cNvPr id="2089" name="Google Shape;2089;p60"/>
          <p:cNvPicPr preferRelativeResize="0"/>
          <p:nvPr/>
        </p:nvPicPr>
        <p:blipFill rotWithShape="1">
          <a:blip r:embed="rId5">
            <a:alphaModFix/>
          </a:blip>
          <a:srcRect b="0" l="0" r="0" t="0"/>
          <a:stretch/>
        </p:blipFill>
        <p:spPr>
          <a:xfrm>
            <a:off x="9771754" y="5732384"/>
            <a:ext cx="962906" cy="602778"/>
          </a:xfrm>
          <a:prstGeom prst="rect">
            <a:avLst/>
          </a:prstGeom>
          <a:noFill/>
          <a:ln>
            <a:noFill/>
          </a:ln>
        </p:spPr>
      </p:pic>
      <p:pic>
        <p:nvPicPr>
          <p:cNvPr id="2090" name="Google Shape;2090;p60"/>
          <p:cNvPicPr preferRelativeResize="0"/>
          <p:nvPr/>
        </p:nvPicPr>
        <p:blipFill rotWithShape="1">
          <a:blip r:embed="rId6">
            <a:alphaModFix/>
          </a:blip>
          <a:srcRect b="0" l="0" r="0" t="0"/>
          <a:stretch/>
        </p:blipFill>
        <p:spPr>
          <a:xfrm>
            <a:off x="6958517" y="5703508"/>
            <a:ext cx="2028118" cy="562486"/>
          </a:xfrm>
          <a:prstGeom prst="rect">
            <a:avLst/>
          </a:prstGeom>
          <a:noFill/>
          <a:ln>
            <a:noFill/>
          </a:ln>
        </p:spPr>
      </p:pic>
      <p:sp>
        <p:nvSpPr>
          <p:cNvPr id="2091" name="Google Shape;2091;p60"/>
          <p:cNvSpPr/>
          <p:nvPr/>
        </p:nvSpPr>
        <p:spPr>
          <a:xfrm>
            <a:off x="6035039" y="4523533"/>
            <a:ext cx="6153785" cy="327782"/>
          </a:xfrm>
          <a:prstGeom prst="rect">
            <a:avLst/>
          </a:prstGeom>
          <a:noFill/>
          <a:ln>
            <a:noFill/>
          </a:ln>
        </p:spPr>
        <p:txBody>
          <a:bodyPr anchorCtr="0" anchor="t" bIns="45700" lIns="91425" spcFirstLastPara="1" rIns="91425" wrap="square" tIns="45700">
            <a:spAutoFit/>
          </a:bodyPr>
          <a:lstStyle/>
          <a:p>
            <a:pPr indent="0" lvl="1" marL="0" marR="0" rtl="0" algn="ctr">
              <a:lnSpc>
                <a:spcPct val="85000"/>
              </a:lnSpc>
              <a:spcBef>
                <a:spcPts val="0"/>
              </a:spcBef>
              <a:spcAft>
                <a:spcPts val="0"/>
              </a:spcAft>
              <a:buNone/>
            </a:pPr>
            <a:r>
              <a:rPr b="0" i="0" lang="en-US" sz="1800" u="none" cap="none" strike="noStrike">
                <a:solidFill>
                  <a:srgbClr val="424242"/>
                </a:solidFill>
                <a:latin typeface="Arial"/>
                <a:ea typeface="Arial"/>
                <a:cs typeface="Arial"/>
                <a:sym typeface="Arial"/>
              </a:rPr>
              <a:t>Allianz SE is parent to our North America sister companies</a:t>
            </a:r>
            <a:endParaRPr/>
          </a:p>
        </p:txBody>
      </p:sp>
      <p:pic>
        <p:nvPicPr>
          <p:cNvPr id="2092" name="Google Shape;2092;p60"/>
          <p:cNvPicPr preferRelativeResize="0"/>
          <p:nvPr/>
        </p:nvPicPr>
        <p:blipFill rotWithShape="1">
          <a:blip r:embed="rId7">
            <a:alphaModFix/>
          </a:blip>
          <a:srcRect b="0" l="0" r="0" t="0"/>
          <a:stretch/>
        </p:blipFill>
        <p:spPr>
          <a:xfrm>
            <a:off x="6035039" y="-27420"/>
            <a:ext cx="6153785" cy="410373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pic>
        <p:nvPicPr>
          <p:cNvPr id="2098" name="Google Shape;2098;p61"/>
          <p:cNvPicPr preferRelativeResize="0"/>
          <p:nvPr/>
        </p:nvPicPr>
        <p:blipFill rotWithShape="1">
          <a:blip r:embed="rId3">
            <a:alphaModFix/>
          </a:blip>
          <a:srcRect b="0" l="0" r="0" t="0"/>
          <a:stretch/>
        </p:blipFill>
        <p:spPr>
          <a:xfrm>
            <a:off x="0" y="0"/>
            <a:ext cx="12212684" cy="6855234"/>
          </a:xfrm>
          <a:prstGeom prst="rect">
            <a:avLst/>
          </a:prstGeom>
          <a:noFill/>
          <a:ln>
            <a:noFill/>
          </a:ln>
        </p:spPr>
      </p:pic>
      <p:sp>
        <p:nvSpPr>
          <p:cNvPr id="2099" name="Google Shape;2099;p61"/>
          <p:cNvSpPr/>
          <p:nvPr/>
        </p:nvSpPr>
        <p:spPr>
          <a:xfrm>
            <a:off x="5192662" y="1196990"/>
            <a:ext cx="7016125" cy="4114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2100" name="Google Shape;2100;p61"/>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2101" name="Google Shape;2101;p61"/>
          <p:cNvSpPr txBox="1"/>
          <p:nvPr>
            <p:ph idx="4294967295" type="body"/>
          </p:nvPr>
        </p:nvSpPr>
        <p:spPr>
          <a:xfrm>
            <a:off x="5408947" y="1640696"/>
            <a:ext cx="6567487" cy="322738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4000"/>
              <a:buNone/>
            </a:pPr>
            <a:r>
              <a:rPr lang="en-US" sz="4000">
                <a:solidFill>
                  <a:schemeClr val="dk2"/>
                </a:solidFill>
                <a:latin typeface="Calibri"/>
                <a:ea typeface="Calibri"/>
                <a:cs typeface="Calibri"/>
                <a:sym typeface="Calibri"/>
              </a:rPr>
              <a:t>WHAT IS THE NEXT STEP?</a:t>
            </a:r>
            <a:endParaRPr/>
          </a:p>
          <a:p>
            <a:pPr indent="0" lvl="0" marL="0" rtl="0" algn="l">
              <a:lnSpc>
                <a:spcPct val="100000"/>
              </a:lnSpc>
              <a:spcBef>
                <a:spcPts val="600"/>
              </a:spcBef>
              <a:spcAft>
                <a:spcPts val="0"/>
              </a:spcAft>
              <a:buSzPts val="3200"/>
              <a:buNone/>
            </a:pPr>
            <a:r>
              <a:t/>
            </a:r>
            <a:endParaRPr sz="3200">
              <a:solidFill>
                <a:schemeClr val="dk2"/>
              </a:solidFill>
              <a:latin typeface="Calibri"/>
              <a:ea typeface="Calibri"/>
              <a:cs typeface="Calibri"/>
              <a:sym typeface="Calibri"/>
            </a:endParaRPr>
          </a:p>
          <a:p>
            <a:pPr indent="0" lvl="0" marL="0" rtl="0" algn="l">
              <a:lnSpc>
                <a:spcPct val="100000"/>
              </a:lnSpc>
              <a:spcBef>
                <a:spcPts val="600"/>
              </a:spcBef>
              <a:spcAft>
                <a:spcPts val="0"/>
              </a:spcAft>
              <a:buSzPts val="3200"/>
              <a:buNone/>
            </a:pPr>
            <a:r>
              <a:rPr lang="en-US" sz="3200">
                <a:solidFill>
                  <a:schemeClr val="dk2"/>
                </a:solidFill>
                <a:latin typeface="Calibri"/>
                <a:ea typeface="Calibri"/>
                <a:cs typeface="Calibri"/>
                <a:sym typeface="Calibri"/>
              </a:rPr>
              <a:t>Work with your financial professional and see if a fixed index annuity is suitable for you.</a:t>
            </a:r>
            <a:endParaRPr/>
          </a:p>
          <a:p>
            <a:pPr indent="0" lvl="0" marL="0" rtl="0" algn="l">
              <a:lnSpc>
                <a:spcPct val="100000"/>
              </a:lnSpc>
              <a:spcBef>
                <a:spcPts val="600"/>
              </a:spcBef>
              <a:spcAft>
                <a:spcPts val="0"/>
              </a:spcAft>
              <a:buSzPts val="2000"/>
              <a:buNone/>
            </a:pPr>
            <a:r>
              <a:t/>
            </a:r>
            <a:endParaRPr>
              <a:solidFill>
                <a:schemeClr val="dk2"/>
              </a:solidFill>
              <a:latin typeface="Calibri"/>
              <a:ea typeface="Calibri"/>
              <a:cs typeface="Calibri"/>
              <a:sym typeface="Calibri"/>
            </a:endParaRPr>
          </a:p>
        </p:txBody>
      </p:sp>
      <p:sp>
        <p:nvSpPr>
          <p:cNvPr id="2102" name="Google Shape;2102;p61"/>
          <p:cNvSpPr/>
          <p:nvPr/>
        </p:nvSpPr>
        <p:spPr>
          <a:xfrm>
            <a:off x="3201400" y="1196990"/>
            <a:ext cx="2016243" cy="4114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grpSp>
        <p:nvGrpSpPr>
          <p:cNvPr id="2103" name="Google Shape;2103;p61"/>
          <p:cNvGrpSpPr/>
          <p:nvPr/>
        </p:nvGrpSpPr>
        <p:grpSpPr>
          <a:xfrm>
            <a:off x="3696638" y="2581136"/>
            <a:ext cx="1005840" cy="1005840"/>
            <a:chOff x="3696638" y="2581136"/>
            <a:chExt cx="1005840" cy="1005840"/>
          </a:xfrm>
        </p:grpSpPr>
        <p:grpSp>
          <p:nvGrpSpPr>
            <p:cNvPr id="2104" name="Google Shape;2104;p61"/>
            <p:cNvGrpSpPr/>
            <p:nvPr/>
          </p:nvGrpSpPr>
          <p:grpSpPr>
            <a:xfrm>
              <a:off x="3962085" y="2738414"/>
              <a:ext cx="474947" cy="691284"/>
              <a:chOff x="531718" y="2355485"/>
              <a:chExt cx="1316801" cy="1916602"/>
            </a:xfrm>
          </p:grpSpPr>
          <p:sp>
            <p:nvSpPr>
              <p:cNvPr id="2105" name="Google Shape;2105;p61"/>
              <p:cNvSpPr/>
              <p:nvPr/>
            </p:nvSpPr>
            <p:spPr>
              <a:xfrm>
                <a:off x="759226" y="2355485"/>
                <a:ext cx="861782" cy="861782"/>
              </a:xfrm>
              <a:custGeom>
                <a:rect b="b" l="l" r="r" t="t"/>
                <a:pathLst>
                  <a:path extrusionOk="0" h="53" w="53">
                    <a:moveTo>
                      <a:pt x="26" y="53"/>
                    </a:moveTo>
                    <a:cubicBezTo>
                      <a:pt x="41" y="53"/>
                      <a:pt x="53" y="41"/>
                      <a:pt x="53" y="26"/>
                    </a:cubicBezTo>
                    <a:cubicBezTo>
                      <a:pt x="53" y="11"/>
                      <a:pt x="41" y="0"/>
                      <a:pt x="26" y="0"/>
                    </a:cubicBezTo>
                    <a:cubicBezTo>
                      <a:pt x="12" y="0"/>
                      <a:pt x="0" y="11"/>
                      <a:pt x="0" y="26"/>
                    </a:cubicBezTo>
                    <a:cubicBezTo>
                      <a:pt x="0" y="41"/>
                      <a:pt x="12" y="53"/>
                      <a:pt x="26" y="53"/>
                    </a:cubicBezTo>
                    <a:close/>
                    <a:moveTo>
                      <a:pt x="26" y="4"/>
                    </a:moveTo>
                    <a:cubicBezTo>
                      <a:pt x="39" y="4"/>
                      <a:pt x="49" y="14"/>
                      <a:pt x="49" y="26"/>
                    </a:cubicBezTo>
                    <a:cubicBezTo>
                      <a:pt x="49" y="38"/>
                      <a:pt x="39" y="49"/>
                      <a:pt x="26" y="49"/>
                    </a:cubicBezTo>
                    <a:cubicBezTo>
                      <a:pt x="14" y="49"/>
                      <a:pt x="4" y="38"/>
                      <a:pt x="4" y="26"/>
                    </a:cubicBezTo>
                    <a:cubicBezTo>
                      <a:pt x="4" y="14"/>
                      <a:pt x="14" y="4"/>
                      <a:pt x="26" y="4"/>
                    </a:cubicBezTo>
                    <a:close/>
                  </a:path>
                </a:pathLst>
              </a:custGeom>
              <a:solidFill>
                <a:srgbClr val="4C3048"/>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sp>
            <p:nvSpPr>
              <p:cNvPr id="2106" name="Google Shape;2106;p61"/>
              <p:cNvSpPr/>
              <p:nvPr/>
            </p:nvSpPr>
            <p:spPr>
              <a:xfrm>
                <a:off x="531718" y="3299998"/>
                <a:ext cx="1316801" cy="972089"/>
              </a:xfrm>
              <a:custGeom>
                <a:rect b="b" l="l" r="r" t="t"/>
                <a:pathLst>
                  <a:path extrusionOk="0" h="60" w="81">
                    <a:moveTo>
                      <a:pt x="55" y="0"/>
                    </a:moveTo>
                    <a:cubicBezTo>
                      <a:pt x="26" y="0"/>
                      <a:pt x="26" y="0"/>
                      <a:pt x="26" y="0"/>
                    </a:cubicBezTo>
                    <a:cubicBezTo>
                      <a:pt x="12" y="0"/>
                      <a:pt x="0" y="12"/>
                      <a:pt x="0" y="26"/>
                    </a:cubicBezTo>
                    <a:cubicBezTo>
                      <a:pt x="0" y="58"/>
                      <a:pt x="0" y="58"/>
                      <a:pt x="0" y="58"/>
                    </a:cubicBezTo>
                    <a:cubicBezTo>
                      <a:pt x="0" y="59"/>
                      <a:pt x="1" y="60"/>
                      <a:pt x="2" y="60"/>
                    </a:cubicBezTo>
                    <a:cubicBezTo>
                      <a:pt x="79" y="60"/>
                      <a:pt x="79" y="60"/>
                      <a:pt x="79" y="60"/>
                    </a:cubicBezTo>
                    <a:cubicBezTo>
                      <a:pt x="79" y="60"/>
                      <a:pt x="80" y="60"/>
                      <a:pt x="80" y="59"/>
                    </a:cubicBezTo>
                    <a:cubicBezTo>
                      <a:pt x="81" y="59"/>
                      <a:pt x="81" y="59"/>
                      <a:pt x="81" y="58"/>
                    </a:cubicBezTo>
                    <a:cubicBezTo>
                      <a:pt x="81" y="26"/>
                      <a:pt x="81" y="26"/>
                      <a:pt x="81" y="26"/>
                    </a:cubicBezTo>
                    <a:cubicBezTo>
                      <a:pt x="81" y="12"/>
                      <a:pt x="69" y="0"/>
                      <a:pt x="55" y="0"/>
                    </a:cubicBezTo>
                    <a:close/>
                    <a:moveTo>
                      <a:pt x="77" y="56"/>
                    </a:moveTo>
                    <a:cubicBezTo>
                      <a:pt x="65" y="56"/>
                      <a:pt x="65" y="56"/>
                      <a:pt x="65" y="56"/>
                    </a:cubicBezTo>
                    <a:cubicBezTo>
                      <a:pt x="65" y="56"/>
                      <a:pt x="65" y="56"/>
                      <a:pt x="65" y="56"/>
                    </a:cubicBezTo>
                    <a:cubicBezTo>
                      <a:pt x="65" y="37"/>
                      <a:pt x="65" y="37"/>
                      <a:pt x="65" y="37"/>
                    </a:cubicBezTo>
                    <a:cubicBezTo>
                      <a:pt x="65" y="36"/>
                      <a:pt x="64" y="35"/>
                      <a:pt x="63" y="35"/>
                    </a:cubicBezTo>
                    <a:cubicBezTo>
                      <a:pt x="62" y="35"/>
                      <a:pt x="61" y="36"/>
                      <a:pt x="61" y="37"/>
                    </a:cubicBezTo>
                    <a:cubicBezTo>
                      <a:pt x="61" y="56"/>
                      <a:pt x="61" y="56"/>
                      <a:pt x="61" y="56"/>
                    </a:cubicBezTo>
                    <a:cubicBezTo>
                      <a:pt x="61" y="56"/>
                      <a:pt x="61" y="56"/>
                      <a:pt x="61" y="56"/>
                    </a:cubicBezTo>
                    <a:cubicBezTo>
                      <a:pt x="20" y="56"/>
                      <a:pt x="20" y="56"/>
                      <a:pt x="20" y="56"/>
                    </a:cubicBezTo>
                    <a:cubicBezTo>
                      <a:pt x="20" y="56"/>
                      <a:pt x="20" y="56"/>
                      <a:pt x="20" y="56"/>
                    </a:cubicBezTo>
                    <a:cubicBezTo>
                      <a:pt x="20" y="37"/>
                      <a:pt x="20" y="37"/>
                      <a:pt x="20" y="37"/>
                    </a:cubicBezTo>
                    <a:cubicBezTo>
                      <a:pt x="20" y="36"/>
                      <a:pt x="19" y="35"/>
                      <a:pt x="18" y="35"/>
                    </a:cubicBezTo>
                    <a:cubicBezTo>
                      <a:pt x="17" y="35"/>
                      <a:pt x="16" y="36"/>
                      <a:pt x="16" y="37"/>
                    </a:cubicBezTo>
                    <a:cubicBezTo>
                      <a:pt x="16" y="56"/>
                      <a:pt x="16" y="56"/>
                      <a:pt x="16" y="56"/>
                    </a:cubicBezTo>
                    <a:cubicBezTo>
                      <a:pt x="16" y="56"/>
                      <a:pt x="16" y="56"/>
                      <a:pt x="16" y="56"/>
                    </a:cubicBezTo>
                    <a:cubicBezTo>
                      <a:pt x="4" y="56"/>
                      <a:pt x="4" y="56"/>
                      <a:pt x="4" y="56"/>
                    </a:cubicBezTo>
                    <a:cubicBezTo>
                      <a:pt x="4" y="26"/>
                      <a:pt x="4" y="26"/>
                      <a:pt x="4" y="26"/>
                    </a:cubicBezTo>
                    <a:cubicBezTo>
                      <a:pt x="4" y="14"/>
                      <a:pt x="14" y="4"/>
                      <a:pt x="26" y="4"/>
                    </a:cubicBezTo>
                    <a:cubicBezTo>
                      <a:pt x="55" y="4"/>
                      <a:pt x="55" y="4"/>
                      <a:pt x="55" y="4"/>
                    </a:cubicBezTo>
                    <a:cubicBezTo>
                      <a:pt x="67" y="4"/>
                      <a:pt x="77" y="14"/>
                      <a:pt x="77" y="26"/>
                    </a:cubicBezTo>
                    <a:lnTo>
                      <a:pt x="77" y="56"/>
                    </a:lnTo>
                    <a:close/>
                  </a:path>
                </a:pathLst>
              </a:custGeom>
              <a:solidFill>
                <a:srgbClr val="4C3048"/>
              </a:solid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300">
                  <a:solidFill>
                    <a:schemeClr val="lt1"/>
                  </a:solidFill>
                  <a:latin typeface="Arial"/>
                  <a:ea typeface="Arial"/>
                  <a:cs typeface="Arial"/>
                  <a:sym typeface="Arial"/>
                </a:endParaRPr>
              </a:p>
            </p:txBody>
          </p:sp>
        </p:grpSp>
        <p:sp>
          <p:nvSpPr>
            <p:cNvPr id="2107" name="Google Shape;2107;p61"/>
            <p:cNvSpPr/>
            <p:nvPr/>
          </p:nvSpPr>
          <p:spPr>
            <a:xfrm>
              <a:off x="3696638" y="2581136"/>
              <a:ext cx="1005840" cy="1005840"/>
            </a:xfrm>
            <a:prstGeom prst="ellipse">
              <a:avLst/>
            </a:prstGeom>
            <a:noFill/>
            <a:ln cap="flat" cmpd="sng" w="107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2" name="Shape 2112"/>
        <p:cNvGrpSpPr/>
        <p:nvPr/>
      </p:nvGrpSpPr>
      <p:grpSpPr>
        <a:xfrm>
          <a:off x="0" y="0"/>
          <a:ext cx="0" cy="0"/>
          <a:chOff x="0" y="0"/>
          <a:chExt cx="0" cy="0"/>
        </a:xfrm>
      </p:grpSpPr>
      <p:sp>
        <p:nvSpPr>
          <p:cNvPr id="2113" name="Google Shape;2113;p62"/>
          <p:cNvSpPr txBox="1"/>
          <p:nvPr>
            <p:ph type="title"/>
          </p:nvPr>
        </p:nvSpPr>
        <p:spPr>
          <a:xfrm>
            <a:off x="380042" y="260615"/>
            <a:ext cx="11430000" cy="812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2800"/>
              <a:buFont typeface="Arial"/>
              <a:buNone/>
            </a:pPr>
            <a:r>
              <a:rPr lang="en-US">
                <a:latin typeface="Arial"/>
                <a:ea typeface="Arial"/>
                <a:cs typeface="Arial"/>
                <a:sym typeface="Arial"/>
              </a:rPr>
              <a:t>Disclosures</a:t>
            </a:r>
            <a:br>
              <a:rPr lang="en-US">
                <a:latin typeface="Arial"/>
                <a:ea typeface="Arial"/>
                <a:cs typeface="Arial"/>
                <a:sym typeface="Arial"/>
              </a:rPr>
            </a:br>
            <a:r>
              <a:rPr lang="en-US">
                <a:latin typeface="Arial"/>
                <a:ea typeface="Arial"/>
                <a:cs typeface="Arial"/>
                <a:sym typeface="Arial"/>
              </a:rPr>
              <a:t>Allianz Life Insurance Company of North America (Allianz)</a:t>
            </a:r>
            <a:endParaRPr/>
          </a:p>
        </p:txBody>
      </p:sp>
      <p:sp>
        <p:nvSpPr>
          <p:cNvPr id="2114" name="Google Shape;2114;p62"/>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2115" name="Google Shape;2115;p62"/>
          <p:cNvSpPr txBox="1"/>
          <p:nvPr>
            <p:ph idx="1" type="body"/>
          </p:nvPr>
        </p:nvSpPr>
        <p:spPr>
          <a:xfrm>
            <a:off x="380042" y="1123950"/>
            <a:ext cx="11430000" cy="48974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113388"/>
              </a:buClr>
              <a:buSzPts val="1000"/>
              <a:buNone/>
            </a:pPr>
            <a:r>
              <a:rPr lang="en-US" sz="1000">
                <a:solidFill>
                  <a:srgbClr val="5F5F5F"/>
                </a:solidFill>
              </a:rPr>
              <a:t>This presentation is designed to provide general information on the subjects covered. It is not, however, intended to provide specific legal or tax advice and cannot be used to avoid tax penalties or to promote, market, or recommend any tax plan or arrangement. Please note that Allianz Life Insurance Company of North America, its affiliated companies, and their representatives and employees do not give legal or tax advice. You are encouraged to seek advice for your personal situation from your tax and legal professionals.</a:t>
            </a:r>
            <a:endParaRPr/>
          </a:p>
          <a:p>
            <a:pPr indent="0" lvl="0" marL="0" rtl="0" algn="l">
              <a:lnSpc>
                <a:spcPct val="100000"/>
              </a:lnSpc>
              <a:spcBef>
                <a:spcPts val="750"/>
              </a:spcBef>
              <a:spcAft>
                <a:spcPts val="0"/>
              </a:spcAft>
              <a:buClr>
                <a:srgbClr val="113388"/>
              </a:buClr>
              <a:buSzPts val="1000"/>
              <a:buNone/>
            </a:pPr>
            <a:r>
              <a:rPr lang="en-US" sz="1000">
                <a:solidFill>
                  <a:srgbClr val="5F5F5F"/>
                </a:solidFill>
              </a:rPr>
              <a:t>Purchasing an annuity within a retirement plan that provides tax deferral under sections of the Internal Revenue Code results in no additional tax benefit. An annuity should be used to fund a qualified plan based upon the annuity’s features other than tax deferral. All annuity features, risks, limitations, and costs should be considered prior to purchasing an annuity within a tax-qualified retirement plan.</a:t>
            </a:r>
            <a:endParaRPr/>
          </a:p>
          <a:p>
            <a:pPr indent="0" lvl="0" marL="0" rtl="0" algn="l">
              <a:lnSpc>
                <a:spcPct val="100000"/>
              </a:lnSpc>
              <a:spcBef>
                <a:spcPts val="750"/>
              </a:spcBef>
              <a:spcAft>
                <a:spcPts val="0"/>
              </a:spcAft>
              <a:buClr>
                <a:srgbClr val="113388"/>
              </a:buClr>
              <a:buSzPts val="1000"/>
              <a:buNone/>
            </a:pPr>
            <a:r>
              <a:rPr lang="en-US" sz="1000">
                <a:solidFill>
                  <a:srgbClr val="5F5F5F"/>
                </a:solidFill>
              </a:rPr>
              <a:t>It is important to note that indexed annuity contracts commonly allow the insurance company to change the participation rate, cap, and/or margin/spread/ on a periodic – such as annual – basis. Such changes could adversely affect your return. No single index crediting method will provide the highest interest credit in all market scenarios. The guaranteed minimum cap rate/maximum spread rate are established when the annuity is purchased and disclosed in the annuity contract. Read your contract carefully to determine what changes the insurance company may make to these features.</a:t>
            </a:r>
            <a:endParaRPr/>
          </a:p>
          <a:p>
            <a:pPr indent="0" lvl="0" marL="0" rtl="0" algn="l">
              <a:lnSpc>
                <a:spcPct val="100000"/>
              </a:lnSpc>
              <a:spcBef>
                <a:spcPts val="750"/>
              </a:spcBef>
              <a:spcAft>
                <a:spcPts val="0"/>
              </a:spcAft>
              <a:buClr>
                <a:srgbClr val="113388"/>
              </a:buClr>
              <a:buSzPts val="1000"/>
              <a:buNone/>
            </a:pPr>
            <a:r>
              <a:rPr lang="en-US" sz="1000">
                <a:solidFill>
                  <a:srgbClr val="5F5F5F"/>
                </a:solidFill>
              </a:rPr>
              <a:t>All annuity contract and rider guarantees, or annuity payout rates, are backed by the claims-paying ability of the issuing insurance company. They are not backed by the broker/dealer from which this annuity is purchased, by the insurance agency from which this annuity is purchased, or any affiliates of those entities, and none makes any representations or guarantees regarding the claims-paying ability of Allianz Life Insurance Company of North America. </a:t>
            </a:r>
            <a:endParaRPr/>
          </a:p>
          <a:p>
            <a:pPr indent="0" lvl="0" marL="0" rtl="0" algn="l">
              <a:lnSpc>
                <a:spcPct val="100000"/>
              </a:lnSpc>
              <a:spcBef>
                <a:spcPts val="750"/>
              </a:spcBef>
              <a:spcAft>
                <a:spcPts val="0"/>
              </a:spcAft>
              <a:buClr>
                <a:srgbClr val="113388"/>
              </a:buClr>
              <a:buSzPts val="1000"/>
              <a:buNone/>
            </a:pPr>
            <a:r>
              <a:rPr lang="en-US" sz="1000">
                <a:solidFill>
                  <a:srgbClr val="5F5F5F"/>
                </a:solidFill>
              </a:rPr>
              <a:t>Distributions are subject to ordinary income taxes and, if taken before age 59½, a 10% federal additional tax may apply.</a:t>
            </a:r>
            <a:endParaRPr sz="1000">
              <a:solidFill>
                <a:srgbClr val="5F5F5F"/>
              </a:solidFill>
            </a:endParaRPr>
          </a:p>
          <a:p>
            <a:pPr indent="0" lvl="0" marL="0" rtl="0" algn="l">
              <a:lnSpc>
                <a:spcPct val="100000"/>
              </a:lnSpc>
              <a:spcBef>
                <a:spcPts val="750"/>
              </a:spcBef>
              <a:spcAft>
                <a:spcPts val="0"/>
              </a:spcAft>
              <a:buClr>
                <a:srgbClr val="113388"/>
              </a:buClr>
              <a:buSzPts val="1000"/>
              <a:buNone/>
            </a:pPr>
            <a:r>
              <a:rPr lang="en-US" sz="1000">
                <a:solidFill>
                  <a:srgbClr val="5F5F5F"/>
                </a:solidFill>
              </a:rPr>
              <a:t>With the purchase of any additional-cost riders, the contract's values will be reduced by the cost of the rider. This may result in a loss of principal and interest in any year in which the contract does not earn interest or earns interest in an amount less than the rider charge. </a:t>
            </a:r>
            <a:endParaRPr/>
          </a:p>
          <a:p>
            <a:pPr indent="0" lvl="0" marL="0" rtl="0" algn="l">
              <a:lnSpc>
                <a:spcPct val="100000"/>
              </a:lnSpc>
              <a:spcBef>
                <a:spcPts val="750"/>
              </a:spcBef>
              <a:spcAft>
                <a:spcPts val="0"/>
              </a:spcAft>
              <a:buClr>
                <a:srgbClr val="113388"/>
              </a:buClr>
              <a:buSzPts val="1000"/>
              <a:buNone/>
            </a:pPr>
            <a:r>
              <a:t/>
            </a:r>
            <a:endParaRPr sz="1000">
              <a:solidFill>
                <a:srgbClr val="5F5F5F"/>
              </a:solidFill>
            </a:endParaRPr>
          </a:p>
          <a:p>
            <a:pPr indent="0" lvl="0" marL="0" rtl="0" algn="l">
              <a:lnSpc>
                <a:spcPct val="100000"/>
              </a:lnSpc>
              <a:spcBef>
                <a:spcPts val="750"/>
              </a:spcBef>
              <a:spcAft>
                <a:spcPts val="0"/>
              </a:spcAft>
              <a:buClr>
                <a:srgbClr val="113388"/>
              </a:buClr>
              <a:buSzPts val="1000"/>
              <a:buNone/>
            </a:pPr>
            <a:r>
              <a:t/>
            </a:r>
            <a:endParaRPr sz="1000">
              <a:solidFill>
                <a:srgbClr val="5F5F5F"/>
              </a:solidFill>
            </a:endParaRPr>
          </a:p>
          <a:p>
            <a:pPr indent="0" lvl="0" marL="0" rtl="0" algn="l">
              <a:lnSpc>
                <a:spcPct val="100000"/>
              </a:lnSpc>
              <a:spcBef>
                <a:spcPts val="750"/>
              </a:spcBef>
              <a:spcAft>
                <a:spcPts val="0"/>
              </a:spcAft>
              <a:buClr>
                <a:srgbClr val="113388"/>
              </a:buClr>
              <a:buSzPts val="900"/>
              <a:buNone/>
            </a:pPr>
            <a:r>
              <a:t/>
            </a:r>
            <a:endParaRPr>
              <a:solidFill>
                <a:srgbClr val="7F7F7F"/>
              </a:solidFill>
            </a:endParaRPr>
          </a:p>
          <a:p>
            <a:pPr indent="0" lvl="0" marL="0" rtl="0" algn="l">
              <a:lnSpc>
                <a:spcPct val="100000"/>
              </a:lnSpc>
              <a:spcBef>
                <a:spcPts val="735"/>
              </a:spcBef>
              <a:spcAft>
                <a:spcPts val="0"/>
              </a:spcAft>
              <a:buClr>
                <a:srgbClr val="113388"/>
              </a:buClr>
              <a:buSzPts val="900"/>
              <a:buNone/>
            </a:pPr>
            <a:r>
              <a:t/>
            </a:r>
            <a:endParaRPr>
              <a:solidFill>
                <a:srgbClr val="7F7F7F"/>
              </a:solidFill>
            </a:endParaRPr>
          </a:p>
          <a:p>
            <a:pPr indent="0" lvl="0" marL="0" rtl="0" algn="l">
              <a:lnSpc>
                <a:spcPct val="100000"/>
              </a:lnSpc>
              <a:spcBef>
                <a:spcPts val="735"/>
              </a:spcBef>
              <a:spcAft>
                <a:spcPts val="0"/>
              </a:spcAft>
              <a:buSzPts val="900"/>
              <a:buNone/>
            </a:pPr>
            <a:r>
              <a:t/>
            </a:r>
            <a:endParaRPr/>
          </a:p>
        </p:txBody>
      </p:sp>
      <p:sp>
        <p:nvSpPr>
          <p:cNvPr id="2116" name="Google Shape;2116;p62"/>
          <p:cNvSpPr/>
          <p:nvPr/>
        </p:nvSpPr>
        <p:spPr>
          <a:xfrm>
            <a:off x="390524" y="4051435"/>
            <a:ext cx="10945813" cy="386743"/>
          </a:xfrm>
          <a:prstGeom prst="rect">
            <a:avLst/>
          </a:prstGeom>
          <a:noFill/>
          <a:ln cap="flat" cmpd="sng" w="9525">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646464"/>
                </a:solidFill>
                <a:latin typeface="Arial"/>
                <a:ea typeface="Arial"/>
                <a:cs typeface="Arial"/>
                <a:sym typeface="Arial"/>
              </a:rPr>
              <a:t>• Not FDIC insured • May lose value • No bank or credit union guarantee • Not a deposit • Not insured by any federal government agency or NCUA/NCUSIF</a:t>
            </a:r>
            <a:endParaRPr/>
          </a:p>
        </p:txBody>
      </p:sp>
      <p:sp>
        <p:nvSpPr>
          <p:cNvPr id="2117" name="Google Shape;2117;p62"/>
          <p:cNvSpPr txBox="1"/>
          <p:nvPr/>
        </p:nvSpPr>
        <p:spPr>
          <a:xfrm>
            <a:off x="508000" y="4696354"/>
            <a:ext cx="8221287" cy="80592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113388"/>
              </a:buClr>
              <a:buSzPts val="1200"/>
              <a:buFont typeface="Arial"/>
              <a:buNone/>
            </a:pPr>
            <a:r>
              <a:t/>
            </a:r>
            <a:endParaRPr b="0" sz="1200">
              <a:solidFill>
                <a:srgbClr val="5F5F5F"/>
              </a:solidFill>
              <a:latin typeface="Arial"/>
              <a:ea typeface="Arial"/>
              <a:cs typeface="Arial"/>
              <a:sym typeface="Arial"/>
            </a:endParaRPr>
          </a:p>
          <a:p>
            <a:pPr indent="0" lvl="0" marL="0" marR="0" rtl="0" algn="l">
              <a:lnSpc>
                <a:spcPct val="90000"/>
              </a:lnSpc>
              <a:spcBef>
                <a:spcPts val="180"/>
              </a:spcBef>
              <a:spcAft>
                <a:spcPts val="0"/>
              </a:spcAft>
              <a:buClr>
                <a:srgbClr val="113388"/>
              </a:buClr>
              <a:buSzPts val="1200"/>
              <a:buFont typeface="Arial"/>
              <a:buNone/>
            </a:pPr>
            <a:r>
              <a:rPr b="0" lang="en-US" sz="1200">
                <a:solidFill>
                  <a:srgbClr val="5F5F5F"/>
                </a:solidFill>
                <a:latin typeface="Arial"/>
                <a:ea typeface="Arial"/>
                <a:cs typeface="Arial"/>
                <a:sym typeface="Arial"/>
              </a:rPr>
              <a:t>Guarantees are backed by the financial strength and claims-paying ability of Allianz Life Insurance Company of North America.</a:t>
            </a:r>
            <a:endParaRPr/>
          </a:p>
          <a:p>
            <a:pPr indent="0" lvl="0" marL="0" marR="0" rtl="0" algn="l">
              <a:lnSpc>
                <a:spcPct val="90000"/>
              </a:lnSpc>
              <a:spcBef>
                <a:spcPts val="180"/>
              </a:spcBef>
              <a:spcAft>
                <a:spcPts val="0"/>
              </a:spcAft>
              <a:buClr>
                <a:srgbClr val="113388"/>
              </a:buClr>
              <a:buSzPts val="1200"/>
              <a:buFont typeface="Arial"/>
              <a:buNone/>
            </a:pPr>
            <a:r>
              <a:rPr b="0" lang="en-US" sz="1200">
                <a:solidFill>
                  <a:srgbClr val="5F5F5F"/>
                </a:solidFill>
                <a:latin typeface="Arial"/>
                <a:ea typeface="Arial"/>
                <a:cs typeface="Arial"/>
                <a:sym typeface="Arial"/>
              </a:rPr>
              <a:t>Products are issued by Allianz Life Insurance Company of North America, 5701 Golden Hills Drive, Minneapolis, MN 55416-1297. 800.624.0197 www.allianzlife.com </a:t>
            </a:r>
            <a:endParaRPr/>
          </a:p>
          <a:p>
            <a:pPr indent="0" lvl="0" marL="0" marR="0" rtl="0" algn="l">
              <a:lnSpc>
                <a:spcPct val="90000"/>
              </a:lnSpc>
              <a:spcBef>
                <a:spcPts val="180"/>
              </a:spcBef>
              <a:spcAft>
                <a:spcPts val="0"/>
              </a:spcAft>
              <a:buClr>
                <a:srgbClr val="113388"/>
              </a:buClr>
              <a:buSzPts val="1200"/>
              <a:buFont typeface="Arial"/>
              <a:buNone/>
            </a:pPr>
            <a:r>
              <a:rPr b="0" lang="en-US" sz="1200">
                <a:solidFill>
                  <a:srgbClr val="7F7F7F"/>
                </a:solidFill>
                <a:latin typeface="Arial"/>
                <a:ea typeface="Arial"/>
                <a:cs typeface="Arial"/>
                <a:sym typeface="Arial"/>
              </a:rPr>
              <a:t>Product and feature availability may vary by state and broker/dealer.</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2" name="Shape 2122"/>
        <p:cNvGrpSpPr/>
        <p:nvPr/>
      </p:nvGrpSpPr>
      <p:grpSpPr>
        <a:xfrm>
          <a:off x="0" y="0"/>
          <a:ext cx="0" cy="0"/>
          <a:chOff x="0" y="0"/>
          <a:chExt cx="0" cy="0"/>
        </a:xfrm>
      </p:grpSpPr>
      <p:sp>
        <p:nvSpPr>
          <p:cNvPr id="2123" name="Google Shape;2123;p63"/>
          <p:cNvSpPr/>
          <p:nvPr/>
        </p:nvSpPr>
        <p:spPr>
          <a:xfrm>
            <a:off x="0" y="0"/>
            <a:ext cx="3962953" cy="68580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2124" name="Google Shape;2124;p63"/>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2125" name="Google Shape;2125;p63"/>
          <p:cNvSpPr/>
          <p:nvPr/>
        </p:nvSpPr>
        <p:spPr>
          <a:xfrm>
            <a:off x="-415179" y="779078"/>
            <a:ext cx="3640499" cy="3445402"/>
          </a:xfrm>
          <a:custGeom>
            <a:rect b="b" l="l" r="r" t="t"/>
            <a:pathLst>
              <a:path extrusionOk="0" h="2019" w="2014">
                <a:moveTo>
                  <a:pt x="1154" y="1576"/>
                </a:moveTo>
                <a:cubicBezTo>
                  <a:pt x="1154" y="462"/>
                  <a:pt x="1154" y="462"/>
                  <a:pt x="1154" y="462"/>
                </a:cubicBezTo>
                <a:cubicBezTo>
                  <a:pt x="1154" y="371"/>
                  <a:pt x="1119" y="345"/>
                  <a:pt x="1037" y="345"/>
                </a:cubicBezTo>
                <a:cubicBezTo>
                  <a:pt x="773" y="345"/>
                  <a:pt x="773" y="345"/>
                  <a:pt x="773" y="345"/>
                </a:cubicBezTo>
                <a:cubicBezTo>
                  <a:pt x="773" y="468"/>
                  <a:pt x="773" y="468"/>
                  <a:pt x="773" y="468"/>
                </a:cubicBezTo>
                <a:cubicBezTo>
                  <a:pt x="788" y="468"/>
                  <a:pt x="788" y="468"/>
                  <a:pt x="788" y="468"/>
                </a:cubicBezTo>
                <a:cubicBezTo>
                  <a:pt x="849" y="468"/>
                  <a:pt x="860" y="483"/>
                  <a:pt x="860" y="554"/>
                </a:cubicBezTo>
                <a:cubicBezTo>
                  <a:pt x="860" y="1576"/>
                  <a:pt x="860" y="1576"/>
                  <a:pt x="860" y="1576"/>
                </a:cubicBezTo>
                <a:cubicBezTo>
                  <a:pt x="1154" y="1576"/>
                  <a:pt x="1154" y="1576"/>
                  <a:pt x="1154" y="1576"/>
                </a:cubicBezTo>
                <a:cubicBezTo>
                  <a:pt x="1154" y="1576"/>
                  <a:pt x="1154" y="1576"/>
                  <a:pt x="1154" y="1576"/>
                </a:cubicBezTo>
                <a:close/>
                <a:moveTo>
                  <a:pt x="1282" y="1576"/>
                </a:moveTo>
                <a:cubicBezTo>
                  <a:pt x="1571" y="1576"/>
                  <a:pt x="1571" y="1576"/>
                  <a:pt x="1571" y="1576"/>
                </a:cubicBezTo>
                <a:cubicBezTo>
                  <a:pt x="1571" y="707"/>
                  <a:pt x="1571" y="707"/>
                  <a:pt x="1571" y="707"/>
                </a:cubicBezTo>
                <a:cubicBezTo>
                  <a:pt x="1571" y="620"/>
                  <a:pt x="1536" y="590"/>
                  <a:pt x="1454" y="590"/>
                </a:cubicBezTo>
                <a:cubicBezTo>
                  <a:pt x="1282" y="590"/>
                  <a:pt x="1282" y="590"/>
                  <a:pt x="1282" y="590"/>
                </a:cubicBezTo>
                <a:cubicBezTo>
                  <a:pt x="1282" y="1576"/>
                  <a:pt x="1282" y="1576"/>
                  <a:pt x="1282" y="1576"/>
                </a:cubicBezTo>
                <a:cubicBezTo>
                  <a:pt x="1282" y="1576"/>
                  <a:pt x="1282" y="1576"/>
                  <a:pt x="1282" y="1576"/>
                </a:cubicBezTo>
                <a:close/>
                <a:moveTo>
                  <a:pt x="732" y="1576"/>
                </a:moveTo>
                <a:cubicBezTo>
                  <a:pt x="732" y="590"/>
                  <a:pt x="732" y="590"/>
                  <a:pt x="732" y="590"/>
                </a:cubicBezTo>
                <a:cubicBezTo>
                  <a:pt x="564" y="590"/>
                  <a:pt x="564" y="590"/>
                  <a:pt x="564" y="590"/>
                </a:cubicBezTo>
                <a:cubicBezTo>
                  <a:pt x="478" y="590"/>
                  <a:pt x="443" y="620"/>
                  <a:pt x="443" y="707"/>
                </a:cubicBezTo>
                <a:cubicBezTo>
                  <a:pt x="443" y="1576"/>
                  <a:pt x="443" y="1576"/>
                  <a:pt x="443" y="1576"/>
                </a:cubicBezTo>
                <a:cubicBezTo>
                  <a:pt x="732" y="1576"/>
                  <a:pt x="732" y="1576"/>
                  <a:pt x="732" y="1576"/>
                </a:cubicBezTo>
                <a:cubicBezTo>
                  <a:pt x="732" y="1576"/>
                  <a:pt x="732" y="1576"/>
                  <a:pt x="732" y="1576"/>
                </a:cubicBezTo>
                <a:close/>
                <a:moveTo>
                  <a:pt x="1846" y="1012"/>
                </a:moveTo>
                <a:cubicBezTo>
                  <a:pt x="1846" y="1500"/>
                  <a:pt x="1490" y="1856"/>
                  <a:pt x="1007" y="1856"/>
                </a:cubicBezTo>
                <a:cubicBezTo>
                  <a:pt x="524" y="1856"/>
                  <a:pt x="168" y="1500"/>
                  <a:pt x="168" y="1012"/>
                </a:cubicBezTo>
                <a:cubicBezTo>
                  <a:pt x="168" y="518"/>
                  <a:pt x="524" y="162"/>
                  <a:pt x="1007" y="162"/>
                </a:cubicBezTo>
                <a:cubicBezTo>
                  <a:pt x="1490" y="162"/>
                  <a:pt x="1846" y="524"/>
                  <a:pt x="1846" y="1012"/>
                </a:cubicBezTo>
                <a:moveTo>
                  <a:pt x="2014" y="1012"/>
                </a:moveTo>
                <a:cubicBezTo>
                  <a:pt x="2014" y="432"/>
                  <a:pt x="1587" y="0"/>
                  <a:pt x="1007" y="0"/>
                </a:cubicBezTo>
                <a:cubicBezTo>
                  <a:pt x="432" y="0"/>
                  <a:pt x="0" y="432"/>
                  <a:pt x="0" y="1012"/>
                </a:cubicBezTo>
                <a:cubicBezTo>
                  <a:pt x="0" y="1587"/>
                  <a:pt x="432" y="2019"/>
                  <a:pt x="1007" y="2019"/>
                </a:cubicBezTo>
                <a:cubicBezTo>
                  <a:pt x="1587" y="2019"/>
                  <a:pt x="2014" y="1587"/>
                  <a:pt x="2014" y="1012"/>
                </a:cubicBezTo>
              </a:path>
            </a:pathLst>
          </a:custGeom>
          <a:solidFill>
            <a:schemeClr val="accent6">
              <a:alpha val="29803"/>
            </a:scheme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13388"/>
              </a:buClr>
              <a:buSzPts val="1900"/>
              <a:buFont typeface="Noto Sans Symbols"/>
              <a:buNone/>
            </a:pPr>
            <a:r>
              <a:t/>
            </a:r>
            <a:endParaRPr b="0" i="0" sz="1900" u="none" cap="none" strike="noStrike">
              <a:solidFill>
                <a:srgbClr val="000000"/>
              </a:solidFill>
              <a:latin typeface="Arial"/>
              <a:ea typeface="Arial"/>
              <a:cs typeface="Arial"/>
              <a:sym typeface="Arial"/>
            </a:endParaRPr>
          </a:p>
        </p:txBody>
      </p:sp>
      <p:sp>
        <p:nvSpPr>
          <p:cNvPr id="2126" name="Google Shape;2126;p63"/>
          <p:cNvSpPr txBox="1"/>
          <p:nvPr/>
        </p:nvSpPr>
        <p:spPr>
          <a:xfrm>
            <a:off x="295785" y="2968144"/>
            <a:ext cx="2929535" cy="5184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lang="en-US" sz="2300">
                <a:solidFill>
                  <a:schemeClr val="accent4"/>
                </a:solidFill>
                <a:latin typeface="Arial"/>
                <a:ea typeface="Arial"/>
                <a:cs typeface="Arial"/>
                <a:sym typeface="Arial"/>
              </a:rPr>
              <a:t>OUR MISSION</a:t>
            </a:r>
            <a:endParaRPr/>
          </a:p>
        </p:txBody>
      </p:sp>
      <p:sp>
        <p:nvSpPr>
          <p:cNvPr id="2127" name="Google Shape;2127;p63"/>
          <p:cNvSpPr txBox="1"/>
          <p:nvPr/>
        </p:nvSpPr>
        <p:spPr>
          <a:xfrm>
            <a:off x="299261" y="3421780"/>
            <a:ext cx="3294876" cy="16706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4400">
                <a:solidFill>
                  <a:schemeClr val="dk2"/>
                </a:solidFill>
                <a:latin typeface="Arial"/>
                <a:ea typeface="Arial"/>
                <a:cs typeface="Arial"/>
                <a:sym typeface="Arial"/>
              </a:rPr>
              <a:t>We secure your future</a:t>
            </a:r>
            <a:endParaRPr/>
          </a:p>
        </p:txBody>
      </p:sp>
      <p:pic>
        <p:nvPicPr>
          <p:cNvPr id="2128" name="Google Shape;2128;p63"/>
          <p:cNvPicPr preferRelativeResize="0"/>
          <p:nvPr/>
        </p:nvPicPr>
        <p:blipFill rotWithShape="1">
          <a:blip r:embed="rId3">
            <a:alphaModFix/>
          </a:blip>
          <a:srcRect b="0" l="0" r="0" t="0"/>
          <a:stretch/>
        </p:blipFill>
        <p:spPr>
          <a:xfrm>
            <a:off x="3962953" y="772752"/>
            <a:ext cx="8225872" cy="54850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7"/>
          <p:cNvSpPr/>
          <p:nvPr/>
        </p:nvSpPr>
        <p:spPr>
          <a:xfrm>
            <a:off x="0" y="1182327"/>
            <a:ext cx="5860431" cy="41923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358" name="Google Shape;358;p7"/>
          <p:cNvSpPr txBox="1"/>
          <p:nvPr>
            <p:ph idx="11" type="ftr"/>
          </p:nvPr>
        </p:nvSpPr>
        <p:spPr>
          <a:xfrm>
            <a:off x="738868" y="6360822"/>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This hypothetical example is for illustration purposes only. </a:t>
            </a:r>
            <a:endParaRPr/>
          </a:p>
        </p:txBody>
      </p:sp>
      <p:sp>
        <p:nvSpPr>
          <p:cNvPr id="359" name="Google Shape;359;p7"/>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360" name="Google Shape;360;p7"/>
          <p:cNvSpPr txBox="1"/>
          <p:nvPr/>
        </p:nvSpPr>
        <p:spPr>
          <a:xfrm>
            <a:off x="345156" y="3305279"/>
            <a:ext cx="4730750" cy="1169987"/>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None/>
            </a:pPr>
            <a:r>
              <a:rPr lang="en-US" sz="4000">
                <a:solidFill>
                  <a:schemeClr val="dk2"/>
                </a:solidFill>
                <a:latin typeface="Arial"/>
                <a:ea typeface="Arial"/>
                <a:cs typeface="Arial"/>
                <a:sym typeface="Arial"/>
              </a:rPr>
              <a:t>Many retirees need </a:t>
            </a:r>
            <a:br>
              <a:rPr lang="en-US" sz="4000">
                <a:solidFill>
                  <a:schemeClr val="dk2"/>
                </a:solidFill>
                <a:latin typeface="Arial"/>
                <a:ea typeface="Arial"/>
                <a:cs typeface="Arial"/>
                <a:sym typeface="Arial"/>
              </a:rPr>
            </a:br>
            <a:r>
              <a:rPr b="1" lang="en-US" sz="4000">
                <a:solidFill>
                  <a:srgbClr val="CD7BA6"/>
                </a:solidFill>
                <a:latin typeface="Arial"/>
                <a:ea typeface="Arial"/>
                <a:cs typeface="Arial"/>
                <a:sym typeface="Arial"/>
              </a:rPr>
              <a:t>increasing income</a:t>
            </a:r>
            <a:endParaRPr b="1" sz="4000">
              <a:solidFill>
                <a:srgbClr val="CD7BA6"/>
              </a:solidFill>
              <a:latin typeface="Arial"/>
              <a:ea typeface="Arial"/>
              <a:cs typeface="Arial"/>
              <a:sym typeface="Arial"/>
            </a:endParaRPr>
          </a:p>
        </p:txBody>
      </p:sp>
      <p:pic>
        <p:nvPicPr>
          <p:cNvPr id="361" name="Google Shape;361;p7"/>
          <p:cNvPicPr preferRelativeResize="0"/>
          <p:nvPr/>
        </p:nvPicPr>
        <p:blipFill rotWithShape="1">
          <a:blip r:embed="rId3">
            <a:alphaModFix/>
          </a:blip>
          <a:srcRect b="-548" l="-2" r="0" t="0"/>
          <a:stretch/>
        </p:blipFill>
        <p:spPr>
          <a:xfrm>
            <a:off x="6052182" y="1768210"/>
            <a:ext cx="6127750" cy="4829175"/>
          </a:xfrm>
          <a:prstGeom prst="rect">
            <a:avLst/>
          </a:prstGeom>
          <a:solidFill>
            <a:srgbClr val="FFFFFF"/>
          </a:solidFill>
          <a:ln>
            <a:noFill/>
          </a:ln>
        </p:spPr>
      </p:pic>
      <p:pic>
        <p:nvPicPr>
          <p:cNvPr id="362" name="Google Shape;362;p7"/>
          <p:cNvPicPr preferRelativeResize="0"/>
          <p:nvPr/>
        </p:nvPicPr>
        <p:blipFill rotWithShape="1">
          <a:blip r:embed="rId4">
            <a:alphaModFix/>
          </a:blip>
          <a:srcRect b="0" l="0" r="0" t="0"/>
          <a:stretch/>
        </p:blipFill>
        <p:spPr>
          <a:xfrm rot="4175766">
            <a:off x="7817509" y="2478267"/>
            <a:ext cx="2279800" cy="1736025"/>
          </a:xfrm>
          <a:prstGeom prst="rect">
            <a:avLst/>
          </a:prstGeom>
          <a:noFill/>
          <a:ln>
            <a:noFill/>
          </a:ln>
          <a:effectLst>
            <a:reflection blurRad="0" dir="0" dist="0" endA="0" endPos="0" kx="0" rotWithShape="0" algn="bl" stPos="0" sy="-100000" ky="0"/>
          </a:effectLst>
        </p:spPr>
      </p:pic>
      <p:pic>
        <p:nvPicPr>
          <p:cNvPr id="363" name="Google Shape;363;p7"/>
          <p:cNvPicPr preferRelativeResize="0"/>
          <p:nvPr/>
        </p:nvPicPr>
        <p:blipFill rotWithShape="1">
          <a:blip r:embed="rId5">
            <a:alphaModFix/>
          </a:blip>
          <a:srcRect b="0" l="0" r="0" t="0"/>
          <a:stretch/>
        </p:blipFill>
        <p:spPr>
          <a:xfrm rot="-1682839">
            <a:off x="9598657" y="2658047"/>
            <a:ext cx="3568700" cy="2660650"/>
          </a:xfrm>
          <a:prstGeom prst="rect">
            <a:avLst/>
          </a:prstGeom>
          <a:noFill/>
          <a:ln>
            <a:noFill/>
          </a:ln>
        </p:spPr>
      </p:pic>
      <p:pic>
        <p:nvPicPr>
          <p:cNvPr id="364" name="Google Shape;364;p7"/>
          <p:cNvPicPr preferRelativeResize="0"/>
          <p:nvPr/>
        </p:nvPicPr>
        <p:blipFill rotWithShape="1">
          <a:blip r:embed="rId6">
            <a:alphaModFix/>
          </a:blip>
          <a:srcRect b="0" l="0" r="0" t="0"/>
          <a:stretch/>
        </p:blipFill>
        <p:spPr>
          <a:xfrm rot="1278119">
            <a:off x="10462257" y="2605660"/>
            <a:ext cx="757238" cy="2044700"/>
          </a:xfrm>
          <a:prstGeom prst="rect">
            <a:avLst/>
          </a:prstGeom>
          <a:noFill/>
          <a:ln>
            <a:noFill/>
          </a:ln>
        </p:spPr>
      </p:pic>
      <p:pic>
        <p:nvPicPr>
          <p:cNvPr id="365" name="Google Shape;365;p7"/>
          <p:cNvPicPr preferRelativeResize="0"/>
          <p:nvPr/>
        </p:nvPicPr>
        <p:blipFill rotWithShape="1">
          <a:blip r:embed="rId7">
            <a:alphaModFix/>
          </a:blip>
          <a:srcRect b="0" l="0" r="0" t="0"/>
          <a:stretch/>
        </p:blipFill>
        <p:spPr>
          <a:xfrm rot="-3771334">
            <a:off x="6821326" y="2779491"/>
            <a:ext cx="1851025" cy="2090737"/>
          </a:xfrm>
          <a:prstGeom prst="rect">
            <a:avLst/>
          </a:prstGeom>
          <a:noFill/>
          <a:ln>
            <a:noFill/>
          </a:ln>
        </p:spPr>
      </p:pic>
      <p:pic>
        <p:nvPicPr>
          <p:cNvPr id="366" name="Google Shape;366;p7"/>
          <p:cNvPicPr preferRelativeResize="0"/>
          <p:nvPr/>
        </p:nvPicPr>
        <p:blipFill rotWithShape="1">
          <a:blip r:embed="rId8">
            <a:alphaModFix/>
          </a:blip>
          <a:srcRect b="0" l="0" r="0" t="0"/>
          <a:stretch/>
        </p:blipFill>
        <p:spPr>
          <a:xfrm>
            <a:off x="9116057" y="2402460"/>
            <a:ext cx="1498600" cy="2890837"/>
          </a:xfrm>
          <a:prstGeom prst="rect">
            <a:avLst/>
          </a:prstGeom>
          <a:noFill/>
          <a:ln>
            <a:noFill/>
          </a:ln>
        </p:spPr>
      </p:pic>
      <p:pic>
        <p:nvPicPr>
          <p:cNvPr id="367" name="Google Shape;367;p7"/>
          <p:cNvPicPr preferRelativeResize="0"/>
          <p:nvPr/>
        </p:nvPicPr>
        <p:blipFill rotWithShape="1">
          <a:blip r:embed="rId9">
            <a:alphaModFix/>
          </a:blip>
          <a:srcRect b="0" l="0" r="0" t="0"/>
          <a:stretch/>
        </p:blipFill>
        <p:spPr>
          <a:xfrm rot="-3074098">
            <a:off x="10467814" y="4365403"/>
            <a:ext cx="1587500" cy="1119187"/>
          </a:xfrm>
          <a:prstGeom prst="rect">
            <a:avLst/>
          </a:prstGeom>
          <a:noFill/>
          <a:ln>
            <a:noFill/>
          </a:ln>
        </p:spPr>
      </p:pic>
      <p:pic>
        <p:nvPicPr>
          <p:cNvPr id="368" name="Google Shape;368;p7"/>
          <p:cNvPicPr preferRelativeResize="0"/>
          <p:nvPr/>
        </p:nvPicPr>
        <p:blipFill rotWithShape="1">
          <a:blip r:embed="rId10">
            <a:alphaModFix/>
          </a:blip>
          <a:srcRect b="0" l="0" r="0" t="0"/>
          <a:stretch/>
        </p:blipFill>
        <p:spPr>
          <a:xfrm rot="-436023">
            <a:off x="7757157" y="3451797"/>
            <a:ext cx="1236663" cy="1992313"/>
          </a:xfrm>
          <a:prstGeom prst="rect">
            <a:avLst/>
          </a:prstGeom>
          <a:noFill/>
          <a:ln>
            <a:noFill/>
          </a:ln>
        </p:spPr>
      </p:pic>
      <p:pic>
        <p:nvPicPr>
          <p:cNvPr id="369" name="Google Shape;369;p7"/>
          <p:cNvPicPr preferRelativeResize="0"/>
          <p:nvPr/>
        </p:nvPicPr>
        <p:blipFill rotWithShape="1">
          <a:blip r:embed="rId11">
            <a:alphaModFix/>
          </a:blip>
          <a:srcRect b="0" l="0" r="0" t="0"/>
          <a:stretch/>
        </p:blipFill>
        <p:spPr>
          <a:xfrm rot="344260">
            <a:off x="7363457" y="5015485"/>
            <a:ext cx="1966913" cy="1076325"/>
          </a:xfrm>
          <a:prstGeom prst="rect">
            <a:avLst/>
          </a:prstGeom>
          <a:noFill/>
          <a:ln>
            <a:noFill/>
          </a:ln>
        </p:spPr>
      </p:pic>
      <p:pic>
        <p:nvPicPr>
          <p:cNvPr id="370" name="Google Shape;370;p7"/>
          <p:cNvPicPr preferRelativeResize="0"/>
          <p:nvPr/>
        </p:nvPicPr>
        <p:blipFill rotWithShape="1">
          <a:blip r:embed="rId12">
            <a:alphaModFix/>
          </a:blip>
          <a:srcRect b="0" l="0" r="0" t="0"/>
          <a:stretch/>
        </p:blipFill>
        <p:spPr>
          <a:xfrm>
            <a:off x="8598532" y="4380485"/>
            <a:ext cx="2127250" cy="1489075"/>
          </a:xfrm>
          <a:prstGeom prst="rect">
            <a:avLst/>
          </a:prstGeom>
          <a:noFill/>
          <a:ln>
            <a:noFill/>
          </a:ln>
        </p:spPr>
      </p:pic>
      <p:pic>
        <p:nvPicPr>
          <p:cNvPr id="371" name="Google Shape;371;p7"/>
          <p:cNvPicPr preferRelativeResize="0"/>
          <p:nvPr/>
        </p:nvPicPr>
        <p:blipFill rotWithShape="1">
          <a:blip r:embed="rId13">
            <a:alphaModFix/>
          </a:blip>
          <a:srcRect b="0" l="0" r="0" t="0"/>
          <a:stretch/>
        </p:blipFill>
        <p:spPr>
          <a:xfrm>
            <a:off x="6074407" y="1769047"/>
            <a:ext cx="6121400" cy="4651375"/>
          </a:xfrm>
          <a:prstGeom prst="rect">
            <a:avLst/>
          </a:prstGeom>
          <a:noFill/>
          <a:ln>
            <a:noFill/>
          </a:ln>
        </p:spPr>
      </p:pic>
      <p:sp>
        <p:nvSpPr>
          <p:cNvPr id="372" name="Google Shape;372;p7"/>
          <p:cNvSpPr txBox="1"/>
          <p:nvPr/>
        </p:nvSpPr>
        <p:spPr>
          <a:xfrm>
            <a:off x="315641" y="1583349"/>
            <a:ext cx="5702626" cy="12288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Arial"/>
              <a:buNone/>
            </a:pPr>
            <a:r>
              <a:rPr b="0" i="0" lang="en-US" sz="4400" u="none" cap="none" strike="noStrike">
                <a:solidFill>
                  <a:schemeClr val="dk2"/>
                </a:solidFill>
                <a:latin typeface="Arial"/>
                <a:ea typeface="Arial"/>
                <a:cs typeface="Arial"/>
                <a:sym typeface="Arial"/>
              </a:rPr>
              <a:t>What do we </a:t>
            </a:r>
            <a:r>
              <a:rPr b="1" i="0" lang="en-US" sz="4400" u="none" cap="none" strike="noStrike">
                <a:solidFill>
                  <a:srgbClr val="CD7BA6"/>
                </a:solidFill>
                <a:latin typeface="Arial"/>
                <a:ea typeface="Arial"/>
                <a:cs typeface="Arial"/>
                <a:sym typeface="Arial"/>
              </a:rPr>
              <a:t>know</a:t>
            </a:r>
            <a:r>
              <a:rPr b="0" i="0" lang="en-US" sz="4400" u="none" cap="none" strike="noStrike">
                <a:solidFill>
                  <a:srgbClr val="CD7BA6"/>
                </a:solidFill>
                <a:latin typeface="Arial"/>
                <a:ea typeface="Arial"/>
                <a:cs typeface="Arial"/>
                <a:sym typeface="Arial"/>
              </a:rPr>
              <a:t> </a:t>
            </a:r>
            <a:r>
              <a:rPr b="0" i="0" lang="en-US" sz="4400" u="none" cap="none" strike="noStrike">
                <a:solidFill>
                  <a:schemeClr val="dk2"/>
                </a:solidFill>
                <a:latin typeface="Arial"/>
                <a:ea typeface="Arial"/>
                <a:cs typeface="Arial"/>
                <a:sym typeface="Arial"/>
              </a:rPr>
              <a:t>about retirement?</a:t>
            </a:r>
            <a:endParaRPr b="0" i="0" sz="4400" u="none" cap="none" strike="noStrike">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8"/>
          <p:cNvSpPr/>
          <p:nvPr/>
        </p:nvSpPr>
        <p:spPr>
          <a:xfrm>
            <a:off x="0" y="1182327"/>
            <a:ext cx="5860431" cy="419237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00">
              <a:solidFill>
                <a:schemeClr val="dk2"/>
              </a:solidFill>
              <a:latin typeface="Arial"/>
              <a:ea typeface="Arial"/>
              <a:cs typeface="Arial"/>
              <a:sym typeface="Arial"/>
            </a:endParaRPr>
          </a:p>
        </p:txBody>
      </p:sp>
      <p:sp>
        <p:nvSpPr>
          <p:cNvPr id="379" name="Google Shape;379;p8"/>
          <p:cNvSpPr txBox="1"/>
          <p:nvPr/>
        </p:nvSpPr>
        <p:spPr>
          <a:xfrm>
            <a:off x="218498" y="2795323"/>
            <a:ext cx="5299844" cy="1169987"/>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None/>
            </a:pPr>
            <a:r>
              <a:rPr lang="en-US" sz="4000">
                <a:solidFill>
                  <a:schemeClr val="dk2"/>
                </a:solidFill>
                <a:latin typeface="Arial"/>
                <a:ea typeface="Arial"/>
                <a:cs typeface="Arial"/>
                <a:sym typeface="Arial"/>
              </a:rPr>
              <a:t>Many retirees need </a:t>
            </a:r>
            <a:br>
              <a:rPr lang="en-US" sz="4000">
                <a:solidFill>
                  <a:schemeClr val="dk2"/>
                </a:solidFill>
                <a:latin typeface="Arial"/>
                <a:ea typeface="Arial"/>
                <a:cs typeface="Arial"/>
                <a:sym typeface="Arial"/>
              </a:rPr>
            </a:br>
            <a:r>
              <a:rPr b="1" lang="en-US" sz="4000">
                <a:solidFill>
                  <a:srgbClr val="CD7BA6"/>
                </a:solidFill>
                <a:latin typeface="Arial"/>
                <a:ea typeface="Arial"/>
                <a:cs typeface="Arial"/>
                <a:sym typeface="Arial"/>
              </a:rPr>
              <a:t>increasing income</a:t>
            </a:r>
            <a:endParaRPr b="1" sz="4000">
              <a:solidFill>
                <a:srgbClr val="CD7BA6"/>
              </a:solidFill>
              <a:latin typeface="Arial"/>
              <a:ea typeface="Arial"/>
              <a:cs typeface="Arial"/>
              <a:sym typeface="Arial"/>
            </a:endParaRPr>
          </a:p>
        </p:txBody>
      </p:sp>
      <p:sp>
        <p:nvSpPr>
          <p:cNvPr id="380" name="Google Shape;380;p8"/>
          <p:cNvSpPr txBox="1"/>
          <p:nvPr/>
        </p:nvSpPr>
        <p:spPr>
          <a:xfrm>
            <a:off x="149218" y="1385933"/>
            <a:ext cx="5702626" cy="12288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Calibri"/>
              <a:buNone/>
            </a:pPr>
            <a:r>
              <a:rPr b="0" i="0" lang="en-US" sz="4400" u="none" cap="none" strike="noStrike">
                <a:solidFill>
                  <a:schemeClr val="dk2"/>
                </a:solidFill>
                <a:latin typeface="Calibri"/>
                <a:ea typeface="Calibri"/>
                <a:cs typeface="Calibri"/>
                <a:sym typeface="Calibri"/>
              </a:rPr>
              <a:t>What do we </a:t>
            </a:r>
            <a:r>
              <a:rPr b="1" i="0" lang="en-US" sz="4400" u="none" cap="none" strike="noStrike">
                <a:solidFill>
                  <a:srgbClr val="CD7BA6"/>
                </a:solidFill>
                <a:latin typeface="Calibri"/>
                <a:ea typeface="Calibri"/>
                <a:cs typeface="Calibri"/>
                <a:sym typeface="Calibri"/>
              </a:rPr>
              <a:t>know</a:t>
            </a:r>
            <a:r>
              <a:rPr b="0" i="0" lang="en-US" sz="4400" u="none" cap="none" strike="noStrike">
                <a:solidFill>
                  <a:srgbClr val="CD7BA6"/>
                </a:solidFill>
                <a:latin typeface="Calibri"/>
                <a:ea typeface="Calibri"/>
                <a:cs typeface="Calibri"/>
                <a:sym typeface="Calibri"/>
              </a:rPr>
              <a:t> </a:t>
            </a:r>
            <a:r>
              <a:rPr b="0" i="0" lang="en-US" sz="4400" u="none" cap="none" strike="noStrike">
                <a:solidFill>
                  <a:schemeClr val="dk2"/>
                </a:solidFill>
                <a:latin typeface="Calibri"/>
                <a:ea typeface="Calibri"/>
                <a:cs typeface="Calibri"/>
                <a:sym typeface="Calibri"/>
              </a:rPr>
              <a:t>about retirement?</a:t>
            </a:r>
            <a:endParaRPr/>
          </a:p>
          <a:p>
            <a:pPr indent="0" lvl="0" marL="0" marR="0" rtl="0" algn="l">
              <a:lnSpc>
                <a:spcPct val="90000"/>
              </a:lnSpc>
              <a:spcBef>
                <a:spcPts val="0"/>
              </a:spcBef>
              <a:spcAft>
                <a:spcPts val="0"/>
              </a:spcAft>
              <a:buClr>
                <a:schemeClr val="lt1"/>
              </a:buClr>
              <a:buSzPts val="4400"/>
              <a:buFont typeface="Calibri"/>
              <a:buNone/>
            </a:pPr>
            <a:r>
              <a:t/>
            </a:r>
            <a:endParaRPr b="0" i="0" sz="4400" u="none" cap="none" strike="noStrike">
              <a:solidFill>
                <a:schemeClr val="dk2"/>
              </a:solidFill>
              <a:latin typeface="Calibri"/>
              <a:ea typeface="Calibri"/>
              <a:cs typeface="Calibri"/>
              <a:sym typeface="Calibri"/>
            </a:endParaRPr>
          </a:p>
        </p:txBody>
      </p:sp>
      <p:sp>
        <p:nvSpPr>
          <p:cNvPr id="381" name="Google Shape;381;p8"/>
          <p:cNvSpPr txBox="1"/>
          <p:nvPr>
            <p:ph idx="11" type="ftr"/>
          </p:nvPr>
        </p:nvSpPr>
        <p:spPr>
          <a:xfrm>
            <a:off x="576079" y="6069066"/>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t>This hypothetical example is for illustration purposes only</a:t>
            </a:r>
            <a:r>
              <a:rPr lang="en-US"/>
              <a:t>. </a:t>
            </a:r>
            <a:endParaRPr/>
          </a:p>
        </p:txBody>
      </p:sp>
      <p:sp>
        <p:nvSpPr>
          <p:cNvPr id="382" name="Google Shape;382;p8"/>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pic>
        <p:nvPicPr>
          <p:cNvPr id="383" name="Google Shape;383;p8"/>
          <p:cNvPicPr preferRelativeResize="0"/>
          <p:nvPr/>
        </p:nvPicPr>
        <p:blipFill rotWithShape="1">
          <a:blip r:embed="rId3">
            <a:alphaModFix/>
          </a:blip>
          <a:srcRect b="-548" l="-2" r="0" t="0"/>
          <a:stretch/>
        </p:blipFill>
        <p:spPr>
          <a:xfrm>
            <a:off x="6039980" y="1758397"/>
            <a:ext cx="6127750" cy="4829175"/>
          </a:xfrm>
          <a:prstGeom prst="rect">
            <a:avLst/>
          </a:prstGeom>
          <a:solidFill>
            <a:srgbClr val="FFFFFF"/>
          </a:solidFill>
          <a:ln>
            <a:noFill/>
          </a:ln>
        </p:spPr>
      </p:pic>
      <p:pic>
        <p:nvPicPr>
          <p:cNvPr id="384" name="Google Shape;384;p8"/>
          <p:cNvPicPr preferRelativeResize="0"/>
          <p:nvPr/>
        </p:nvPicPr>
        <p:blipFill rotWithShape="1">
          <a:blip r:embed="rId4">
            <a:alphaModFix/>
          </a:blip>
          <a:srcRect b="0" l="0" r="0" t="0"/>
          <a:stretch/>
        </p:blipFill>
        <p:spPr>
          <a:xfrm>
            <a:off x="9078455" y="2391810"/>
            <a:ext cx="1498600" cy="2890837"/>
          </a:xfrm>
          <a:prstGeom prst="rect">
            <a:avLst/>
          </a:prstGeom>
          <a:noFill/>
          <a:ln>
            <a:noFill/>
          </a:ln>
        </p:spPr>
      </p:pic>
      <p:pic>
        <p:nvPicPr>
          <p:cNvPr id="385" name="Google Shape;385;p8"/>
          <p:cNvPicPr preferRelativeResize="0"/>
          <p:nvPr/>
        </p:nvPicPr>
        <p:blipFill rotWithShape="1">
          <a:blip r:embed="rId5">
            <a:alphaModFix/>
          </a:blip>
          <a:srcRect b="0" l="0" r="0" t="0"/>
          <a:stretch/>
        </p:blipFill>
        <p:spPr>
          <a:xfrm rot="-3074098">
            <a:off x="10430212" y="4354753"/>
            <a:ext cx="1587500" cy="1119187"/>
          </a:xfrm>
          <a:prstGeom prst="rect">
            <a:avLst/>
          </a:prstGeom>
          <a:noFill/>
          <a:ln>
            <a:noFill/>
          </a:ln>
        </p:spPr>
      </p:pic>
      <p:pic>
        <p:nvPicPr>
          <p:cNvPr id="386" name="Google Shape;386;p8"/>
          <p:cNvPicPr preferRelativeResize="0"/>
          <p:nvPr/>
        </p:nvPicPr>
        <p:blipFill rotWithShape="1">
          <a:blip r:embed="rId6">
            <a:alphaModFix/>
          </a:blip>
          <a:srcRect b="0" l="0" r="0" t="0"/>
          <a:stretch/>
        </p:blipFill>
        <p:spPr>
          <a:xfrm rot="344260">
            <a:off x="7325855" y="5004835"/>
            <a:ext cx="1966913" cy="1076325"/>
          </a:xfrm>
          <a:prstGeom prst="rect">
            <a:avLst/>
          </a:prstGeom>
          <a:noFill/>
          <a:ln>
            <a:noFill/>
          </a:ln>
        </p:spPr>
      </p:pic>
      <p:pic>
        <p:nvPicPr>
          <p:cNvPr id="387" name="Google Shape;387;p8"/>
          <p:cNvPicPr preferRelativeResize="0"/>
          <p:nvPr/>
        </p:nvPicPr>
        <p:blipFill rotWithShape="1">
          <a:blip r:embed="rId7">
            <a:alphaModFix/>
          </a:blip>
          <a:srcRect b="0" l="0" r="0" t="0"/>
          <a:stretch/>
        </p:blipFill>
        <p:spPr>
          <a:xfrm>
            <a:off x="8560930" y="4369835"/>
            <a:ext cx="2127250" cy="1489075"/>
          </a:xfrm>
          <a:prstGeom prst="rect">
            <a:avLst/>
          </a:prstGeom>
          <a:noFill/>
          <a:ln>
            <a:noFill/>
          </a:ln>
        </p:spPr>
      </p:pic>
      <p:pic>
        <p:nvPicPr>
          <p:cNvPr id="388" name="Google Shape;388;p8"/>
          <p:cNvPicPr preferRelativeResize="0"/>
          <p:nvPr/>
        </p:nvPicPr>
        <p:blipFill rotWithShape="1">
          <a:blip r:embed="rId8">
            <a:alphaModFix/>
          </a:blip>
          <a:srcRect b="0" l="0" r="0" t="0"/>
          <a:stretch/>
        </p:blipFill>
        <p:spPr>
          <a:xfrm>
            <a:off x="6036805" y="1758397"/>
            <a:ext cx="6121400" cy="4651375"/>
          </a:xfrm>
          <a:prstGeom prst="rect">
            <a:avLst/>
          </a:prstGeom>
          <a:noFill/>
          <a:ln>
            <a:noFill/>
          </a:ln>
        </p:spPr>
      </p:pic>
      <p:sp>
        <p:nvSpPr>
          <p:cNvPr id="389" name="Google Shape;389;p8"/>
          <p:cNvSpPr txBox="1"/>
          <p:nvPr/>
        </p:nvSpPr>
        <p:spPr>
          <a:xfrm>
            <a:off x="360344" y="4119009"/>
            <a:ext cx="5471644" cy="1086909"/>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None/>
            </a:pPr>
            <a:r>
              <a:rPr lang="en-US" sz="3200">
                <a:solidFill>
                  <a:schemeClr val="dk2"/>
                </a:solidFill>
                <a:latin typeface="Arial"/>
                <a:ea typeface="Arial"/>
                <a:cs typeface="Arial"/>
                <a:sym typeface="Arial"/>
              </a:rPr>
              <a:t>$25 of groceries will not go</a:t>
            </a:r>
            <a:br>
              <a:rPr lang="en-US" sz="3200">
                <a:solidFill>
                  <a:schemeClr val="dk2"/>
                </a:solidFill>
                <a:latin typeface="Arial"/>
                <a:ea typeface="Arial"/>
                <a:cs typeface="Arial"/>
                <a:sym typeface="Arial"/>
              </a:rPr>
            </a:br>
            <a:r>
              <a:rPr lang="en-US" sz="3200">
                <a:solidFill>
                  <a:schemeClr val="dk2"/>
                </a:solidFill>
                <a:latin typeface="Arial"/>
                <a:ea typeface="Arial"/>
                <a:cs typeface="Arial"/>
                <a:sym typeface="Arial"/>
              </a:rPr>
              <a:t>as far 20 years from now!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9"/>
          <p:cNvSpPr txBox="1"/>
          <p:nvPr>
            <p:ph idx="11" type="ftr"/>
          </p:nvPr>
        </p:nvSpPr>
        <p:spPr>
          <a:xfrm>
            <a:off x="546894" y="6108372"/>
            <a:ext cx="8218488" cy="304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lang="en-US" sz="1000">
                <a:solidFill>
                  <a:srgbClr val="646464"/>
                </a:solidFill>
                <a:latin typeface="Arial"/>
                <a:ea typeface="Arial"/>
                <a:cs typeface="Arial"/>
                <a:sym typeface="Arial"/>
              </a:rPr>
              <a:t>U.S. Department of Labor, Bureau of Labor Statistics, CPI, 1914-2023.</a:t>
            </a:r>
            <a:endParaRPr/>
          </a:p>
        </p:txBody>
      </p:sp>
      <p:sp>
        <p:nvSpPr>
          <p:cNvPr id="396" name="Google Shape;396;p9"/>
          <p:cNvSpPr txBox="1"/>
          <p:nvPr>
            <p:ph idx="12" type="sldNum"/>
          </p:nvPr>
        </p:nvSpPr>
        <p:spPr>
          <a:xfrm>
            <a:off x="380042" y="6325270"/>
            <a:ext cx="365760" cy="365125"/>
          </a:xfrm>
          <a:prstGeom prst="rect">
            <a:avLst/>
          </a:prstGeom>
          <a:noFill/>
          <a:ln>
            <a:noFill/>
          </a:ln>
        </p:spPr>
        <p:txBody>
          <a:bodyPr anchorCtr="0" anchor="ctr" bIns="54400" lIns="0" spcFirstLastPara="1" rIns="0" wrap="square" tIns="54400">
            <a:noAutofit/>
          </a:bodyPr>
          <a:lstStyle/>
          <a:p>
            <a:pPr indent="0" lvl="0" marL="0" rtl="0" algn="l">
              <a:spcBef>
                <a:spcPts val="0"/>
              </a:spcBef>
              <a:spcAft>
                <a:spcPts val="0"/>
              </a:spcAft>
              <a:buNone/>
            </a:pPr>
            <a:fld id="{00000000-1234-1234-1234-123412341234}" type="slidenum">
              <a:rPr lang="en-US"/>
              <a:t>‹#›</a:t>
            </a:fld>
            <a:endParaRPr/>
          </a:p>
        </p:txBody>
      </p:sp>
      <p:sp>
        <p:nvSpPr>
          <p:cNvPr id="397" name="Google Shape;397;p9"/>
          <p:cNvSpPr/>
          <p:nvPr/>
        </p:nvSpPr>
        <p:spPr>
          <a:xfrm>
            <a:off x="4325544" y="1033011"/>
            <a:ext cx="7315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Arial"/>
                <a:ea typeface="Arial"/>
                <a:cs typeface="Arial"/>
                <a:sym typeface="Arial"/>
              </a:rPr>
              <a:t>U.S. INFLATION HISTORY</a:t>
            </a:r>
            <a:endParaRPr sz="2800">
              <a:solidFill>
                <a:schemeClr val="dk1"/>
              </a:solidFill>
              <a:latin typeface="Arial"/>
              <a:ea typeface="Arial"/>
              <a:cs typeface="Arial"/>
              <a:sym typeface="Arial"/>
            </a:endParaRPr>
          </a:p>
        </p:txBody>
      </p:sp>
      <p:sp>
        <p:nvSpPr>
          <p:cNvPr id="398" name="Google Shape;398;p9"/>
          <p:cNvSpPr/>
          <p:nvPr/>
        </p:nvSpPr>
        <p:spPr>
          <a:xfrm>
            <a:off x="6621069" y="1545696"/>
            <a:ext cx="1687513" cy="4418012"/>
          </a:xfrm>
          <a:custGeom>
            <a:rect b="b" l="l" r="r" t="t"/>
            <a:pathLst>
              <a:path extrusionOk="0" h="4225637" w="1482437">
                <a:moveTo>
                  <a:pt x="193964" y="872837"/>
                </a:moveTo>
                <a:lnTo>
                  <a:pt x="1482437" y="0"/>
                </a:lnTo>
                <a:lnTo>
                  <a:pt x="1482437" y="4225637"/>
                </a:lnTo>
                <a:lnTo>
                  <a:pt x="0" y="1399309"/>
                </a:lnTo>
                <a:lnTo>
                  <a:pt x="0" y="1399309"/>
                </a:lnTo>
              </a:path>
            </a:pathLst>
          </a:cu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grpSp>
        <p:nvGrpSpPr>
          <p:cNvPr id="399" name="Google Shape;399;p9"/>
          <p:cNvGrpSpPr/>
          <p:nvPr/>
        </p:nvGrpSpPr>
        <p:grpSpPr>
          <a:xfrm>
            <a:off x="4460482" y="1864783"/>
            <a:ext cx="2360612" cy="3970338"/>
            <a:chOff x="1049821" y="1628272"/>
            <a:chExt cx="2360064" cy="3970422"/>
          </a:xfrm>
        </p:grpSpPr>
        <p:sp>
          <p:nvSpPr>
            <p:cNvPr id="400" name="Google Shape;400;p9"/>
            <p:cNvSpPr/>
            <p:nvPr/>
          </p:nvSpPr>
          <p:spPr>
            <a:xfrm flipH="1" rot="10800000">
              <a:off x="1049821" y="1628272"/>
              <a:ext cx="979260" cy="533411"/>
            </a:xfrm>
            <a:prstGeom prst="snip1Rect">
              <a:avLst>
                <a:gd fmla="val 37516" name="adj"/>
              </a:avLst>
            </a:prstGeom>
            <a:solidFill>
              <a:srgbClr val="426B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01" name="Google Shape;401;p9"/>
            <p:cNvSpPr/>
            <p:nvPr/>
          </p:nvSpPr>
          <p:spPr>
            <a:xfrm flipH="1" rot="10800000">
              <a:off x="1049821" y="2334725"/>
              <a:ext cx="2360064" cy="533411"/>
            </a:xfrm>
            <a:prstGeom prst="snip1Rect">
              <a:avLst>
                <a:gd fmla="val 37516" name="adj"/>
              </a:avLst>
            </a:prstGeom>
            <a:solidFill>
              <a:srgbClr val="426B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02" name="Google Shape;402;p9"/>
            <p:cNvSpPr/>
            <p:nvPr/>
          </p:nvSpPr>
          <p:spPr>
            <a:xfrm flipH="1" rot="10800000">
              <a:off x="1049821" y="3018951"/>
              <a:ext cx="1707753" cy="533411"/>
            </a:xfrm>
            <a:prstGeom prst="snip1Rect">
              <a:avLst>
                <a:gd fmla="val 37516" name="adj"/>
              </a:avLst>
            </a:prstGeom>
            <a:solidFill>
              <a:srgbClr val="426B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03" name="Google Shape;403;p9"/>
            <p:cNvSpPr/>
            <p:nvPr/>
          </p:nvSpPr>
          <p:spPr>
            <a:xfrm flipH="1" rot="10800000">
              <a:off x="1049821" y="3704766"/>
              <a:ext cx="1090359" cy="533411"/>
            </a:xfrm>
            <a:prstGeom prst="snip1Rect">
              <a:avLst>
                <a:gd fmla="val 37516" name="adj"/>
              </a:avLst>
            </a:prstGeom>
            <a:solidFill>
              <a:srgbClr val="426B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04" name="Google Shape;404;p9"/>
            <p:cNvSpPr/>
            <p:nvPr/>
          </p:nvSpPr>
          <p:spPr>
            <a:xfrm flipH="1" rot="10800000">
              <a:off x="1049821" y="4401694"/>
              <a:ext cx="984022" cy="533411"/>
            </a:xfrm>
            <a:prstGeom prst="snip1Rect">
              <a:avLst>
                <a:gd fmla="val 37516" name="adj"/>
              </a:avLst>
            </a:prstGeom>
            <a:solidFill>
              <a:srgbClr val="426B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05" name="Google Shape;405;p9"/>
            <p:cNvSpPr/>
            <p:nvPr/>
          </p:nvSpPr>
          <p:spPr>
            <a:xfrm flipH="1" rot="10800000">
              <a:off x="1049821" y="5065283"/>
              <a:ext cx="960214" cy="533411"/>
            </a:xfrm>
            <a:prstGeom prst="snip1Rect">
              <a:avLst>
                <a:gd fmla="val 37516" name="adj"/>
              </a:avLst>
            </a:prstGeom>
            <a:solidFill>
              <a:srgbClr val="426BB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06" name="Google Shape;406;p9"/>
            <p:cNvSpPr txBox="1"/>
            <p:nvPr/>
          </p:nvSpPr>
          <p:spPr>
            <a:xfrm>
              <a:off x="1085166" y="1652336"/>
              <a:ext cx="10876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60s</a:t>
              </a:r>
              <a:endParaRPr/>
            </a:p>
          </p:txBody>
        </p:sp>
        <p:sp>
          <p:nvSpPr>
            <p:cNvPr id="407" name="Google Shape;407;p9"/>
            <p:cNvSpPr txBox="1"/>
            <p:nvPr/>
          </p:nvSpPr>
          <p:spPr>
            <a:xfrm>
              <a:off x="1085166" y="2371824"/>
              <a:ext cx="10876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70s</a:t>
              </a:r>
              <a:endParaRPr/>
            </a:p>
          </p:txBody>
        </p:sp>
        <p:sp>
          <p:nvSpPr>
            <p:cNvPr id="408" name="Google Shape;408;p9"/>
            <p:cNvSpPr txBox="1"/>
            <p:nvPr/>
          </p:nvSpPr>
          <p:spPr>
            <a:xfrm>
              <a:off x="1085166" y="3059228"/>
              <a:ext cx="10876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80s</a:t>
              </a:r>
              <a:endParaRPr/>
            </a:p>
          </p:txBody>
        </p:sp>
        <p:sp>
          <p:nvSpPr>
            <p:cNvPr id="409" name="Google Shape;409;p9"/>
            <p:cNvSpPr txBox="1"/>
            <p:nvPr/>
          </p:nvSpPr>
          <p:spPr>
            <a:xfrm>
              <a:off x="1085166" y="3730590"/>
              <a:ext cx="10876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90s</a:t>
              </a:r>
              <a:endParaRPr/>
            </a:p>
          </p:txBody>
        </p:sp>
        <p:sp>
          <p:nvSpPr>
            <p:cNvPr id="410" name="Google Shape;410;p9"/>
            <p:cNvSpPr txBox="1"/>
            <p:nvPr/>
          </p:nvSpPr>
          <p:spPr>
            <a:xfrm>
              <a:off x="1085166" y="4450078"/>
              <a:ext cx="9492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00s</a:t>
              </a:r>
              <a:endParaRPr/>
            </a:p>
          </p:txBody>
        </p:sp>
        <p:sp>
          <p:nvSpPr>
            <p:cNvPr id="411" name="Google Shape;411;p9"/>
            <p:cNvSpPr txBox="1"/>
            <p:nvPr/>
          </p:nvSpPr>
          <p:spPr>
            <a:xfrm>
              <a:off x="1085166" y="5105399"/>
              <a:ext cx="8746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10s</a:t>
              </a:r>
              <a:endParaRPr/>
            </a:p>
          </p:txBody>
        </p:sp>
      </p:grpSp>
      <p:sp>
        <p:nvSpPr>
          <p:cNvPr id="412" name="Google Shape;412;p9"/>
          <p:cNvSpPr/>
          <p:nvPr/>
        </p:nvSpPr>
        <p:spPr>
          <a:xfrm>
            <a:off x="8284769" y="1537758"/>
            <a:ext cx="3259138" cy="439578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grpSp>
        <p:nvGrpSpPr>
          <p:cNvPr id="413" name="Google Shape;413;p9"/>
          <p:cNvGrpSpPr/>
          <p:nvPr/>
        </p:nvGrpSpPr>
        <p:grpSpPr>
          <a:xfrm>
            <a:off x="8464157" y="1659996"/>
            <a:ext cx="2135187" cy="4273550"/>
            <a:chOff x="5052501" y="1423374"/>
            <a:chExt cx="2135342" cy="4274278"/>
          </a:xfrm>
        </p:grpSpPr>
        <p:sp>
          <p:nvSpPr>
            <p:cNvPr id="414" name="Google Shape;414;p9"/>
            <p:cNvSpPr/>
            <p:nvPr/>
          </p:nvSpPr>
          <p:spPr>
            <a:xfrm flipH="1" rot="10800000">
              <a:off x="5052501" y="1451954"/>
              <a:ext cx="1282793"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15" name="Google Shape;415;p9"/>
            <p:cNvSpPr/>
            <p:nvPr/>
          </p:nvSpPr>
          <p:spPr>
            <a:xfrm flipH="1" rot="10800000">
              <a:off x="5052501" y="1883827"/>
              <a:ext cx="1068465"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16" name="Google Shape;416;p9"/>
            <p:cNvSpPr/>
            <p:nvPr/>
          </p:nvSpPr>
          <p:spPr>
            <a:xfrm flipH="1" rot="10800000">
              <a:off x="5052501" y="2312525"/>
              <a:ext cx="927167"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17" name="Google Shape;417;p9"/>
            <p:cNvSpPr/>
            <p:nvPr/>
          </p:nvSpPr>
          <p:spPr>
            <a:xfrm flipH="1" rot="10800000">
              <a:off x="5052501" y="2741223"/>
              <a:ext cx="1376462"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18" name="Google Shape;418;p9"/>
            <p:cNvSpPr/>
            <p:nvPr/>
          </p:nvSpPr>
          <p:spPr>
            <a:xfrm flipH="1" rot="10800000">
              <a:off x="5052501" y="3182624"/>
              <a:ext cx="2135342"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19" name="Google Shape;419;p9"/>
            <p:cNvSpPr/>
            <p:nvPr/>
          </p:nvSpPr>
          <p:spPr>
            <a:xfrm flipH="1" rot="10800000">
              <a:off x="5052501" y="3604971"/>
              <a:ext cx="1854335"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20" name="Google Shape;420;p9"/>
            <p:cNvSpPr/>
            <p:nvPr/>
          </p:nvSpPr>
          <p:spPr>
            <a:xfrm flipH="1" rot="10800000">
              <a:off x="5052501" y="4030493"/>
              <a:ext cx="1271679"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21" name="Google Shape;421;p9"/>
            <p:cNvSpPr/>
            <p:nvPr/>
          </p:nvSpPr>
          <p:spPr>
            <a:xfrm flipH="1" rot="10800000">
              <a:off x="5052501" y="4456016"/>
              <a:ext cx="1451080"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22" name="Google Shape;422;p9"/>
            <p:cNvSpPr txBox="1"/>
            <p:nvPr/>
          </p:nvSpPr>
          <p:spPr>
            <a:xfrm>
              <a:off x="5055758" y="1423374"/>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‘70</a:t>
              </a:r>
              <a:endParaRPr/>
            </a:p>
          </p:txBody>
        </p:sp>
        <p:sp>
          <p:nvSpPr>
            <p:cNvPr id="423" name="Google Shape;423;p9"/>
            <p:cNvSpPr txBox="1"/>
            <p:nvPr/>
          </p:nvSpPr>
          <p:spPr>
            <a:xfrm>
              <a:off x="5055758" y="1837434"/>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‘71</a:t>
              </a:r>
              <a:endParaRPr/>
            </a:p>
          </p:txBody>
        </p:sp>
        <p:sp>
          <p:nvSpPr>
            <p:cNvPr id="424" name="Google Shape;424;p9"/>
            <p:cNvSpPr txBox="1"/>
            <p:nvPr/>
          </p:nvSpPr>
          <p:spPr>
            <a:xfrm>
              <a:off x="5055758" y="2300250"/>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‘72</a:t>
              </a:r>
              <a:endParaRPr/>
            </a:p>
          </p:txBody>
        </p:sp>
        <p:sp>
          <p:nvSpPr>
            <p:cNvPr id="425" name="Google Shape;425;p9"/>
            <p:cNvSpPr txBox="1"/>
            <p:nvPr/>
          </p:nvSpPr>
          <p:spPr>
            <a:xfrm>
              <a:off x="5055758" y="2698898"/>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‘73</a:t>
              </a:r>
              <a:endParaRPr/>
            </a:p>
          </p:txBody>
        </p:sp>
        <p:sp>
          <p:nvSpPr>
            <p:cNvPr id="426" name="Google Shape;426;p9"/>
            <p:cNvSpPr txBox="1"/>
            <p:nvPr/>
          </p:nvSpPr>
          <p:spPr>
            <a:xfrm>
              <a:off x="5087842" y="3129630"/>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‘74</a:t>
              </a:r>
              <a:endParaRPr/>
            </a:p>
          </p:txBody>
        </p:sp>
        <p:sp>
          <p:nvSpPr>
            <p:cNvPr id="427" name="Google Shape;427;p9"/>
            <p:cNvSpPr txBox="1"/>
            <p:nvPr/>
          </p:nvSpPr>
          <p:spPr>
            <a:xfrm>
              <a:off x="5055758" y="3576405"/>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‘75</a:t>
              </a:r>
              <a:endParaRPr/>
            </a:p>
          </p:txBody>
        </p:sp>
        <p:sp>
          <p:nvSpPr>
            <p:cNvPr id="428" name="Google Shape;428;p9"/>
            <p:cNvSpPr txBox="1"/>
            <p:nvPr/>
          </p:nvSpPr>
          <p:spPr>
            <a:xfrm>
              <a:off x="5055758" y="4002145"/>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‘76</a:t>
              </a:r>
              <a:endParaRPr/>
            </a:p>
          </p:txBody>
        </p:sp>
        <p:sp>
          <p:nvSpPr>
            <p:cNvPr id="429" name="Google Shape;429;p9"/>
            <p:cNvSpPr txBox="1"/>
            <p:nvPr/>
          </p:nvSpPr>
          <p:spPr>
            <a:xfrm>
              <a:off x="5055758" y="4427261"/>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‘77</a:t>
              </a:r>
              <a:endParaRPr/>
            </a:p>
          </p:txBody>
        </p:sp>
        <p:sp>
          <p:nvSpPr>
            <p:cNvPr id="430" name="Google Shape;430;p9"/>
            <p:cNvSpPr/>
            <p:nvPr/>
          </p:nvSpPr>
          <p:spPr>
            <a:xfrm flipH="1" rot="10800000">
              <a:off x="5052501" y="4900591"/>
              <a:ext cx="1576501"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31" name="Google Shape;431;p9"/>
            <p:cNvSpPr txBox="1"/>
            <p:nvPr/>
          </p:nvSpPr>
          <p:spPr>
            <a:xfrm>
              <a:off x="5055758" y="4872426"/>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‘78</a:t>
              </a:r>
              <a:endParaRPr/>
            </a:p>
          </p:txBody>
        </p:sp>
        <p:sp>
          <p:nvSpPr>
            <p:cNvPr id="432" name="Google Shape;432;p9"/>
            <p:cNvSpPr/>
            <p:nvPr/>
          </p:nvSpPr>
          <p:spPr>
            <a:xfrm flipH="1" rot="10800000">
              <a:off x="5052501" y="5326114"/>
              <a:ext cx="2135342" cy="349309"/>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33" name="Google Shape;433;p9"/>
            <p:cNvSpPr txBox="1"/>
            <p:nvPr/>
          </p:nvSpPr>
          <p:spPr>
            <a:xfrm>
              <a:off x="5055758" y="5297542"/>
              <a:ext cx="53181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Noto Sans Symbols"/>
                <a:buNone/>
              </a:pPr>
              <a:r>
                <a:rPr b="0" i="0" lang="en-US" sz="2000" u="none" cap="none" strike="noStrike">
                  <a:solidFill>
                    <a:srgbClr val="FFFFFF"/>
                  </a:solidFill>
                  <a:latin typeface="Calibri"/>
                  <a:ea typeface="Calibri"/>
                  <a:cs typeface="Calibri"/>
                  <a:sym typeface="Calibri"/>
                </a:rPr>
                <a:t>‘79</a:t>
              </a:r>
              <a:endParaRPr/>
            </a:p>
          </p:txBody>
        </p:sp>
      </p:grpSp>
      <p:grpSp>
        <p:nvGrpSpPr>
          <p:cNvPr id="434" name="Google Shape;434;p9"/>
          <p:cNvGrpSpPr/>
          <p:nvPr/>
        </p:nvGrpSpPr>
        <p:grpSpPr>
          <a:xfrm>
            <a:off x="5428857" y="1888596"/>
            <a:ext cx="2627312" cy="3838575"/>
            <a:chOff x="2017476" y="1652336"/>
            <a:chExt cx="2627790" cy="3839318"/>
          </a:xfrm>
        </p:grpSpPr>
        <p:sp>
          <p:nvSpPr>
            <p:cNvPr id="435" name="Google Shape;435;p9"/>
            <p:cNvSpPr txBox="1"/>
            <p:nvPr/>
          </p:nvSpPr>
          <p:spPr>
            <a:xfrm>
              <a:off x="2033880" y="1652336"/>
              <a:ext cx="108760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2000"/>
                <a:buFont typeface="Noto Sans Symbols"/>
                <a:buNone/>
              </a:pPr>
              <a:r>
                <a:rPr b="1" i="0" lang="en-US" sz="2000" u="none" cap="none" strike="noStrike">
                  <a:solidFill>
                    <a:srgbClr val="113388"/>
                  </a:solidFill>
                  <a:latin typeface="Calibri"/>
                  <a:ea typeface="Calibri"/>
                  <a:cs typeface="Calibri"/>
                  <a:sym typeface="Calibri"/>
                </a:rPr>
                <a:t>2.35%</a:t>
              </a:r>
              <a:endParaRPr/>
            </a:p>
          </p:txBody>
        </p:sp>
        <p:sp>
          <p:nvSpPr>
            <p:cNvPr id="436" name="Google Shape;436;p9"/>
            <p:cNvSpPr txBox="1"/>
            <p:nvPr/>
          </p:nvSpPr>
          <p:spPr>
            <a:xfrm>
              <a:off x="3557662" y="2371824"/>
              <a:ext cx="108760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2000"/>
                <a:buFont typeface="Noto Sans Symbols"/>
                <a:buNone/>
              </a:pPr>
              <a:r>
                <a:rPr b="1" i="0" lang="en-US" sz="2000" u="none" cap="none" strike="noStrike">
                  <a:solidFill>
                    <a:srgbClr val="113388"/>
                  </a:solidFill>
                  <a:latin typeface="Calibri"/>
                  <a:ea typeface="Calibri"/>
                  <a:cs typeface="Calibri"/>
                  <a:sym typeface="Calibri"/>
                </a:rPr>
                <a:t>7.05%</a:t>
              </a:r>
              <a:endParaRPr/>
            </a:p>
          </p:txBody>
        </p:sp>
        <p:sp>
          <p:nvSpPr>
            <p:cNvPr id="437" name="Google Shape;437;p9"/>
            <p:cNvSpPr txBox="1"/>
            <p:nvPr/>
          </p:nvSpPr>
          <p:spPr>
            <a:xfrm>
              <a:off x="2756950" y="3059228"/>
              <a:ext cx="108760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2000"/>
                <a:buFont typeface="Noto Sans Symbols"/>
                <a:buNone/>
              </a:pPr>
              <a:r>
                <a:rPr b="1" i="0" lang="en-US" sz="2000" u="none" cap="none" strike="noStrike">
                  <a:solidFill>
                    <a:srgbClr val="113388"/>
                  </a:solidFill>
                  <a:latin typeface="Calibri"/>
                  <a:ea typeface="Calibri"/>
                  <a:cs typeface="Calibri"/>
                  <a:sym typeface="Calibri"/>
                </a:rPr>
                <a:t>5.50%</a:t>
              </a:r>
              <a:endParaRPr/>
            </a:p>
          </p:txBody>
        </p:sp>
        <p:sp>
          <p:nvSpPr>
            <p:cNvPr id="438" name="Google Shape;438;p9"/>
            <p:cNvSpPr txBox="1"/>
            <p:nvPr/>
          </p:nvSpPr>
          <p:spPr>
            <a:xfrm>
              <a:off x="2140336" y="3730590"/>
              <a:ext cx="108760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2000"/>
                <a:buFont typeface="Noto Sans Symbols"/>
                <a:buNone/>
              </a:pPr>
              <a:r>
                <a:rPr b="1" i="0" lang="en-US" sz="2000" u="none" cap="none" strike="noStrike">
                  <a:solidFill>
                    <a:srgbClr val="113388"/>
                  </a:solidFill>
                  <a:latin typeface="Calibri"/>
                  <a:ea typeface="Calibri"/>
                  <a:cs typeface="Calibri"/>
                  <a:sym typeface="Calibri"/>
                </a:rPr>
                <a:t>3.00%</a:t>
              </a:r>
              <a:endParaRPr/>
            </a:p>
          </p:txBody>
        </p:sp>
        <p:sp>
          <p:nvSpPr>
            <p:cNvPr id="439" name="Google Shape;439;p9"/>
            <p:cNvSpPr txBox="1"/>
            <p:nvPr/>
          </p:nvSpPr>
          <p:spPr>
            <a:xfrm>
              <a:off x="2017476" y="4405611"/>
              <a:ext cx="108760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2000"/>
                <a:buFont typeface="Noto Sans Symbols"/>
                <a:buNone/>
              </a:pPr>
              <a:r>
                <a:rPr b="1" i="0" lang="en-US" sz="2000" u="none" cap="none" strike="noStrike">
                  <a:solidFill>
                    <a:srgbClr val="113388"/>
                  </a:solidFill>
                  <a:latin typeface="Calibri"/>
                  <a:ea typeface="Calibri"/>
                  <a:cs typeface="Calibri"/>
                  <a:sym typeface="Calibri"/>
                </a:rPr>
                <a:t>2.55%</a:t>
              </a:r>
              <a:endParaRPr/>
            </a:p>
          </p:txBody>
        </p:sp>
        <p:sp>
          <p:nvSpPr>
            <p:cNvPr id="440" name="Google Shape;440;p9"/>
            <p:cNvSpPr txBox="1"/>
            <p:nvPr/>
          </p:nvSpPr>
          <p:spPr>
            <a:xfrm>
              <a:off x="2028434" y="5091544"/>
              <a:ext cx="108760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2000"/>
                <a:buFont typeface="Noto Sans Symbols"/>
                <a:buNone/>
              </a:pPr>
              <a:r>
                <a:rPr b="1" i="0" lang="en-US" sz="2000" u="none" cap="none" strike="noStrike">
                  <a:solidFill>
                    <a:srgbClr val="113388"/>
                  </a:solidFill>
                  <a:latin typeface="Calibri"/>
                  <a:ea typeface="Calibri"/>
                  <a:cs typeface="Calibri"/>
                  <a:sym typeface="Calibri"/>
                </a:rPr>
                <a:t>1.77%</a:t>
              </a:r>
              <a:endParaRPr/>
            </a:p>
          </p:txBody>
        </p:sp>
      </p:grpSp>
      <p:sp>
        <p:nvSpPr>
          <p:cNvPr id="441" name="Google Shape;441;p9"/>
          <p:cNvSpPr txBox="1"/>
          <p:nvPr/>
        </p:nvSpPr>
        <p:spPr>
          <a:xfrm>
            <a:off x="10586644" y="3387196"/>
            <a:ext cx="728663" cy="3397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11%</a:t>
            </a:r>
            <a:endParaRPr/>
          </a:p>
        </p:txBody>
      </p:sp>
      <p:grpSp>
        <p:nvGrpSpPr>
          <p:cNvPr id="442" name="Google Shape;442;p9"/>
          <p:cNvGrpSpPr/>
          <p:nvPr/>
        </p:nvGrpSpPr>
        <p:grpSpPr>
          <a:xfrm>
            <a:off x="9373794" y="1645708"/>
            <a:ext cx="1954213" cy="4198938"/>
            <a:chOff x="5962433" y="1409519"/>
            <a:chExt cx="1954451" cy="4198867"/>
          </a:xfrm>
        </p:grpSpPr>
        <p:sp>
          <p:nvSpPr>
            <p:cNvPr id="443" name="Google Shape;443;p9"/>
            <p:cNvSpPr txBox="1"/>
            <p:nvPr/>
          </p:nvSpPr>
          <p:spPr>
            <a:xfrm>
              <a:off x="6325647" y="1409519"/>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5.7%</a:t>
              </a:r>
              <a:endParaRPr/>
            </a:p>
          </p:txBody>
        </p:sp>
        <p:sp>
          <p:nvSpPr>
            <p:cNvPr id="444" name="Google Shape;444;p9"/>
            <p:cNvSpPr txBox="1"/>
            <p:nvPr/>
          </p:nvSpPr>
          <p:spPr>
            <a:xfrm>
              <a:off x="6239886" y="1823579"/>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4.4%</a:t>
              </a:r>
              <a:endParaRPr/>
            </a:p>
          </p:txBody>
        </p:sp>
        <p:sp>
          <p:nvSpPr>
            <p:cNvPr id="445" name="Google Shape;445;p9"/>
            <p:cNvSpPr txBox="1"/>
            <p:nvPr/>
          </p:nvSpPr>
          <p:spPr>
            <a:xfrm>
              <a:off x="5962433" y="2286395"/>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3.2%</a:t>
              </a:r>
              <a:endParaRPr/>
            </a:p>
          </p:txBody>
        </p:sp>
        <p:sp>
          <p:nvSpPr>
            <p:cNvPr id="446" name="Google Shape;446;p9"/>
            <p:cNvSpPr txBox="1"/>
            <p:nvPr/>
          </p:nvSpPr>
          <p:spPr>
            <a:xfrm>
              <a:off x="6422100" y="2712753"/>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6.2%</a:t>
              </a:r>
              <a:endParaRPr/>
            </a:p>
          </p:txBody>
        </p:sp>
        <p:sp>
          <p:nvSpPr>
            <p:cNvPr id="447" name="Google Shape;447;p9"/>
            <p:cNvSpPr txBox="1"/>
            <p:nvPr/>
          </p:nvSpPr>
          <p:spPr>
            <a:xfrm>
              <a:off x="6906754" y="3562550"/>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9.1%</a:t>
              </a:r>
              <a:endParaRPr/>
            </a:p>
          </p:txBody>
        </p:sp>
        <p:sp>
          <p:nvSpPr>
            <p:cNvPr id="448" name="Google Shape;448;p9"/>
            <p:cNvSpPr txBox="1"/>
            <p:nvPr/>
          </p:nvSpPr>
          <p:spPr>
            <a:xfrm>
              <a:off x="6335665" y="3988290"/>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5.8%</a:t>
              </a:r>
              <a:endParaRPr/>
            </a:p>
          </p:txBody>
        </p:sp>
        <p:sp>
          <p:nvSpPr>
            <p:cNvPr id="449" name="Google Shape;449;p9"/>
            <p:cNvSpPr txBox="1"/>
            <p:nvPr/>
          </p:nvSpPr>
          <p:spPr>
            <a:xfrm>
              <a:off x="6505343" y="4413406"/>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6.5%</a:t>
              </a:r>
              <a:endParaRPr/>
            </a:p>
          </p:txBody>
        </p:sp>
        <p:sp>
          <p:nvSpPr>
            <p:cNvPr id="450" name="Google Shape;450;p9"/>
            <p:cNvSpPr txBox="1"/>
            <p:nvPr/>
          </p:nvSpPr>
          <p:spPr>
            <a:xfrm>
              <a:off x="6692351" y="4844716"/>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7.6%</a:t>
              </a:r>
              <a:endParaRPr/>
            </a:p>
          </p:txBody>
        </p:sp>
        <p:sp>
          <p:nvSpPr>
            <p:cNvPr id="451" name="Google Shape;451;p9"/>
            <p:cNvSpPr txBox="1"/>
            <p:nvPr/>
          </p:nvSpPr>
          <p:spPr>
            <a:xfrm>
              <a:off x="7187851" y="5269832"/>
              <a:ext cx="72903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13388"/>
                </a:buClr>
                <a:buSzPts val="1600"/>
                <a:buFont typeface="Noto Sans Symbols"/>
                <a:buNone/>
              </a:pPr>
              <a:r>
                <a:rPr b="1" i="0" lang="en-US" sz="1600" u="none" cap="none" strike="noStrike">
                  <a:solidFill>
                    <a:srgbClr val="113388"/>
                  </a:solidFill>
                  <a:latin typeface="Calibri"/>
                  <a:ea typeface="Calibri"/>
                  <a:cs typeface="Calibri"/>
                  <a:sym typeface="Calibri"/>
                </a:rPr>
                <a:t>11.3%</a:t>
              </a:r>
              <a:endParaRPr/>
            </a:p>
          </p:txBody>
        </p:sp>
      </p:grpSp>
      <p:grpSp>
        <p:nvGrpSpPr>
          <p:cNvPr id="452" name="Google Shape;452;p9"/>
          <p:cNvGrpSpPr/>
          <p:nvPr/>
        </p:nvGrpSpPr>
        <p:grpSpPr>
          <a:xfrm>
            <a:off x="4462069" y="2566458"/>
            <a:ext cx="2359025" cy="533400"/>
            <a:chOff x="1050893" y="2330094"/>
            <a:chExt cx="2723515" cy="533401"/>
          </a:xfrm>
        </p:grpSpPr>
        <p:sp>
          <p:nvSpPr>
            <p:cNvPr id="453" name="Google Shape;453;p9"/>
            <p:cNvSpPr/>
            <p:nvPr/>
          </p:nvSpPr>
          <p:spPr>
            <a:xfrm flipH="1" rot="10800000">
              <a:off x="1050893" y="2330094"/>
              <a:ext cx="2723515" cy="533401"/>
            </a:xfrm>
            <a:prstGeom prst="snip1Rect">
              <a:avLst>
                <a:gd fmla="val 37516" name="adj"/>
              </a:avLst>
            </a:prstGeom>
            <a:solidFill>
              <a:srgbClr val="0099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rgbClr val="113388"/>
                </a:solidFill>
                <a:latin typeface="Arial"/>
                <a:ea typeface="Arial"/>
                <a:cs typeface="Arial"/>
                <a:sym typeface="Arial"/>
              </a:endParaRPr>
            </a:p>
          </p:txBody>
        </p:sp>
        <p:sp>
          <p:nvSpPr>
            <p:cNvPr id="454" name="Google Shape;454;p9"/>
            <p:cNvSpPr txBox="1"/>
            <p:nvPr/>
          </p:nvSpPr>
          <p:spPr>
            <a:xfrm>
              <a:off x="1086237" y="2367793"/>
              <a:ext cx="10876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Noto Sans Symbols"/>
                <a:buNone/>
              </a:pPr>
              <a:r>
                <a:rPr b="0" i="0" lang="en-US" sz="2400" u="none" cap="none" strike="noStrike">
                  <a:solidFill>
                    <a:srgbClr val="FFFFFF"/>
                  </a:solidFill>
                  <a:latin typeface="Calibri"/>
                  <a:ea typeface="Calibri"/>
                  <a:cs typeface="Calibri"/>
                  <a:sym typeface="Calibri"/>
                </a:rPr>
                <a:t>70s</a:t>
              </a:r>
              <a:endParaRPr/>
            </a:p>
          </p:txBody>
        </p:sp>
      </p:grpSp>
      <p:sp>
        <p:nvSpPr>
          <p:cNvPr id="455" name="Google Shape;455;p9"/>
          <p:cNvSpPr/>
          <p:nvPr/>
        </p:nvSpPr>
        <p:spPr>
          <a:xfrm>
            <a:off x="8295550" y="1564169"/>
            <a:ext cx="3435350" cy="4395788"/>
          </a:xfrm>
          <a:prstGeom prst="rect">
            <a:avLst/>
          </a:prstGeom>
          <a:gradFill>
            <a:gsLst>
              <a:gs pos="0">
                <a:srgbClr val="A7D5E4"/>
              </a:gs>
              <a:gs pos="100000">
                <a:srgbClr val="13A0D3">
                  <a:alpha val="88627"/>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Noto Sans Symbols"/>
              <a:buNone/>
            </a:pPr>
            <a:r>
              <a:rPr b="0" i="0" lang="en-US" sz="3600" u="none" cap="none" strike="noStrike">
                <a:solidFill>
                  <a:srgbClr val="FFFFFF"/>
                </a:solidFill>
                <a:latin typeface="Calibri"/>
                <a:ea typeface="Calibri"/>
                <a:cs typeface="Calibri"/>
                <a:sym typeface="Calibri"/>
              </a:rPr>
              <a:t>Average rate </a:t>
            </a:r>
            <a:br>
              <a:rPr b="0" i="0" lang="en-US" sz="3600" u="none" cap="none" strike="noStrike">
                <a:solidFill>
                  <a:srgbClr val="FFFFFF"/>
                </a:solidFill>
                <a:latin typeface="Calibri"/>
                <a:ea typeface="Calibri"/>
                <a:cs typeface="Calibri"/>
                <a:sym typeface="Calibri"/>
              </a:rPr>
            </a:br>
            <a:r>
              <a:rPr b="0" i="0" lang="en-US" sz="3600" u="none" cap="none" strike="noStrike">
                <a:solidFill>
                  <a:srgbClr val="FFFFFF"/>
                </a:solidFill>
                <a:latin typeface="Calibri"/>
                <a:ea typeface="Calibri"/>
                <a:cs typeface="Calibri"/>
                <a:sym typeface="Calibri"/>
              </a:rPr>
              <a:t>in 1970s:</a:t>
            </a:r>
            <a:endParaRPr/>
          </a:p>
          <a:p>
            <a:pPr indent="0" lvl="0" marL="0" marR="0" rtl="0" algn="ctr">
              <a:lnSpc>
                <a:spcPct val="100000"/>
              </a:lnSpc>
              <a:spcBef>
                <a:spcPts val="0"/>
              </a:spcBef>
              <a:spcAft>
                <a:spcPts val="0"/>
              </a:spcAft>
              <a:buClr>
                <a:srgbClr val="FFFFFF"/>
              </a:buClr>
              <a:buSzPts val="9600"/>
              <a:buFont typeface="Noto Sans Symbols"/>
              <a:buNone/>
            </a:pPr>
            <a:r>
              <a:rPr b="0" i="0" lang="en-US" sz="9600" u="none" cap="none" strike="noStrike">
                <a:solidFill>
                  <a:srgbClr val="FFFFFF"/>
                </a:solidFill>
                <a:latin typeface="Calibri"/>
                <a:ea typeface="Calibri"/>
                <a:cs typeface="Calibri"/>
                <a:sym typeface="Calibri"/>
              </a:rPr>
              <a:t>7.05%</a:t>
            </a:r>
            <a:endParaRPr/>
          </a:p>
        </p:txBody>
      </p:sp>
      <p:sp>
        <p:nvSpPr>
          <p:cNvPr id="456" name="Google Shape;456;p9"/>
          <p:cNvSpPr/>
          <p:nvPr/>
        </p:nvSpPr>
        <p:spPr>
          <a:xfrm>
            <a:off x="4345172" y="1554098"/>
            <a:ext cx="3683000" cy="4395787"/>
          </a:xfrm>
          <a:prstGeom prst="rect">
            <a:avLst/>
          </a:prstGeom>
          <a:gradFill>
            <a:gsLst>
              <a:gs pos="0">
                <a:srgbClr val="122B54">
                  <a:alpha val="80000"/>
                </a:srgbClr>
              </a:gs>
              <a:gs pos="100000">
                <a:srgbClr val="122B54">
                  <a:alpha val="88627"/>
                </a:srgbClr>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600"/>
              <a:buFont typeface="Arial"/>
              <a:buNone/>
            </a:pPr>
            <a:r>
              <a:rPr b="0" i="0" lang="en-US" sz="3600" u="none" cap="none" strike="noStrike">
                <a:solidFill>
                  <a:srgbClr val="FFFFFF"/>
                </a:solidFill>
                <a:latin typeface="Arial"/>
                <a:ea typeface="Arial"/>
                <a:cs typeface="Arial"/>
                <a:sym typeface="Arial"/>
              </a:rPr>
              <a:t>Average rate </a:t>
            </a:r>
            <a:br>
              <a:rPr b="0" i="0" lang="en-US" sz="3600" u="none" cap="none" strike="noStrike">
                <a:solidFill>
                  <a:srgbClr val="FFFFFF"/>
                </a:solidFill>
                <a:latin typeface="Arial"/>
                <a:ea typeface="Arial"/>
                <a:cs typeface="Arial"/>
                <a:sym typeface="Arial"/>
              </a:rPr>
            </a:br>
            <a:r>
              <a:rPr b="0" i="0" lang="en-US" sz="3600" u="none" cap="none" strike="noStrike">
                <a:solidFill>
                  <a:srgbClr val="FFFFFF"/>
                </a:solidFill>
                <a:latin typeface="Arial"/>
                <a:ea typeface="Arial"/>
                <a:cs typeface="Arial"/>
                <a:sym typeface="Arial"/>
              </a:rPr>
              <a:t>since 1919:</a:t>
            </a:r>
            <a:endParaRPr b="0" i="0" sz="36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9600"/>
              <a:buFont typeface="Arial"/>
              <a:buNone/>
            </a:pPr>
            <a:r>
              <a:rPr lang="en-US" sz="9600">
                <a:solidFill>
                  <a:srgbClr val="FFFFFF"/>
                </a:solidFill>
                <a:latin typeface="Arial"/>
                <a:ea typeface="Arial"/>
                <a:cs typeface="Arial"/>
                <a:sym typeface="Arial"/>
              </a:rPr>
              <a:t>2.80</a:t>
            </a:r>
            <a:r>
              <a:rPr b="0" i="0" lang="en-US" sz="9600" u="none" cap="none" strike="noStrike">
                <a:solidFill>
                  <a:srgbClr val="FFFFFF"/>
                </a:solidFill>
                <a:latin typeface="Arial"/>
                <a:ea typeface="Arial"/>
                <a:cs typeface="Arial"/>
                <a:sym typeface="Arial"/>
              </a:rPr>
              <a:t>%</a:t>
            </a:r>
            <a:endParaRPr b="0" i="0" sz="9600" u="none" cap="none" strike="noStrike">
              <a:solidFill>
                <a:srgbClr val="FFFFFF"/>
              </a:solidFill>
              <a:latin typeface="Arial"/>
              <a:ea typeface="Arial"/>
              <a:cs typeface="Arial"/>
              <a:sym typeface="Arial"/>
            </a:endParaRPr>
          </a:p>
        </p:txBody>
      </p:sp>
      <p:sp>
        <p:nvSpPr>
          <p:cNvPr id="457" name="Google Shape;457;p9"/>
          <p:cNvSpPr txBox="1"/>
          <p:nvPr/>
        </p:nvSpPr>
        <p:spPr>
          <a:xfrm>
            <a:off x="391787" y="260615"/>
            <a:ext cx="5702626" cy="122886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790B4D"/>
              </a:buClr>
              <a:buSzPts val="3600"/>
              <a:buFont typeface="Arial"/>
              <a:buNone/>
            </a:pPr>
            <a:r>
              <a:rPr b="0" i="0" lang="en-US" sz="3600" u="none" cap="none" strike="noStrike">
                <a:solidFill>
                  <a:srgbClr val="790B4D"/>
                </a:solidFill>
                <a:latin typeface="Arial"/>
                <a:ea typeface="Arial"/>
                <a:cs typeface="Arial"/>
                <a:sym typeface="Arial"/>
              </a:rPr>
              <a:t>Consideration:</a:t>
            </a:r>
            <a:br>
              <a:rPr b="0" i="0" lang="en-US" sz="3600" u="none" cap="none" strike="noStrike">
                <a:solidFill>
                  <a:srgbClr val="790B4D"/>
                </a:solidFill>
                <a:latin typeface="Arial"/>
                <a:ea typeface="Arial"/>
                <a:cs typeface="Arial"/>
                <a:sym typeface="Arial"/>
              </a:rPr>
            </a:br>
            <a:r>
              <a:rPr b="1" i="0" lang="en-US" sz="5400" u="none" cap="none" strike="noStrike">
                <a:solidFill>
                  <a:srgbClr val="790B4D"/>
                </a:solidFill>
                <a:latin typeface="Arial"/>
                <a:ea typeface="Arial"/>
                <a:cs typeface="Arial"/>
                <a:sym typeface="Arial"/>
              </a:rPr>
              <a:t>inflation</a:t>
            </a:r>
            <a:endParaRPr b="1" i="0" sz="4800" u="none" cap="none" strike="noStrike">
              <a:solidFill>
                <a:srgbClr val="790B4D"/>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5"/>
                                        </p:tgtEl>
                                      </p:cBhvr>
                                    </p:animEffect>
                                    <p:set>
                                      <p:cBhvr>
                                        <p:cTn dur="1" fill="hold">
                                          <p:stCondLst>
                                            <p:cond delay="500"/>
                                          </p:stCondLst>
                                        </p:cTn>
                                        <p:tgtEl>
                                          <p:spTgt spid="455"/>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412"/>
                                        </p:tgtEl>
                                      </p:cBhvr>
                                    </p:animEffect>
                                    <p:set>
                                      <p:cBhvr>
                                        <p:cTn dur="1" fill="hold">
                                          <p:stCondLst>
                                            <p:cond delay="500"/>
                                          </p:stCondLst>
                                        </p:cTn>
                                        <p:tgtEl>
                                          <p:spTgt spid="4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42"/>
                                        </p:tgtEl>
                                      </p:cBhvr>
                                    </p:animEffect>
                                    <p:set>
                                      <p:cBhvr>
                                        <p:cTn dur="1" fill="hold">
                                          <p:stCondLst>
                                            <p:cond delay="500"/>
                                          </p:stCondLst>
                                        </p:cTn>
                                        <p:tgtEl>
                                          <p:spTgt spid="4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41"/>
                                        </p:tgtEl>
                                      </p:cBhvr>
                                    </p:animEffect>
                                    <p:set>
                                      <p:cBhvr>
                                        <p:cTn dur="1" fill="hold">
                                          <p:stCondLst>
                                            <p:cond delay="500"/>
                                          </p:stCondLst>
                                        </p:cTn>
                                        <p:tgtEl>
                                          <p:spTgt spid="4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413"/>
                                        </p:tgtEl>
                                      </p:cBhvr>
                                    </p:animEffect>
                                    <p:set>
                                      <p:cBhvr>
                                        <p:cTn dur="1" fill="hold">
                                          <p:stCondLst>
                                            <p:cond delay="500"/>
                                          </p:stCondLst>
                                        </p:cTn>
                                        <p:tgtEl>
                                          <p:spTgt spid="413"/>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398"/>
                                        </p:tgtEl>
                                      </p:cBhvr>
                                    </p:animEffect>
                                    <p:set>
                                      <p:cBhvr>
                                        <p:cTn dur="1" fill="hold">
                                          <p:stCondLst>
                                            <p:cond delay="500"/>
                                          </p:stCondLst>
                                        </p:cTn>
                                        <p:tgtEl>
                                          <p:spTgt spid="398"/>
                                        </p:tgtEl>
                                        <p:attrNameLst>
                                          <p:attrName>style.visibility</p:attrName>
                                        </p:attrNameLst>
                                      </p:cBhvr>
                                      <p:to>
                                        <p:strVal val="hidden"/>
                                      </p:to>
                                    </p:set>
                                  </p:childTnLst>
                                </p:cTn>
                              </p:par>
                            </p:childTnLst>
                          </p:cTn>
                        </p:par>
                        <p:par>
                          <p:cTn fill="hold">
                            <p:stCondLst>
                              <p:cond delay="1500"/>
                            </p:stCondLst>
                            <p:childTnLst>
                              <p:par>
                                <p:cTn fill="hold" nodeType="afterEffect" presetClass="exit" presetID="10" presetSubtype="0">
                                  <p:stCondLst>
                                    <p:cond delay="0"/>
                                  </p:stCondLst>
                                  <p:childTnLst>
                                    <p:animEffect filter="fade" transition="out">
                                      <p:cBhvr>
                                        <p:cTn dur="500"/>
                                        <p:tgtEl>
                                          <p:spTgt spid="452"/>
                                        </p:tgtEl>
                                      </p:cBhvr>
                                    </p:animEffect>
                                    <p:set>
                                      <p:cBhvr>
                                        <p:cTn dur="1" fill="hold">
                                          <p:stCondLst>
                                            <p:cond delay="500"/>
                                          </p:stCondLst>
                                        </p:cTn>
                                        <p:tgtEl>
                                          <p:spTgt spid="452"/>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1000"/>
                                        <p:tgtEl>
                                          <p:spTgt spid="4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AZL 2023.1.1">
  <a:themeElements>
    <a:clrScheme name="AZL NEW Brand">
      <a:dk1>
        <a:srgbClr val="003781"/>
      </a:dk1>
      <a:lt1>
        <a:srgbClr val="414141"/>
      </a:lt1>
      <a:dk2>
        <a:srgbClr val="FFFFFF"/>
      </a:dk2>
      <a:lt2>
        <a:srgbClr val="B5DAE6"/>
      </a:lt2>
      <a:accent1>
        <a:srgbClr val="122B54"/>
      </a:accent1>
      <a:accent2>
        <a:srgbClr val="006192"/>
      </a:accent2>
      <a:accent3>
        <a:srgbClr val="007AB3"/>
      </a:accent3>
      <a:accent4>
        <a:srgbClr val="13A0D3"/>
      </a:accent4>
      <a:accent5>
        <a:srgbClr val="B5DAE6"/>
      </a:accent5>
      <a:accent6>
        <a:srgbClr val="E9EFF2"/>
      </a:accent6>
      <a:hlink>
        <a:srgbClr val="003781"/>
      </a:hlink>
      <a:folHlink>
        <a:srgbClr val="B4B4B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2020-02-11T21:41:51Z</dcterms:created>
  <dc:creator>Ann Christensen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0x010100D7809BCE6D262C4ABF3E3AEC90B719E2</vt:lpwstr>
  </property>
  <property fmtid="{D5CDD505-2E9C-101B-9397-08002B2CF9AE}" pid="3" name="_dlc_DocIdItemGuid">
    <vt:lpwstr>cc39db38-3660-43b4-b24f-84ccf0f3ad72</vt:lpwstr>
  </property>
</Properties>
</file>