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9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6858000" cx="1218882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orient="horz" pos="1362">
          <p15:clr>
            <a:srgbClr val="A4A3A4"/>
          </p15:clr>
        </p15:guide>
        <p15:guide id="3" orient="horz" pos="4192">
          <p15:clr>
            <a:srgbClr val="A4A3A4"/>
          </p15:clr>
        </p15:guide>
        <p15:guide id="4" orient="horz" pos="164">
          <p15:clr>
            <a:srgbClr val="A4A3A4"/>
          </p15:clr>
        </p15:guide>
        <p15:guide id="5" orient="horz" pos="636">
          <p15:clr>
            <a:srgbClr val="A4A3A4"/>
          </p15:clr>
        </p15:guide>
        <p15:guide id="6" pos="3839">
          <p15:clr>
            <a:srgbClr val="A4A3A4"/>
          </p15:clr>
        </p15:guide>
        <p15:guide id="7" pos="7468">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8" roundtripDataSignature="AMtx7mit8doJjaxahyz3ohrr8lxewtjx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965F32-554C-43EB-AF7B-DF847714DCA6}">
  <a:tblStyle styleId="{37965F32-554C-43EB-AF7B-DF847714DCA6}" styleName="Table_0">
    <a:wholeTbl>
      <a:tcTxStyle b="off" i="off">
        <a:font>
          <a:latin typeface="Calibri"/>
          <a:ea typeface="Calibri"/>
          <a:cs typeface="Calibri"/>
        </a:font>
        <a:schemeClr val="lt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DEBC208-CA3A-4D9F-8283-9BD3963B7526}" styleName="Table_1">
    <a:wholeTbl>
      <a:tcTxStyle b="off" i="off">
        <a:font>
          <a:latin typeface="Calibri"/>
          <a:ea typeface="Calibri"/>
          <a:cs typeface="Calibri"/>
        </a:font>
        <a:schemeClr val="lt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lt1">
              <a:alpha val="20000"/>
            </a:schemeClr>
          </a:solidFill>
        </a:fill>
      </a:tcStyle>
    </a:band1H>
    <a:band2H>
      <a:tcTxStyle/>
    </a:band2H>
    <a:band1V>
      <a:tcTxStyle/>
      <a:tcStyle>
        <a:fill>
          <a:solidFill>
            <a:schemeClr val="lt1">
              <a:alpha val="20000"/>
            </a:schemeClr>
          </a:solidFill>
        </a:fill>
      </a:tcStyle>
    </a:band1V>
    <a:band2V>
      <a:tcTxStyle/>
    </a:band2V>
    <a:lastCol>
      <a:tcTxStyle b="on" i="off"/>
    </a:lastCol>
    <a:firstCol>
      <a:tcTxStyle b="on" i="off"/>
    </a:firstCol>
    <a:lastRow>
      <a:tcTxStyle b="on" i="off"/>
      <a:tcStyle>
        <a:tcBdr>
          <a:top>
            <a:ln cap="flat" cmpd="sng" w="12700">
              <a:solidFill>
                <a:schemeClr val="l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l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60BFE7E3-9BCC-4AD3-9B1C-6A545F1CDA03}"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DEE"/>
          </a:solidFill>
        </a:fill>
      </a:tcStyle>
    </a:wholeTbl>
    <a:band1H>
      <a:tcTxStyle/>
      <a:tcStyle>
        <a:fill>
          <a:solidFill>
            <a:srgbClr val="CAD9DB"/>
          </a:solidFill>
        </a:fill>
      </a:tcStyle>
    </a:band1H>
    <a:band2H>
      <a:tcTxStyle/>
    </a:band2H>
    <a:band1V>
      <a:tcTxStyle/>
      <a:tcStyle>
        <a:fill>
          <a:solidFill>
            <a:srgbClr val="CAD9DB"/>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E356C87E-406D-41CE-9A49-1F635A76D191}" styleName="Table_3">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1362" orient="horz"/>
        <p:guide pos="4192" orient="horz"/>
        <p:guide pos="164" orient="horz"/>
        <p:guide pos="636" orient="horz"/>
        <p:guide pos="3839"/>
        <p:guide pos="7468"/>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16" Type="http://schemas.openxmlformats.org/officeDocument/2006/relationships/slide" Target="slides/slide9.xml"/><Relationship Id="rId38" Type="http://customschemas.google.com/relationships/presentationmetadata" Target="meta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228"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5213" y="0"/>
            <a:ext cx="2971227"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228"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1: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Welcome. My name is [your name]. </a:t>
            </a:r>
            <a:endParaRPr/>
          </a:p>
          <a:p>
            <a:pPr indent="0" lvl="0" marL="0" rtl="0" algn="l">
              <a:spcBef>
                <a:spcPts val="0"/>
              </a:spcBef>
              <a:spcAft>
                <a:spcPts val="0"/>
              </a:spcAft>
              <a:buNone/>
            </a:pPr>
            <a:r>
              <a:rPr lang="en-US"/>
              <a:t>Retirement is the next great phase of life − the start of a new adventure full of promise. Most people spend their entire adult lives diligently working and saving for this moment. I’m sure many have already imagined what their future might look like. But whatever the goal, one thing is very apparent: Retirement has changed – and so has the role of preparing for it. A greater responsibility has been placed on Americans to save for their future, and with this greater responsibility may come some uncertainty.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It’s natural to be concerned about saving enough for retirement – but it’s important to have an income strategy for retirement, too. </a:t>
            </a:r>
            <a:r>
              <a:rPr lang="en-US">
                <a:latin typeface="Calibri"/>
                <a:ea typeface="Calibri"/>
                <a:cs typeface="Calibri"/>
                <a:sym typeface="Calibri"/>
              </a:rPr>
              <a:t>Today I’m going to introduce an interesting fixed index annuity and income rider combination that </a:t>
            </a:r>
            <a:r>
              <a:rPr lang="en-US"/>
              <a:t>can help address both of these concerns.</a:t>
            </a:r>
            <a:endParaRPr>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US"/>
              <a:t>Thanks for joining me today. </a:t>
            </a:r>
            <a:endParaRPr/>
          </a:p>
          <a:p>
            <a:pPr indent="0" lvl="0" marL="0" rtl="0" algn="l">
              <a:spcBef>
                <a:spcPts val="0"/>
              </a:spcBef>
              <a:spcAft>
                <a:spcPts val="0"/>
              </a:spcAft>
              <a:buNone/>
            </a:pPr>
            <a:r>
              <a:rPr b="1" lang="en-US"/>
              <a:t>NEXT SLIDE</a:t>
            </a:r>
            <a:endParaRPr/>
          </a:p>
        </p:txBody>
      </p:sp>
      <p:sp>
        <p:nvSpPr>
          <p:cNvPr id="608" name="Google Shape;608;p1: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1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3" name="Google Shape;773;p10: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solidFill>
                  <a:schemeClr val="dk1"/>
                </a:solidFill>
              </a:rPr>
              <a:t>Each crediting period, the contract owner will have the option to choose between the Balanced or Accelerated Interest Bonus option. </a:t>
            </a:r>
            <a:endParaRPr/>
          </a:p>
          <a:p>
            <a:pPr indent="0" lvl="0" marL="0" marR="0" rtl="0" algn="l">
              <a:lnSpc>
                <a:spcPct val="100000"/>
              </a:lnSpc>
              <a:spcBef>
                <a:spcPts val="0"/>
              </a:spcBef>
              <a:spcAft>
                <a:spcPts val="0"/>
              </a:spcAft>
              <a:buClr>
                <a:schemeClr val="dk1"/>
              </a:buClr>
              <a:buSzPts val="1200"/>
              <a:buFont typeface="Calibri"/>
              <a:buNone/>
            </a:pPr>
            <a:r>
              <a:rPr lang="en-US"/>
              <a:t>The Accelerated PIV interest bonus option credits 250% of earned interest to the PIV and 50% to the AV. The client can choose the bonus option at the time of application and can change it on any subsequent contract anniversary, however 100% has to be allocated to either the Balanced or Accelerated option per crediting period. </a:t>
            </a:r>
            <a:endParaRPr/>
          </a:p>
          <a:p>
            <a:pPr indent="0" lvl="0" marL="0" marR="0" rtl="0" algn="l">
              <a:lnSpc>
                <a:spcPct val="100000"/>
              </a:lnSpc>
              <a:spcBef>
                <a:spcPts val="0"/>
              </a:spcBef>
              <a:spcAft>
                <a:spcPts val="0"/>
              </a:spcAft>
              <a:buClr>
                <a:schemeClr val="dk1"/>
              </a:buClr>
              <a:buSzPts val="1200"/>
              <a:buFont typeface="Calibri"/>
              <a:buNone/>
            </a:pPr>
            <a:r>
              <a:rPr b="1" lang="en-US"/>
              <a:t>(CLICK) </a:t>
            </a:r>
            <a:r>
              <a:rPr lang="en-US"/>
              <a:t>The Balanced PIV interest bonus option credits 150% of earned interest to the PIV and 100% of the credit to the AV. Rates are set at issue and guaranteed for the life of the contract. </a:t>
            </a:r>
            <a:endParaRPr/>
          </a:p>
          <a:p>
            <a:pPr indent="0" lvl="0" marL="0" marR="0" rtl="0" algn="l">
              <a:lnSpc>
                <a:spcPct val="100000"/>
              </a:lnSpc>
              <a:spcBef>
                <a:spcPts val="0"/>
              </a:spcBef>
              <a:spcAft>
                <a:spcPts val="0"/>
              </a:spcAft>
              <a:buClr>
                <a:schemeClr val="dk1"/>
              </a:buClr>
              <a:buSzPts val="1200"/>
              <a:buFont typeface="Calibri"/>
              <a:buNone/>
            </a:pPr>
            <a:r>
              <a:rPr lang="en-US"/>
              <a:t>Please note, </a:t>
            </a:r>
            <a:r>
              <a:rPr lang="en-US" sz="1200">
                <a:solidFill>
                  <a:schemeClr val="dk1"/>
                </a:solidFill>
                <a:latin typeface="Calibri"/>
                <a:ea typeface="Calibri"/>
                <a:cs typeface="Calibri"/>
                <a:sym typeface="Calibri"/>
              </a:rPr>
              <a:t>Only the balanced PIV interest bonus option is available once income withdrawals have started. </a:t>
            </a:r>
            <a:endParaRPr/>
          </a:p>
          <a:p>
            <a:pPr indent="0" lvl="0" marL="0" rtl="0" algn="l">
              <a:spcBef>
                <a:spcPts val="0"/>
              </a:spcBef>
              <a:spcAft>
                <a:spcPts val="0"/>
              </a:spcAft>
              <a:buNone/>
            </a:pPr>
            <a:r>
              <a:rPr lang="en-US"/>
              <a:t>Next we’ll look at an example of the bonus at work.</a:t>
            </a:r>
            <a:endParaRPr/>
          </a:p>
        </p:txBody>
      </p:sp>
      <p:sp>
        <p:nvSpPr>
          <p:cNvPr id="774" name="Google Shape;774;p10: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1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6" name="Google Shape;826;p11: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this hypothetical example, the contract owner has started the contract with $100,000 and has allocated 100% to the Balanced PIV Interest Bonus option. The Protected Income Value will receive a 32% bonus making it $125,000 immediately. At the end of the first crediting period the index interest is 4%. The AV will receive 100% of the 4% indexed interest and the PIV will receive 150% of the indexed interest equaling 6%. The total values at the end of the crediting period will equal $104,000 in the AV and $132,500 in the PIV.</a:t>
            </a:r>
            <a:endParaRPr/>
          </a:p>
          <a:p>
            <a:pPr indent="0" lvl="0" marL="0" rtl="0" algn="l">
              <a:spcBef>
                <a:spcPts val="0"/>
              </a:spcBef>
              <a:spcAft>
                <a:spcPts val="0"/>
              </a:spcAft>
              <a:buNone/>
            </a:pPr>
            <a:r>
              <a:rPr b="1" lang="en-US"/>
              <a:t>(CLICK) </a:t>
            </a:r>
            <a:r>
              <a:rPr lang="en-US"/>
              <a:t>In our Accelerated option, the AV and PIV start off the same as the Balanced. The indexed interest is 4% at the end of the crediting period, however, with the Accelerated option the AV interest factor is 50% and the PIV interest bonus is 250%. The indexed credit will then equal 2% in the AV and 10% in the PIV. The new values will equal $102,000 and $137,500. </a:t>
            </a:r>
            <a:endParaRPr/>
          </a:p>
          <a:p>
            <a:pPr indent="0" lvl="0" marL="0" rtl="0" algn="l">
              <a:spcBef>
                <a:spcPts val="0"/>
              </a:spcBef>
              <a:spcAft>
                <a:spcPts val="0"/>
              </a:spcAft>
              <a:buNone/>
            </a:pPr>
            <a:r>
              <a:t/>
            </a:r>
            <a:endParaRPr/>
          </a:p>
        </p:txBody>
      </p:sp>
      <p:sp>
        <p:nvSpPr>
          <p:cNvPr id="827" name="Google Shape;827;p11: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1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7" name="Google Shape;897;p12: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look at a case study of a hypothetical IRA versus the Allianz Benefit Control (ABC) Annuity.  In this example, I’ll show that the ABC has the opportunity to help lessen the stress on your portfolio, requiring only 1% return versus 8.5% return to generate the same income. Note that the FIA earning potential is limited by caps and participation rates.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this case study, a 65-year-old needs to generate $6,000 of annual income per year starting 5 year from now.  </a:t>
            </a:r>
            <a:endParaRPr/>
          </a:p>
          <a:p>
            <a:pPr indent="0" lvl="0" marL="0" rtl="0" algn="l">
              <a:spcBef>
                <a:spcPts val="0"/>
              </a:spcBef>
              <a:spcAft>
                <a:spcPts val="0"/>
              </a:spcAft>
              <a:buNone/>
            </a:pPr>
            <a:r>
              <a:rPr lang="en-US"/>
              <a:t>[click] They start with $100,000.</a:t>
            </a:r>
            <a:endParaRPr/>
          </a:p>
          <a:p>
            <a:pPr indent="0" lvl="0" marL="0" rtl="0" algn="l">
              <a:spcBef>
                <a:spcPts val="0"/>
              </a:spcBef>
              <a:spcAft>
                <a:spcPts val="0"/>
              </a:spcAft>
              <a:buNone/>
            </a:pPr>
            <a:r>
              <a:rPr lang="en-US"/>
              <a:t>[click] for the ABC Annuity, they receive a premium bonus of $25,000.</a:t>
            </a:r>
            <a:endParaRPr/>
          </a:p>
          <a:p>
            <a:pPr indent="0" lvl="0" marL="0" rtl="0" algn="l">
              <a:spcBef>
                <a:spcPts val="0"/>
              </a:spcBef>
              <a:spcAft>
                <a:spcPts val="0"/>
              </a:spcAft>
              <a:buNone/>
            </a:pPr>
            <a:r>
              <a:rPr lang="en-US"/>
              <a:t>[click] the next item we’re going to look at is the return that needs to be generated by the investment in order to set up the $6,000 income.  For an IRA, an 8.50% annual return would be needed.  </a:t>
            </a:r>
            <a:endParaRPr/>
          </a:p>
          <a:p>
            <a:pPr indent="0" lvl="0" marL="0" rtl="0" algn="l">
              <a:spcBef>
                <a:spcPts val="0"/>
              </a:spcBef>
              <a:spcAft>
                <a:spcPts val="0"/>
              </a:spcAft>
              <a:buNone/>
            </a:pPr>
            <a:r>
              <a:rPr lang="en-US"/>
              <a:t>[click] With the ABC annuity, the indexes being tracked would need a 0.60% annual return after any caps and participation rates are applied. With the 250% accelerated PIV interest bonus factor, this return becomes 1.50%. </a:t>
            </a:r>
            <a:endParaRPr/>
          </a:p>
          <a:p>
            <a:pPr indent="0" lvl="0" marL="0" rtl="0" algn="l">
              <a:spcBef>
                <a:spcPts val="0"/>
              </a:spcBef>
              <a:spcAft>
                <a:spcPts val="0"/>
              </a:spcAft>
              <a:buNone/>
            </a:pPr>
            <a:r>
              <a:rPr lang="en-US"/>
              <a:t>[click] After the 5 year wait, the income value in the IRA would be $150,366. </a:t>
            </a:r>
            <a:endParaRPr/>
          </a:p>
          <a:p>
            <a:pPr indent="0" lvl="0" marL="0" rtl="0" algn="l">
              <a:spcBef>
                <a:spcPts val="0"/>
              </a:spcBef>
              <a:spcAft>
                <a:spcPts val="0"/>
              </a:spcAft>
              <a:buNone/>
            </a:pPr>
            <a:r>
              <a:rPr lang="en-US"/>
              <a:t>[click] the ABC annuity Protected Income Value would be $140,459.</a:t>
            </a:r>
            <a:endParaRPr/>
          </a:p>
          <a:p>
            <a:pPr indent="0" lvl="0" marL="0" rtl="0" algn="l">
              <a:spcBef>
                <a:spcPts val="0"/>
              </a:spcBef>
              <a:spcAft>
                <a:spcPts val="0"/>
              </a:spcAft>
              <a:buNone/>
            </a:pPr>
            <a:r>
              <a:rPr lang="en-US"/>
              <a:t>[click] a typical withdrawal amount for an IRA is 4.00%.  </a:t>
            </a:r>
            <a:endParaRPr/>
          </a:p>
          <a:p>
            <a:pPr indent="0" lvl="0" marL="0" rtl="0" algn="l">
              <a:spcBef>
                <a:spcPts val="0"/>
              </a:spcBef>
              <a:spcAft>
                <a:spcPts val="0"/>
              </a:spcAft>
              <a:buNone/>
            </a:pPr>
            <a:r>
              <a:rPr lang="en-US"/>
              <a:t>[click] with the ABC annuity, the lifetime withdrawal amount at age 70 after the 5-year wait is 4.50%.</a:t>
            </a:r>
            <a:endParaRPr/>
          </a:p>
          <a:p>
            <a:pPr indent="0" lvl="0" marL="0" rtl="0" algn="l">
              <a:spcBef>
                <a:spcPts val="0"/>
              </a:spcBef>
              <a:spcAft>
                <a:spcPts val="0"/>
              </a:spcAft>
              <a:buNone/>
            </a:pPr>
            <a:r>
              <a:rPr lang="en-US"/>
              <a:t>[click] these factors bring our total income generated in the IRA to $6,015.</a:t>
            </a:r>
            <a:endParaRPr/>
          </a:p>
          <a:p>
            <a:pPr indent="0" lvl="0" marL="0" rtl="0" algn="l">
              <a:spcBef>
                <a:spcPts val="0"/>
              </a:spcBef>
              <a:spcAft>
                <a:spcPts val="0"/>
              </a:spcAft>
              <a:buNone/>
            </a:pPr>
            <a:r>
              <a:rPr lang="en-US"/>
              <a:t>[click] The total income generated in the ABC annuity is $6,060.</a:t>
            </a:r>
            <a:endParaRPr/>
          </a:p>
          <a:p>
            <a:pPr indent="0" lvl="0" marL="0" rtl="0" algn="l">
              <a:spcBef>
                <a:spcPts val="0"/>
              </a:spcBef>
              <a:spcAft>
                <a:spcPts val="0"/>
              </a:spcAft>
              <a:buNone/>
            </a:pPr>
            <a:r>
              <a:rPr lang="en-US"/>
              <a:t>Remember that to generate similar income amounts, an IRA would need an average 8.50% return from its investments, while the ABC annuity can do it with a 0.60% return.</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Keep in mind that the assets within the IRA may provide more liquidity for emergency needs whereas the annuity values will be subject to surrender and MVA charges. </a:t>
            </a:r>
            <a:endParaRPr/>
          </a:p>
          <a:p>
            <a:pPr indent="0" lvl="0" marL="0" rtl="0" algn="l">
              <a:spcBef>
                <a:spcPts val="0"/>
              </a:spcBef>
              <a:spcAft>
                <a:spcPts val="0"/>
              </a:spcAft>
              <a:buNone/>
            </a:pPr>
            <a:r>
              <a:t/>
            </a:r>
            <a:endParaRPr/>
          </a:p>
        </p:txBody>
      </p:sp>
      <p:sp>
        <p:nvSpPr>
          <p:cNvPr id="898" name="Google Shape;898;p12: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1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3" name="Google Shape;923;p13: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let’s review the Allianz Benefit Control while taking lifetime withdrawals.</a:t>
            </a:r>
            <a:endParaRPr/>
          </a:p>
        </p:txBody>
      </p:sp>
      <p:sp>
        <p:nvSpPr>
          <p:cNvPr id="924" name="Google Shape;924;p13: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1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3" name="Google Shape;933;p14: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rgbClr val="0C0C0C"/>
                </a:solidFill>
              </a:rPr>
              <a:t>When clients start lifetime withdrawals, there is the opportunity for the payment to increase every year or crediting period that interest is earned. And, once that payment goes up, the increase is guaranteed. As you can see, in this hypothetical example, the payment increases in years 5, 6, 9 and 10. </a:t>
            </a:r>
            <a:endParaRPr sz="1200">
              <a:solidFill>
                <a:srgbClr val="0C0C0C"/>
              </a:solidFill>
            </a:endParaRPr>
          </a:p>
        </p:txBody>
      </p:sp>
      <p:sp>
        <p:nvSpPr>
          <p:cNvPr id="934" name="Google Shape;934;p14: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1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9" name="Google Shape;999;p15: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this hypothetical example illustrating the Balanced option (which is the only option during income), </a:t>
            </a:r>
            <a:r>
              <a:rPr b="1" lang="en-US"/>
              <a:t>(CLICK) </a:t>
            </a:r>
            <a:r>
              <a:rPr lang="en-US"/>
              <a:t>you see the starting withdrawal is $10,000. Remember, you can turn income on any month. </a:t>
            </a:r>
            <a:endParaRPr/>
          </a:p>
          <a:p>
            <a:pPr indent="-171450" lvl="0" marL="171450" rtl="0" algn="l">
              <a:spcBef>
                <a:spcPts val="0"/>
              </a:spcBef>
              <a:spcAft>
                <a:spcPts val="0"/>
              </a:spcAft>
              <a:buClr>
                <a:schemeClr val="dk1"/>
              </a:buClr>
              <a:buSzPts val="1200"/>
              <a:buFont typeface="Arial"/>
              <a:buChar char="•"/>
            </a:pPr>
            <a:r>
              <a:rPr b="1" lang="en-US"/>
              <a:t>(CLICK) </a:t>
            </a:r>
            <a:r>
              <a:rPr lang="en-US"/>
              <a:t>At the end of year 6, the indexed interest is equal to 3%, however your withdrawal will increase by </a:t>
            </a:r>
            <a:r>
              <a:rPr b="1" lang="en-US"/>
              <a:t>(CLICK) </a:t>
            </a:r>
            <a:r>
              <a:rPr lang="en-US"/>
              <a:t> 4.5% with the 150% interest bonus factor applied. </a:t>
            </a:r>
            <a:endParaRPr/>
          </a:p>
          <a:p>
            <a:pPr indent="-171450" lvl="0" marL="171450" rtl="0" algn="l">
              <a:spcBef>
                <a:spcPts val="0"/>
              </a:spcBef>
              <a:spcAft>
                <a:spcPts val="0"/>
              </a:spcAft>
              <a:buClr>
                <a:schemeClr val="dk1"/>
              </a:buClr>
              <a:buSzPts val="1200"/>
              <a:buFont typeface="Arial"/>
              <a:buChar char="•"/>
            </a:pPr>
            <a:r>
              <a:rPr b="1" lang="en-US"/>
              <a:t>(CLICK) </a:t>
            </a:r>
            <a:r>
              <a:rPr lang="en-US"/>
              <a:t>Year 7 was a down year so the clients withdrawal stays the same. </a:t>
            </a:r>
            <a:endParaRPr/>
          </a:p>
          <a:p>
            <a:pPr indent="-171450" lvl="0" marL="171450" rtl="0" algn="l">
              <a:spcBef>
                <a:spcPts val="0"/>
              </a:spcBef>
              <a:spcAft>
                <a:spcPts val="0"/>
              </a:spcAft>
              <a:buClr>
                <a:schemeClr val="dk1"/>
              </a:buClr>
              <a:buSzPts val="1200"/>
              <a:buFont typeface="Arial"/>
              <a:buChar char="•"/>
            </a:pPr>
            <a:r>
              <a:rPr b="1" lang="en-US"/>
              <a:t>(CLICK) </a:t>
            </a:r>
            <a:r>
              <a:rPr b="0" lang="en-US"/>
              <a:t>At the end </a:t>
            </a:r>
            <a:r>
              <a:rPr lang="en-US"/>
              <a:t>of year 8 the indexed interest was 5%, so your, withdrawal increased by </a:t>
            </a:r>
            <a:r>
              <a:rPr b="1" lang="en-US"/>
              <a:t>(CLICK) </a:t>
            </a:r>
            <a:r>
              <a:rPr lang="en-US"/>
              <a:t>7.5%. </a:t>
            </a:r>
            <a:endParaRPr/>
          </a:p>
          <a:p>
            <a:pPr indent="-171450" lvl="0" marL="171450" rtl="0" algn="l">
              <a:spcBef>
                <a:spcPts val="0"/>
              </a:spcBef>
              <a:spcAft>
                <a:spcPts val="0"/>
              </a:spcAft>
              <a:buClr>
                <a:schemeClr val="dk1"/>
              </a:buClr>
              <a:buSzPts val="1200"/>
              <a:buFont typeface="Arial"/>
              <a:buChar char="•"/>
            </a:pPr>
            <a:r>
              <a:rPr b="1" lang="en-US"/>
              <a:t>(CLICK) </a:t>
            </a:r>
            <a:r>
              <a:rPr lang="en-US"/>
              <a:t>And year 9, the interest was 4%, when multiplied by 150%, </a:t>
            </a:r>
            <a:r>
              <a:rPr b="1" lang="en-US"/>
              <a:t>(CLICK) </a:t>
            </a:r>
            <a:r>
              <a:rPr lang="en-US"/>
              <a:t>increased it to 6%. </a:t>
            </a:r>
            <a:endParaRPr/>
          </a:p>
          <a:p>
            <a:pPr indent="0" lvl="0" marL="0" rtl="0" algn="l">
              <a:spcBef>
                <a:spcPts val="0"/>
              </a:spcBef>
              <a:spcAft>
                <a:spcPts val="0"/>
              </a:spcAft>
              <a:buClr>
                <a:schemeClr val="dk1"/>
              </a:buClr>
              <a:buSzPts val="1200"/>
              <a:buFont typeface="Arial"/>
              <a:buNone/>
            </a:pPr>
            <a:r>
              <a:rPr lang="en-US"/>
              <a:t>As you can see, the withdrawals always have the potential to increase but will never decrease due to market volatility. </a:t>
            </a:r>
            <a:endParaRPr/>
          </a:p>
        </p:txBody>
      </p:sp>
      <p:sp>
        <p:nvSpPr>
          <p:cNvPr id="1000" name="Google Shape;1000;p15: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p1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7" name="Google Shape;1047;p16: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200"/>
              <a:t>The Allianz Income Multiplier Benefit is the second way to help alleviate some of the rising cost during retirement. This benefit allows clients to double their payment by qualifying one of two ways. If the contract owner is confined to a qualified nursing home, long term care facility, hospital or assisted living facility for at least 90 days in a consecutive 120 days (after the first year) or if the client is unable to perform 2 of 6 Activities of Daily Living for 90 consecutive days, they would qualify.</a:t>
            </a:r>
            <a:endParaRPr/>
          </a:p>
          <a:p>
            <a:pPr indent="0" lvl="0" marL="0" rtl="0" algn="l">
              <a:spcBef>
                <a:spcPts val="0"/>
              </a:spcBef>
              <a:spcAft>
                <a:spcPts val="0"/>
              </a:spcAft>
              <a:buNone/>
            </a:pPr>
            <a:r>
              <a:rPr b="0" lang="en-US" sz="1200"/>
              <a:t>In our hypothetical example, the withdrawal prior to the illness is $20,000. After meeting the criteria, the payment doubles to $40,000. And as you can see, it still has the opportunity to increase due to indexed interest being credited to the contract. </a:t>
            </a:r>
            <a:endParaRPr/>
          </a:p>
          <a:p>
            <a:pPr indent="0" lvl="0" marL="0" rtl="0" algn="l">
              <a:spcBef>
                <a:spcPts val="0"/>
              </a:spcBef>
              <a:spcAft>
                <a:spcPts val="0"/>
              </a:spcAft>
              <a:buNone/>
            </a:pPr>
            <a:r>
              <a:rPr b="0" lang="en-US" sz="1200"/>
              <a:t>This benefit continues until either the client recovers or the Accumulation Value reaches zero, upon which the payments revert back to the standard payout.</a:t>
            </a:r>
            <a:endParaRPr/>
          </a:p>
          <a:p>
            <a:pPr indent="0" lvl="0" marL="0" rtl="0" algn="l">
              <a:spcBef>
                <a:spcPts val="0"/>
              </a:spcBef>
              <a:spcAft>
                <a:spcPts val="0"/>
              </a:spcAft>
              <a:buNone/>
            </a:pPr>
            <a:r>
              <a:rPr b="0" lang="en-US" sz="1200"/>
              <a:t>Please note: A physician must certify the covered person is unable to perform (without direct physical assistance of another person) at least </a:t>
            </a:r>
            <a:r>
              <a:rPr lang="en-US" sz="1200">
                <a:solidFill>
                  <a:schemeClr val="dk1"/>
                </a:solidFill>
                <a:latin typeface="Calibri"/>
                <a:ea typeface="Calibri"/>
                <a:cs typeface="Calibri"/>
                <a:sym typeface="Calibri"/>
              </a:rPr>
              <a:t>2 of 6 activities of daily living </a:t>
            </a:r>
            <a:r>
              <a:rPr b="0" lang="en-US" sz="1200"/>
              <a:t>for at least 90 continuous days.</a:t>
            </a:r>
            <a:endParaRPr/>
          </a:p>
        </p:txBody>
      </p:sp>
      <p:sp>
        <p:nvSpPr>
          <p:cNvPr id="1048" name="Google Shape;1048;p16: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p1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6" name="Google Shape;1076;p17: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this section, we’ll discuss some important details and answer important questions.</a:t>
            </a:r>
            <a:endParaRPr/>
          </a:p>
        </p:txBody>
      </p:sp>
      <p:sp>
        <p:nvSpPr>
          <p:cNvPr id="1077" name="Google Shape;1077;p17: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18: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puts all the choices together. Allianz Benefit Control</a:t>
            </a:r>
            <a:r>
              <a:rPr b="1" lang="en-US"/>
              <a:t>® offers nine different indexed interest options and four different crediting methods, plus the fixed interest allocation.</a:t>
            </a:r>
            <a:endParaRPr/>
          </a:p>
          <a:p>
            <a:pPr indent="0" lvl="0" marL="0" rtl="0" algn="l">
              <a:spcBef>
                <a:spcPts val="0"/>
              </a:spcBef>
              <a:spcAft>
                <a:spcPts val="0"/>
              </a:spcAft>
              <a:buNone/>
            </a:pPr>
            <a:r>
              <a:rPr b="1" lang="en-US"/>
              <a:t>All totaled, there are 8 different indexed interest allocations (PLUS the fixed interest allocation) from which to choose. [CLICK] [CLICK] [CLICK] [CLICK] [CLICK] </a:t>
            </a:r>
            <a:endParaRPr/>
          </a:p>
          <a:p>
            <a:pPr indent="-171450" lvl="0" marL="171450" rtl="0" algn="l">
              <a:spcBef>
                <a:spcPts val="0"/>
              </a:spcBef>
              <a:spcAft>
                <a:spcPts val="0"/>
              </a:spcAft>
              <a:buClr>
                <a:schemeClr val="dk1"/>
              </a:buClr>
              <a:buSzPts val="1200"/>
              <a:buFont typeface="Noto Sans Symbols"/>
              <a:buChar char="▪"/>
            </a:pPr>
            <a:r>
              <a:rPr b="1" lang="en-US"/>
              <a:t>And as we said in the previous slide, these allocations can be changed each contract year (or crediting period for MY 2-year and 5-year point-to-point allocations), as long as the request for change is received within 21 days after the contract owner’s contract anniversary (or crediting period). </a:t>
            </a:r>
            <a:endParaRPr/>
          </a:p>
          <a:p>
            <a:pPr indent="-171450" lvl="0" marL="171450" rtl="0" algn="l">
              <a:spcBef>
                <a:spcPts val="0"/>
              </a:spcBef>
              <a:spcAft>
                <a:spcPts val="0"/>
              </a:spcAft>
              <a:buClr>
                <a:schemeClr val="dk1"/>
              </a:buClr>
              <a:buSzPts val="1200"/>
              <a:buFont typeface="Noto Sans Symbols"/>
              <a:buChar char="▪"/>
            </a:pPr>
            <a:r>
              <a:rPr b="1" lang="en-US"/>
              <a:t>And if the request is received more than 21 days after their contract anniversary or MY point-to-point crediting period, it won’t take effect until the following contract year or MY point-to-point crediting period.</a:t>
            </a:r>
            <a:endParaRPr b="1"/>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
        <p:nvSpPr>
          <p:cNvPr id="1086" name="Google Shape;1086;p1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7" name="Google Shape;1087;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300"/>
              <a:buFont typeface="Calibri"/>
              <a:buNone/>
            </a:pPr>
            <a:fld id="{00000000-1234-1234-1234-123412341234}" type="slidenum">
              <a:rPr b="0" i="0" lang="en-US" sz="1300" u="none" cap="none" strike="noStrike">
                <a:solidFill>
                  <a:srgbClr val="113388"/>
                </a:solidFill>
                <a:latin typeface="Calibri"/>
                <a:ea typeface="Calibri"/>
                <a:cs typeface="Calibri"/>
                <a:sym typeface="Calibri"/>
              </a:rPr>
              <a:t>‹#›</a:t>
            </a:fld>
            <a:endParaRPr b="0" i="0" sz="1300" u="none" cap="none" strike="noStrike">
              <a:solidFill>
                <a:srgbClr val="113388"/>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p1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7" name="Google Shape;1107;p19: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Index Lock feature gives you the flexibility to track and view index values online and initiate index value locks on select indexed interest allocations anytime during the crediting period. This can help minimize the effects of mid-term market volatility while also providing the opportunity for positive index credits. </a:t>
            </a:r>
            <a:r>
              <a:rPr lang="en-US" sz="1200">
                <a:solidFill>
                  <a:schemeClr val="dk1"/>
                </a:solidFill>
                <a:latin typeface="Calibri"/>
                <a:ea typeface="Calibri"/>
                <a:cs typeface="Calibri"/>
                <a:sym typeface="Calibri"/>
              </a:rPr>
              <a:t>The index value used to determine interest credited may be higher or lower than the index value at the time of request. </a:t>
            </a:r>
            <a:endParaRPr/>
          </a:p>
        </p:txBody>
      </p:sp>
      <p:sp>
        <p:nvSpPr>
          <p:cNvPr id="1108" name="Google Shape;1108;p19: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2: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Todays presentation will cover the following topics. </a:t>
            </a:r>
            <a:endParaRPr/>
          </a:p>
        </p:txBody>
      </p:sp>
      <p:sp>
        <p:nvSpPr>
          <p:cNvPr id="619" name="Google Shape;619;p2: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p2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8" name="Google Shape;1148;p20: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There are two ways to activate an index lock:</a:t>
            </a:r>
            <a:endParaRPr>
              <a:solidFill>
                <a:schemeClr val="dk1"/>
              </a:solidFill>
            </a:endParaRPr>
          </a:p>
          <a:p>
            <a:pPr indent="0" lvl="0" marL="0" marR="0" rtl="0" algn="l">
              <a:lnSpc>
                <a:spcPct val="100000"/>
              </a:lnSpc>
              <a:spcBef>
                <a:spcPts val="0"/>
              </a:spcBef>
              <a:spcAft>
                <a:spcPts val="0"/>
              </a:spcAft>
              <a:buClr>
                <a:schemeClr val="dk1"/>
              </a:buClr>
              <a:buSzPts val="1200"/>
              <a:buFont typeface="Calibri"/>
              <a:buNone/>
            </a:pPr>
            <a:r>
              <a:t/>
            </a:r>
            <a:endParaRPr>
              <a:solidFill>
                <a:schemeClr val="dk1"/>
              </a:solidFill>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first way is automatically with our Auto Lock feature. Simply set the index interest rate percentage you wish to target. You can set both upper and lower targets, as long as you set them above (upper) or below (lower) than the current index interest rate percentage. If your allocation option’s index interest rate percentage reaches the target, Auto Lock will automatically lock in the index value until the next contract annivesary.</a:t>
            </a:r>
            <a:r>
              <a:rPr baseline="30000" lang="en-US" sz="1200">
                <a:solidFill>
                  <a:schemeClr val="dk1"/>
                </a:solidFill>
                <a:latin typeface="Calibri"/>
                <a:ea typeface="Calibri"/>
                <a:cs typeface="Calibri"/>
                <a:sym typeface="Calibri"/>
              </a:rPr>
              <a:t>1</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You are also free to adjust the target index interest rate percentage – either up or down – as many times as you wish, as long as Auto Lock hasn’t been activated during that crediting period and your upper target is greater (or lower target is less than) the current index interest rate percentage. And it’s easy to administer: Just log in to your clients contract online to set or reset Auto Lock.</a:t>
            </a:r>
            <a:r>
              <a:rPr baseline="30000" lang="en-US" sz="1200">
                <a:solidFill>
                  <a:schemeClr val="dk1"/>
                </a:solidFill>
                <a:latin typeface="Calibri"/>
                <a:ea typeface="Calibri"/>
                <a:cs typeface="Calibri"/>
                <a:sym typeface="Calibri"/>
              </a:rPr>
              <a:t>2</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solidFill>
                <a:schemeClr val="dk1"/>
              </a:solidFill>
            </a:endParaRPr>
          </a:p>
          <a:p>
            <a:pPr indent="0" lvl="0" marL="0" marR="0" rtl="0" algn="l">
              <a:lnSpc>
                <a:spcPct val="100000"/>
              </a:lnSpc>
              <a:spcBef>
                <a:spcPts val="0"/>
              </a:spcBef>
              <a:spcAft>
                <a:spcPts val="0"/>
              </a:spcAft>
              <a:buClr>
                <a:schemeClr val="dk1"/>
              </a:buClr>
              <a:buSzPts val="1200"/>
              <a:buFont typeface="Calibri"/>
              <a:buNone/>
            </a:pPr>
            <a:r>
              <a:rPr lang="en-US">
                <a:solidFill>
                  <a:schemeClr val="dk1"/>
                </a:solidFill>
              </a:rPr>
              <a:t>The second way to activate index lock is a manual index lock. If a lock has not already taken place, simply request a manual lock anytime within the crediting period. Both options make it easier for your clients to receive a positive index credit in volatile markets and both options can easily be done within our secure website. Index lock is available on select index allocations. </a:t>
            </a:r>
            <a:endParaRPr/>
          </a:p>
        </p:txBody>
      </p:sp>
      <p:sp>
        <p:nvSpPr>
          <p:cNvPr id="1149" name="Google Shape;1149;p20: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p2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9" name="Google Shape;1179;p21: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200">
                <a:latin typeface="Calibri"/>
                <a:ea typeface="Calibri"/>
                <a:cs typeface="Calibri"/>
                <a:sym typeface="Calibri"/>
              </a:rPr>
              <a:t>The Allocation Charge applies to certain index allocations. The annual charge can range from a minimum of [0% to a maximum of 2.50%]. The Allocation Charge allows Allianz to better manage investment risk in extremely challenging economic environments. Including this charge can pass that value on to you through more attractive product features such as bonuses and increased withdrawal percentages. </a:t>
            </a:r>
            <a:endParaRPr sz="1200">
              <a:solidFill>
                <a:schemeClr val="dk1"/>
              </a:solidFill>
              <a:latin typeface="Calibri"/>
              <a:ea typeface="Calibri"/>
              <a:cs typeface="Calibri"/>
              <a:sym typeface="Calibri"/>
            </a:endParaRPr>
          </a:p>
          <a:p>
            <a:pPr indent="0" lvl="0" marL="0" rtl="0" algn="l">
              <a:spcBef>
                <a:spcPts val="1000"/>
              </a:spcBef>
              <a:spcAft>
                <a:spcPts val="0"/>
              </a:spcAft>
              <a:buNone/>
            </a:pPr>
            <a:r>
              <a:rPr b="1" lang="en-US"/>
              <a:t>(CLICK) </a:t>
            </a:r>
            <a:r>
              <a:rPr lang="en-US" sz="1200">
                <a:solidFill>
                  <a:schemeClr val="dk1"/>
                </a:solidFill>
                <a:latin typeface="Calibri"/>
                <a:ea typeface="Calibri"/>
                <a:cs typeface="Calibri"/>
                <a:sym typeface="Calibri"/>
              </a:rPr>
              <a:t>We intend to change the allocation percentage </a:t>
            </a:r>
            <a:r>
              <a:rPr i="1" lang="en-US" sz="1200">
                <a:solidFill>
                  <a:schemeClr val="dk1"/>
                </a:solidFill>
                <a:latin typeface="Calibri"/>
                <a:ea typeface="Calibri"/>
                <a:cs typeface="Calibri"/>
                <a:sym typeface="Calibri"/>
              </a:rPr>
              <a:t>only</a:t>
            </a:r>
            <a:r>
              <a:rPr lang="en-US" sz="1200">
                <a:solidFill>
                  <a:schemeClr val="dk1"/>
                </a:solidFill>
                <a:latin typeface="Calibri"/>
                <a:ea typeface="Calibri"/>
                <a:cs typeface="Calibri"/>
                <a:sym typeface="Calibri"/>
              </a:rPr>
              <a:t> when one or more of these specific criteria are met:</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If the average of the daily 10-year U.S. Treasury rates (over a calendar year) drop below 0.50%</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Corporate Bond downgrades are greater than 25%</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Investment grade corporate bond defaults are greater than 0.5%</a:t>
            </a:r>
            <a:endParaRPr/>
          </a:p>
          <a:p>
            <a:pPr indent="0" lvl="0" marL="0" rtl="0" algn="l">
              <a:spcBef>
                <a:spcPts val="0"/>
              </a:spcBef>
              <a:spcAft>
                <a:spcPts val="0"/>
              </a:spcAft>
              <a:buNone/>
            </a:pPr>
            <a:r>
              <a:rPr b="1" lang="en-US"/>
              <a:t>(CLICK) </a:t>
            </a:r>
            <a:r>
              <a:rPr lang="en-US" sz="1200">
                <a:solidFill>
                  <a:schemeClr val="dk1"/>
                </a:solidFill>
                <a:latin typeface="Calibri"/>
                <a:ea typeface="Calibri"/>
                <a:cs typeface="Calibri"/>
                <a:sym typeface="Calibri"/>
              </a:rPr>
              <a:t>We also maintain the discretion to not change the Allocation Charge even if one of these criteria is met. The Allocation Charge, is deducted annually from the portion of the contract’s Accumulation Value and guaranteed minimum value allocated to the indexed allocation. It is based and calculated off the Accumulation Value at beginning of crediting period and deducted at the end of the crediting period after any interest is applied. The charge does not impact the contract's Protected Income Value – which is the value on which lifetime withdrawal income is based.  </a:t>
            </a:r>
            <a:endParaRPr/>
          </a:p>
        </p:txBody>
      </p:sp>
      <p:sp>
        <p:nvSpPr>
          <p:cNvPr id="1180" name="Google Shape;1180;p21: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p2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4" name="Google Shape;1214;p22: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There are two options for receiving the death benefit: AV (or GMV or cumulative withdrawal amount, if greater) in a lump sum, or PIV if taken over at least five years.</a:t>
            </a:r>
            <a:endParaRPr/>
          </a:p>
          <a:p>
            <a:pPr indent="0" lvl="0" marL="0" rtl="0" algn="l">
              <a:spcBef>
                <a:spcPts val="0"/>
              </a:spcBef>
              <a:spcAft>
                <a:spcPts val="0"/>
              </a:spcAft>
              <a:buNone/>
            </a:pPr>
            <a:r>
              <a:rPr lang="en-US"/>
              <a:t>The PIV death benefit equals the lesser of the Protected Income Value at death or 250% (the death benefit cap) of the Accumulation Value. </a:t>
            </a:r>
            <a:endParaRPr/>
          </a:p>
          <a:p>
            <a:pPr indent="0" lvl="0" marL="0" rtl="0" algn="l">
              <a:spcBef>
                <a:spcPts val="0"/>
              </a:spcBef>
              <a:spcAft>
                <a:spcPts val="0"/>
              </a:spcAft>
              <a:buNone/>
            </a:pPr>
            <a:r>
              <a:rPr lang="en-US"/>
              <a:t>Lets look at two different hypothetical examples. </a:t>
            </a:r>
            <a:endParaRPr/>
          </a:p>
          <a:p>
            <a:pPr indent="0" lvl="0" marL="0" rtl="0" algn="l">
              <a:spcBef>
                <a:spcPts val="0"/>
              </a:spcBef>
              <a:spcAft>
                <a:spcPts val="0"/>
              </a:spcAft>
              <a:buNone/>
            </a:pPr>
            <a:r>
              <a:rPr lang="en-US"/>
              <a:t>In our first example, the client passes and $100k is available in the Accumulation Value and $225k in the Protected Income Value. </a:t>
            </a:r>
            <a:r>
              <a:rPr b="1" lang="en-US"/>
              <a:t>(CLICK) </a:t>
            </a:r>
            <a:r>
              <a:rPr lang="en-US"/>
              <a:t>The death benefit cap would not come into play since the PIV death benefit is less than 250% of the AV death benefit. </a:t>
            </a:r>
            <a:endParaRPr/>
          </a:p>
          <a:p>
            <a:pPr indent="0" lvl="0" marL="0" rtl="0" algn="l">
              <a:spcBef>
                <a:spcPts val="0"/>
              </a:spcBef>
              <a:spcAft>
                <a:spcPts val="0"/>
              </a:spcAft>
              <a:buNone/>
            </a:pPr>
            <a:r>
              <a:rPr b="1" lang="en-US"/>
              <a:t>(CLICK) </a:t>
            </a:r>
            <a:r>
              <a:rPr lang="en-US"/>
              <a:t>In our second example, the AV at death is $100k and the PIV is $300k. In this scenario the </a:t>
            </a:r>
            <a:r>
              <a:rPr b="1" lang="en-US"/>
              <a:t>(CLICK) </a:t>
            </a:r>
            <a:r>
              <a:rPr lang="en-US"/>
              <a:t>250% cap would come into play. </a:t>
            </a:r>
            <a:r>
              <a:rPr b="1" lang="en-US"/>
              <a:t>(CLICK) </a:t>
            </a:r>
            <a:r>
              <a:rPr lang="en-US"/>
              <a:t>Multiply the 250% by the 100k AV to equal the PIV death benefit of </a:t>
            </a:r>
            <a:r>
              <a:rPr b="1" lang="en-US"/>
              <a:t>(CLICK) </a:t>
            </a:r>
            <a:r>
              <a:rPr b="0" lang="en-US"/>
              <a:t>$</a:t>
            </a:r>
            <a:r>
              <a:rPr lang="en-US"/>
              <a:t>250k. The beneficiary can receive the $100k AV in a lump sum or take the $250k in the PIV over at least 5 years. </a:t>
            </a:r>
            <a:endParaRPr/>
          </a:p>
          <a:p>
            <a:pPr indent="0" lvl="0" marL="0" rtl="0" algn="l">
              <a:spcBef>
                <a:spcPts val="0"/>
              </a:spcBef>
              <a:spcAft>
                <a:spcPts val="0"/>
              </a:spcAft>
              <a:buNone/>
            </a:pPr>
            <a:r>
              <a:rPr lang="en-US"/>
              <a:t>This cap can change on new business, however, once a contract is issued, the value cannot change. </a:t>
            </a:r>
            <a:endParaRPr/>
          </a:p>
          <a:p>
            <a:pPr indent="0" lvl="0" marL="0" rtl="0" algn="l">
              <a:spcBef>
                <a:spcPts val="0"/>
              </a:spcBef>
              <a:spcAft>
                <a:spcPts val="0"/>
              </a:spcAft>
              <a:buNone/>
            </a:pPr>
            <a:r>
              <a:t/>
            </a:r>
            <a:endParaRPr/>
          </a:p>
        </p:txBody>
      </p:sp>
      <p:sp>
        <p:nvSpPr>
          <p:cNvPr id="1215" name="Google Shape;1215;p22: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p2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9" name="Google Shape;1269;p23: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If the client is admitted into an eligible nursing home, long term care facility, or hospital and confined for at least 30 out of 35 days after the first contract year, they can take an accelerated distribution of the Accumulation Value as annuity payments over at least 5 years. There is no fee for this rider. </a:t>
            </a:r>
            <a:endParaRPr/>
          </a:p>
          <a:p>
            <a:pPr indent="0" lvl="0" marL="0" rtl="0" algn="l">
              <a:spcBef>
                <a:spcPts val="0"/>
              </a:spcBef>
              <a:spcAft>
                <a:spcPts val="0"/>
              </a:spcAft>
              <a:buNone/>
            </a:pPr>
            <a:r>
              <a:rPr b="1" lang="en-US"/>
              <a:t>(CLICK) </a:t>
            </a:r>
            <a:r>
              <a:rPr lang="en-US"/>
              <a:t>The Flexible Withdrawal Rider is an optional benefit that must be selected at issue. It allows withdrawal of up to the full contract value if the owner is confined to an eligible facility (a hospital, nursing home, or assisted living facility) for 30 out of 35 consecutive days. There is a monthly charge of 0.008333% of the Accumulation Value for this rider.</a:t>
            </a:r>
            <a:endParaRPr/>
          </a:p>
          <a:p>
            <a:pPr indent="0" lvl="0" marL="0" rtl="0" algn="l">
              <a:spcBef>
                <a:spcPts val="0"/>
              </a:spcBef>
              <a:spcAft>
                <a:spcPts val="0"/>
              </a:spcAft>
              <a:buNone/>
            </a:pPr>
            <a:r>
              <a:t/>
            </a:r>
            <a:endParaRPr/>
          </a:p>
        </p:txBody>
      </p:sp>
      <p:sp>
        <p:nvSpPr>
          <p:cNvPr id="1270" name="Google Shape;1270;p23: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p2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0" name="Google Shape;1280;p24: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So in summary … as we stated to begin with …</a:t>
            </a:r>
            <a:br>
              <a:rPr lang="en-US" sz="1400"/>
            </a:br>
            <a:endParaRPr b="1" sz="800"/>
          </a:p>
          <a:p>
            <a:pPr indent="0" lvl="0" marL="0" rtl="0" algn="l">
              <a:spcBef>
                <a:spcPts val="0"/>
              </a:spcBef>
              <a:spcAft>
                <a:spcPts val="0"/>
              </a:spcAft>
              <a:buNone/>
            </a:pPr>
            <a:r>
              <a:rPr lang="en-US"/>
              <a:t>The Allianz Benefit Control Annuity or ABC Annuity is an FIA that allows you to activate lifetime withdrawals anytime through its lifetime withdrawal benefit rider, included at no additional fee.  </a:t>
            </a:r>
            <a:endParaRPr/>
          </a:p>
          <a:p>
            <a:pPr indent="0" lvl="0" marL="0" rtl="0" algn="l">
              <a:spcBef>
                <a:spcPts val="0"/>
              </a:spcBef>
              <a:spcAft>
                <a:spcPts val="0"/>
              </a:spcAft>
              <a:buNone/>
            </a:pPr>
            <a:r>
              <a:rPr b="1" lang="en-US"/>
              <a:t>(CLICK) </a:t>
            </a:r>
            <a:r>
              <a:rPr lang="en-US"/>
              <a:t>To help increase the benefit base faster, the ABC annuity offers you a choice between two different interest bonus options. Which means every time interest is earned, it will be credited with an interest bonus. </a:t>
            </a:r>
            <a:endParaRPr/>
          </a:p>
          <a:p>
            <a:pPr indent="0" lvl="0" marL="0" rtl="0" algn="l">
              <a:spcBef>
                <a:spcPts val="0"/>
              </a:spcBef>
              <a:spcAft>
                <a:spcPts val="0"/>
              </a:spcAft>
              <a:buNone/>
            </a:pPr>
            <a:r>
              <a:rPr b="1" lang="en-US"/>
              <a:t>(CLICK) </a:t>
            </a:r>
            <a:r>
              <a:rPr lang="en-US"/>
              <a:t>And with the cost of living in retirement potentially increasing due to such things as healthcare, inflation and taxes, the ABC offers the potential for increasing income based on earned interest as well as the income multiplier benefit, which can double the clients withdrawal if they become ill (qualifications apply). </a:t>
            </a:r>
            <a:endParaRPr/>
          </a:p>
        </p:txBody>
      </p:sp>
      <p:sp>
        <p:nvSpPr>
          <p:cNvPr id="1281" name="Google Shape;1281;p24: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p2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6" name="Google Shape;1296;p25: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Disclosure.</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97" name="Google Shape;1297;p25: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p2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4" name="Google Shape;1304;p26: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Disclosure.</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05" name="Google Shape;1305;p26: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p2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2" name="Google Shape;1312;p27: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Disclosure.</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13" name="Google Shape;1313;p27: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p2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1" name="Google Shape;1321;p28: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Before I begin my presentation today, it is important to note that any financial product is only as strong as the company behind it. And as a leading provider of retirement solutions, Allianz Life Insurance Company of North America has the strength and stability to remain true to its promises.</a:t>
            </a:r>
            <a:endParaRPr/>
          </a:p>
          <a:p>
            <a:pPr indent="-181224" lvl="0" marL="181224" rtl="0" algn="l">
              <a:spcBef>
                <a:spcPts val="0"/>
              </a:spcBef>
              <a:spcAft>
                <a:spcPts val="0"/>
              </a:spcAft>
              <a:buClr>
                <a:schemeClr val="dk1"/>
              </a:buClr>
              <a:buSzPts val="1200"/>
              <a:buFont typeface="Noto Sans Symbols"/>
              <a:buChar char="▪"/>
            </a:pPr>
            <a:r>
              <a:rPr lang="en-US"/>
              <a:t>Allianz serves over 3.7 million contract owners of products that include fixed and variable annuities, and universal life insurance.</a:t>
            </a:r>
            <a:endParaRPr/>
          </a:p>
          <a:p>
            <a:pPr indent="-181224" lvl="0" marL="181224" rtl="0" algn="l">
              <a:spcBef>
                <a:spcPts val="0"/>
              </a:spcBef>
              <a:spcAft>
                <a:spcPts val="0"/>
              </a:spcAft>
              <a:buClr>
                <a:schemeClr val="dk1"/>
              </a:buClr>
              <a:buSzPts val="1200"/>
              <a:buFont typeface="Noto Sans Symbols"/>
              <a:buChar char="▪"/>
            </a:pPr>
            <a:r>
              <a:rPr lang="en-US"/>
              <a:t>Founded in 1896, Allianz Life provides innovative financial solutions for wealth accumulation, predictable retirement income, and protection of assets.</a:t>
            </a:r>
            <a:endParaRPr/>
          </a:p>
          <a:p>
            <a:pPr indent="-181224" lvl="0" marL="181224" rtl="0" algn="l">
              <a:spcBef>
                <a:spcPts val="0"/>
              </a:spcBef>
              <a:spcAft>
                <a:spcPts val="0"/>
              </a:spcAft>
              <a:buClr>
                <a:schemeClr val="dk1"/>
              </a:buClr>
              <a:buSzPts val="1200"/>
              <a:buFont typeface="Noto Sans Symbols"/>
              <a:buChar char="▪"/>
            </a:pPr>
            <a:r>
              <a:rPr lang="en-US"/>
              <a:t>High ratings from independent rating agencies reflect Allianz stability, integrity, and strong balance sheet. For a history of Allianz financial ratings, visit www.allianzlife.com.</a:t>
            </a:r>
            <a:endParaRPr/>
          </a:p>
          <a:p>
            <a:pPr indent="-181224" lvl="0" marL="181224" rtl="0" algn="l">
              <a:spcBef>
                <a:spcPts val="0"/>
              </a:spcBef>
              <a:spcAft>
                <a:spcPts val="0"/>
              </a:spcAft>
              <a:buClr>
                <a:schemeClr val="dk1"/>
              </a:buClr>
              <a:buSzPts val="1200"/>
              <a:buFont typeface="Noto Sans Symbols"/>
              <a:buChar char="▪"/>
            </a:pPr>
            <a:r>
              <a:rPr lang="en-US"/>
              <a:t>The A.M. Best rating of A+ (Superior) is the 2</a:t>
            </a:r>
            <a:r>
              <a:rPr baseline="30000" lang="en-US"/>
              <a:t>nd</a:t>
            </a:r>
            <a:r>
              <a:rPr lang="en-US"/>
              <a:t> highest of 16 possible ratings, and was affirmed March 2023. </a:t>
            </a:r>
            <a:endParaRPr/>
          </a:p>
          <a:p>
            <a:pPr indent="-181224" lvl="0" marL="181224" rtl="0" algn="l">
              <a:spcBef>
                <a:spcPts val="0"/>
              </a:spcBef>
              <a:spcAft>
                <a:spcPts val="0"/>
              </a:spcAft>
              <a:buClr>
                <a:schemeClr val="dk1"/>
              </a:buClr>
              <a:buSzPts val="1200"/>
              <a:buFont typeface="Noto Sans Symbols"/>
              <a:buChar char="▪"/>
            </a:pPr>
            <a:r>
              <a:rPr lang="en-US"/>
              <a:t>The Standard and Poor’s rating of AA (Very Strong) is the 3</a:t>
            </a:r>
            <a:r>
              <a:rPr baseline="30000" lang="en-US"/>
              <a:t>rd</a:t>
            </a:r>
            <a:r>
              <a:rPr lang="en-US"/>
              <a:t> highest of 21 possible ratings, and was affirmed March 2023.</a:t>
            </a:r>
            <a:endParaRPr/>
          </a:p>
          <a:p>
            <a:pPr indent="-181224" lvl="0" marL="181224" rtl="0" algn="l">
              <a:spcBef>
                <a:spcPts val="0"/>
              </a:spcBef>
              <a:spcAft>
                <a:spcPts val="0"/>
              </a:spcAft>
              <a:buClr>
                <a:schemeClr val="dk1"/>
              </a:buClr>
              <a:buSzPts val="1200"/>
              <a:buFont typeface="Noto Sans Symbols"/>
              <a:buChar char="▪"/>
            </a:pPr>
            <a:r>
              <a:rPr lang="en-US"/>
              <a:t>The Moody’s rating of A1 is the 5</a:t>
            </a:r>
            <a:r>
              <a:rPr baseline="30000" lang="en-US"/>
              <a:t>th</a:t>
            </a:r>
            <a:r>
              <a:rPr lang="en-US"/>
              <a:t> highest of 21 possible ratings, and was affirmed July 2022.</a:t>
            </a:r>
            <a:endParaRPr/>
          </a:p>
          <a:p>
            <a:pPr indent="0" lvl="0" marL="0" rtl="0" algn="l">
              <a:spcBef>
                <a:spcPts val="0"/>
              </a:spcBef>
              <a:spcAft>
                <a:spcPts val="0"/>
              </a:spcAft>
              <a:buNone/>
            </a:pPr>
            <a:r>
              <a:rPr lang="en-US"/>
              <a:t>In the end, contract owners want a company that can design reliable products and provide the stability behind them to last throughout their retirement lifetime.</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22" name="Google Shape;1322;p28: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3" name="Shape 1333"/>
        <p:cNvGrpSpPr/>
        <p:nvPr/>
      </p:nvGrpSpPr>
      <p:grpSpPr>
        <a:xfrm>
          <a:off x="0" y="0"/>
          <a:ext cx="0" cy="0"/>
          <a:chOff x="0" y="0"/>
          <a:chExt cx="0" cy="0"/>
        </a:xfrm>
      </p:grpSpPr>
      <p:sp>
        <p:nvSpPr>
          <p:cNvPr id="1334" name="Google Shape;1334;p2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5" name="Google Shape;1335;p29: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Allianz Life Insurance Company of North America is part a global financial powerhouse.</a:t>
            </a:r>
            <a:endParaRPr/>
          </a:p>
          <a:p>
            <a:pPr indent="0" lvl="0" marL="0" rtl="0" algn="l">
              <a:spcBef>
                <a:spcPts val="0"/>
              </a:spcBef>
              <a:spcAft>
                <a:spcPts val="0"/>
              </a:spcAft>
              <a:buNone/>
            </a:pPr>
            <a:r>
              <a:rPr b="1" lang="en-US"/>
              <a:t>Our parent company, Allianz SE, serves over 85 million customers in 70 countries, and is the world’s:</a:t>
            </a:r>
            <a:endParaRPr/>
          </a:p>
          <a:p>
            <a:pPr indent="-244987" lvl="1" marL="244987" rtl="0" algn="l">
              <a:spcBef>
                <a:spcPts val="634"/>
              </a:spcBef>
              <a:spcAft>
                <a:spcPts val="0"/>
              </a:spcAft>
              <a:buNone/>
            </a:pPr>
            <a:r>
              <a:rPr b="1" lang="en-US">
                <a:solidFill>
                  <a:srgbClr val="113388"/>
                </a:solidFill>
              </a:rPr>
              <a:t>38</a:t>
            </a:r>
            <a:r>
              <a:rPr b="1" baseline="30000" lang="en-US">
                <a:solidFill>
                  <a:srgbClr val="113388"/>
                </a:solidFill>
              </a:rPr>
              <a:t>th</a:t>
            </a:r>
            <a:r>
              <a:rPr b="1" lang="en-US">
                <a:solidFill>
                  <a:srgbClr val="113388"/>
                </a:solidFill>
              </a:rPr>
              <a:t> largest company¹</a:t>
            </a:r>
            <a:endParaRPr/>
          </a:p>
          <a:p>
            <a:pPr indent="-244987" lvl="1" marL="244987" rtl="0" algn="l">
              <a:spcBef>
                <a:spcPts val="634"/>
              </a:spcBef>
              <a:spcAft>
                <a:spcPts val="0"/>
              </a:spcAft>
              <a:buNone/>
            </a:pPr>
            <a:r>
              <a:rPr b="1" lang="en-US">
                <a:solidFill>
                  <a:srgbClr val="113388"/>
                </a:solidFill>
              </a:rPr>
              <a:t>5</a:t>
            </a:r>
            <a:r>
              <a:rPr b="1" baseline="30000" lang="en-US">
                <a:solidFill>
                  <a:srgbClr val="113388"/>
                </a:solidFill>
              </a:rPr>
              <a:t>th</a:t>
            </a:r>
            <a:r>
              <a:rPr b="1" lang="en-US">
                <a:solidFill>
                  <a:srgbClr val="113388"/>
                </a:solidFill>
              </a:rPr>
              <a:t> largest asset manager²</a:t>
            </a:r>
            <a:endParaRPr/>
          </a:p>
          <a:p>
            <a:pPr indent="-244911" lvl="1" marL="244911" rtl="0" algn="l">
              <a:spcBef>
                <a:spcPts val="634"/>
              </a:spcBef>
              <a:spcAft>
                <a:spcPts val="0"/>
              </a:spcAft>
              <a:buNone/>
            </a:pPr>
            <a:r>
              <a:rPr b="1" lang="en-US">
                <a:solidFill>
                  <a:schemeClr val="dk1"/>
                </a:solidFill>
              </a:rPr>
              <a:t>3</a:t>
            </a:r>
            <a:r>
              <a:rPr b="1" baseline="30000" lang="en-US">
                <a:solidFill>
                  <a:schemeClr val="dk1"/>
                </a:solidFill>
              </a:rPr>
              <a:t>rd</a:t>
            </a:r>
            <a:r>
              <a:rPr b="1" lang="en-US">
                <a:solidFill>
                  <a:schemeClr val="dk1"/>
                </a:solidFill>
              </a:rPr>
              <a:t> largest company in the diversified insurance industry, based on assets³</a:t>
            </a:r>
            <a:endParaRPr/>
          </a:p>
          <a:p>
            <a:pPr indent="-244911" lvl="1" marL="244911" rtl="0" algn="l">
              <a:spcBef>
                <a:spcPts val="634"/>
              </a:spcBef>
              <a:spcAft>
                <a:spcPts val="0"/>
              </a:spcAft>
              <a:buNone/>
            </a:pPr>
            <a:r>
              <a:rPr b="1" lang="en-US">
                <a:solidFill>
                  <a:schemeClr val="dk1"/>
                </a:solidFill>
              </a:rPr>
              <a:t>4th largest company in the diversified insurance industry, based on market value³</a:t>
            </a:r>
            <a:endParaRPr/>
          </a:p>
          <a:p>
            <a:pPr indent="-244911" lvl="1" marL="244911" rtl="0" algn="l">
              <a:spcBef>
                <a:spcPts val="634"/>
              </a:spcBef>
              <a:spcAft>
                <a:spcPts val="0"/>
              </a:spcAft>
              <a:buNone/>
            </a:pPr>
            <a:r>
              <a:t/>
            </a:r>
            <a:endParaRPr b="1">
              <a:solidFill>
                <a:schemeClr val="dk1"/>
              </a:solidFill>
            </a:endParaRPr>
          </a:p>
          <a:p>
            <a:pPr indent="0" lvl="0" marL="0" rtl="0" algn="l">
              <a:spcBef>
                <a:spcPts val="0"/>
              </a:spcBef>
              <a:spcAft>
                <a:spcPts val="0"/>
              </a:spcAft>
              <a:buNone/>
            </a:pPr>
            <a:r>
              <a:rPr lang="en-US">
                <a:solidFill>
                  <a:schemeClr val="dk1"/>
                </a:solidFill>
              </a:rPr>
              <a:t>Allianz in North America includes Allianz Global Investors and PIMCO (Pacific Investment Management Company LLC). PIMCO is one of the world’s leading fixed-income managers.</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36" name="Google Shape;1336;p29: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p3: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begin by looking at the benefits an Allianz Benefit Control Fixed Indexed Annuity can offer.</a:t>
            </a:r>
            <a:endParaRPr/>
          </a:p>
        </p:txBody>
      </p:sp>
      <p:sp>
        <p:nvSpPr>
          <p:cNvPr id="628" name="Google Shape;628;p3: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p30: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Is Allianz Benefit Control Annuity right for you?</a:t>
            </a:r>
            <a:endParaRPr/>
          </a:p>
          <a:p>
            <a:pPr indent="0" lvl="0" marL="0" rtl="0" algn="l">
              <a:spcBef>
                <a:spcPts val="0"/>
              </a:spcBef>
              <a:spcAft>
                <a:spcPts val="0"/>
              </a:spcAft>
              <a:buNone/>
            </a:pPr>
            <a:r>
              <a:rPr lang="en-US"/>
              <a:t>If you’re looking for an annuity that can provide an opportunity for indexed interest when the index is up, and protection when the index is down, and you are looking for income payments that can increase – Allianz Benefit Control with the Protected Income rider may be right for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As a financial professional, I can help you decide whether</a:t>
            </a:r>
            <a:r>
              <a:rPr lang="en-US"/>
              <a:t> Allianz Benefit Control fixed index annuity may be a good fit for your overall retirement strategy.</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51" name="Google Shape;1351;p3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52" name="Google Shape;1352;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p4: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As you prepare for retirement, you want control over how you create sources of guaranteed income …</a:t>
            </a:r>
            <a:br>
              <a:rPr lang="en-US" sz="1400"/>
            </a:br>
            <a:endParaRPr b="1" sz="800"/>
          </a:p>
          <a:p>
            <a:pPr indent="0" lvl="0" marL="0" rtl="0" algn="l">
              <a:spcBef>
                <a:spcPts val="0"/>
              </a:spcBef>
              <a:spcAft>
                <a:spcPts val="0"/>
              </a:spcAft>
              <a:buNone/>
            </a:pPr>
            <a:r>
              <a:rPr lang="en-US"/>
              <a:t>The Allianz Benefit Control Annuity or ABC Annuity is an FIA that allows you to activate lifetime withdrawals anytime through it’s lifetime withdrawal benefit rider</a:t>
            </a:r>
            <a:r>
              <a:rPr lang="en-US" sz="1200">
                <a:solidFill>
                  <a:schemeClr val="dk1"/>
                </a:solidFill>
                <a:latin typeface="Calibri"/>
                <a:ea typeface="Calibri"/>
                <a:cs typeface="Calibri"/>
                <a:sym typeface="Calibri"/>
              </a:rPr>
              <a:t>, included with no additional fee</a:t>
            </a:r>
            <a:r>
              <a:rPr lang="en-US"/>
              <a:t>.  </a:t>
            </a:r>
            <a:endParaRPr/>
          </a:p>
          <a:p>
            <a:pPr indent="0" lvl="0" marL="0" rtl="0" algn="l">
              <a:spcBef>
                <a:spcPts val="0"/>
              </a:spcBef>
              <a:spcAft>
                <a:spcPts val="0"/>
              </a:spcAft>
              <a:buNone/>
            </a:pPr>
            <a:r>
              <a:rPr b="1" lang="en-US"/>
              <a:t>(CLICK) </a:t>
            </a:r>
            <a:r>
              <a:rPr b="0" lang="en-US"/>
              <a:t>T</a:t>
            </a:r>
            <a:r>
              <a:rPr lang="en-US"/>
              <a:t>he ABC annuity offers you a choice between different interest bonus options. Which means every time interest is earned, it will be credited with an interest bonus. </a:t>
            </a:r>
            <a:endParaRPr/>
          </a:p>
          <a:p>
            <a:pPr indent="0" lvl="0" marL="0" rtl="0" algn="l">
              <a:spcBef>
                <a:spcPts val="0"/>
              </a:spcBef>
              <a:spcAft>
                <a:spcPts val="0"/>
              </a:spcAft>
              <a:buNone/>
            </a:pPr>
            <a:r>
              <a:rPr b="1" lang="en-US"/>
              <a:t>(CLICK) </a:t>
            </a:r>
            <a:r>
              <a:rPr lang="en-US"/>
              <a:t>And with the cost of living in retirement potentially increasing due to such things as healthcare, inflation and taxes, the ABC Annuity offers the potential for increasing income based on earned interest as well as the income multiplier benefit, which can double the clients withdrawal if they become ill (qualifications apply). </a:t>
            </a:r>
            <a:endParaRPr/>
          </a:p>
        </p:txBody>
      </p:sp>
      <p:sp>
        <p:nvSpPr>
          <p:cNvPr id="638" name="Google Shape;638;p4: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p5: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Fixed Indexed Annuities, or FIAs, can offer many benefits to you, such as: </a:t>
            </a:r>
            <a:endParaRPr/>
          </a:p>
          <a:p>
            <a:pPr indent="-171450" lvl="0" marL="171450" rtl="0" algn="l">
              <a:spcBef>
                <a:spcPts val="0"/>
              </a:spcBef>
              <a:spcAft>
                <a:spcPts val="0"/>
              </a:spcAft>
              <a:buClr>
                <a:schemeClr val="dk1"/>
              </a:buClr>
              <a:buSzPts val="1200"/>
              <a:buFont typeface="Arial"/>
              <a:buChar char="•"/>
            </a:pPr>
            <a:r>
              <a:rPr lang="en-US"/>
              <a:t>Accumulation potential</a:t>
            </a:r>
            <a:r>
              <a:rPr lang="en-US" sz="1200">
                <a:solidFill>
                  <a:schemeClr val="dk1"/>
                </a:solidFill>
                <a:latin typeface="Calibri"/>
                <a:ea typeface="Calibri"/>
                <a:cs typeface="Calibri"/>
                <a:sym typeface="Calibri"/>
              </a:rPr>
              <a:t>: This </a:t>
            </a:r>
            <a:r>
              <a:rPr lang="en-US"/>
              <a:t>is the </a:t>
            </a:r>
            <a:r>
              <a:rPr b="0" i="0" lang="en-US" sz="1200">
                <a:solidFill>
                  <a:schemeClr val="dk1"/>
                </a:solidFill>
                <a:latin typeface="Calibri"/>
                <a:ea typeface="Calibri"/>
                <a:cs typeface="Calibri"/>
                <a:sym typeface="Calibri"/>
              </a:rPr>
              <a:t>potential to earn interest based on changes in an external index. Allianz FIAs give you a choice of several indexes, some exclusive index options as well as the fixed interest option.</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Tax-deferred growth: You will not pay taxes on the interest the annuity earns until you take a withdrawal. This will help compound earned interest, so the money in the contract can accumulate faster.</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Level of protection: The contract can earn interest based on an external index, but you are not actually buying any securities or shares of an index. This means the money in the FIA (the “principal”) is not at risk due to market losses however the principal may decrease due to charges like rider charges. </a:t>
            </a:r>
            <a:endParaRPr b="0" baseline="30000" i="0"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Retirement Income: Annuities are designed to provide a reliable stream of retirement income, either for a set period or for as long as you live. Select Allianz FIAs even offer the potential for increasing income and other riders (either built in or available at an additional cost) to help you address specific needs. </a:t>
            </a:r>
            <a:endParaRPr/>
          </a:p>
          <a:p>
            <a:pPr indent="-171450" lvl="0" marL="171450" rtl="0" algn="l">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FIAs also provide death benefits for your loved ones, which can be paid out in a variety of ways. </a:t>
            </a:r>
            <a:endParaRPr/>
          </a:p>
        </p:txBody>
      </p:sp>
      <p:sp>
        <p:nvSpPr>
          <p:cNvPr id="654" name="Google Shape;654;p5: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5" name="Google Shape;685;p6: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t>Let’s cover some product details: </a:t>
            </a:r>
            <a:endParaRPr/>
          </a:p>
          <a:p>
            <a:pPr indent="-171450" lvl="0" marL="171450" rtl="0" algn="l">
              <a:spcBef>
                <a:spcPts val="0"/>
              </a:spcBef>
              <a:spcAft>
                <a:spcPts val="0"/>
              </a:spcAft>
              <a:buClr>
                <a:schemeClr val="dk1"/>
              </a:buClr>
              <a:buSzPts val="1200"/>
              <a:buFont typeface="Arial"/>
              <a:buChar char="•"/>
            </a:pPr>
            <a:r>
              <a:rPr lang="en-US"/>
              <a:t>The issue ages for ABC are 0-80 years old. </a:t>
            </a:r>
            <a:endParaRPr/>
          </a:p>
          <a:p>
            <a:pPr indent="-171450" lvl="0" marL="171450" rtl="0" algn="l">
              <a:spcBef>
                <a:spcPts val="0"/>
              </a:spcBef>
              <a:spcAft>
                <a:spcPts val="0"/>
              </a:spcAft>
              <a:buClr>
                <a:schemeClr val="dk1"/>
              </a:buClr>
              <a:buSzPts val="1200"/>
              <a:buFont typeface="Arial"/>
              <a:buChar char="•"/>
            </a:pPr>
            <a:r>
              <a:rPr lang="en-US"/>
              <a:t>The minimum premium to start the contract is $20,000 qualified or nonqualified. </a:t>
            </a:r>
            <a:endParaRPr/>
          </a:p>
          <a:p>
            <a:pPr indent="-171450" lvl="0" marL="171450" rtl="0" algn="l">
              <a:spcBef>
                <a:spcPts val="0"/>
              </a:spcBef>
              <a:spcAft>
                <a:spcPts val="0"/>
              </a:spcAft>
              <a:buClr>
                <a:schemeClr val="dk1"/>
              </a:buClr>
              <a:buSzPts val="1200"/>
              <a:buFont typeface="Arial"/>
              <a:buChar char="•"/>
            </a:pPr>
            <a:r>
              <a:rPr lang="en-US"/>
              <a:t>10% of the total premium paid annually is allowed in a free withdrawal. The free withdrawal is available after the contract anniversary following the most recent premium payment. </a:t>
            </a:r>
            <a:endParaRPr/>
          </a:p>
          <a:p>
            <a:pPr indent="-171450" lvl="0" marL="171450" rtl="0" algn="l">
              <a:spcBef>
                <a:spcPts val="0"/>
              </a:spcBef>
              <a:spcAft>
                <a:spcPts val="0"/>
              </a:spcAft>
              <a:buClr>
                <a:schemeClr val="dk1"/>
              </a:buClr>
              <a:buSzPts val="1200"/>
              <a:buFont typeface="Arial"/>
              <a:buChar char="•"/>
            </a:pPr>
            <a:r>
              <a:rPr lang="en-US"/>
              <a:t>You are allowed to add premium for the first 18 months. </a:t>
            </a:r>
            <a:endParaRPr/>
          </a:p>
          <a:p>
            <a:pPr indent="-171450" lvl="0" marL="171450" marR="0" rtl="0" algn="l">
              <a:lnSpc>
                <a:spcPct val="100000"/>
              </a:lnSpc>
              <a:spcBef>
                <a:spcPts val="0"/>
              </a:spcBef>
              <a:spcAft>
                <a:spcPts val="0"/>
              </a:spcAft>
              <a:buClr>
                <a:schemeClr val="dk1"/>
              </a:buClr>
              <a:buSzPts val="1200"/>
              <a:buFont typeface="Arial"/>
              <a:buChar char="•"/>
            </a:pPr>
            <a:r>
              <a:rPr lang="en-US"/>
              <a:t>Select index allocations will have an allocation charge, </a:t>
            </a:r>
            <a:endParaRPr/>
          </a:p>
          <a:p>
            <a:pPr indent="-171450" lvl="0" marL="171450" marR="0" rtl="0" algn="l">
              <a:lnSpc>
                <a:spcPct val="100000"/>
              </a:lnSpc>
              <a:spcBef>
                <a:spcPts val="0"/>
              </a:spcBef>
              <a:spcAft>
                <a:spcPts val="0"/>
              </a:spcAft>
              <a:buClr>
                <a:schemeClr val="dk1"/>
              </a:buClr>
              <a:buSzPts val="1200"/>
              <a:buFont typeface="Arial"/>
              <a:buChar char="•"/>
            </a:pPr>
            <a:r>
              <a:rPr lang="en-US"/>
              <a:t>If the contract owners marital status changes, the new eligible person can be changed prior to income election.</a:t>
            </a:r>
            <a:endParaRPr/>
          </a:p>
          <a:p>
            <a:pPr indent="-171450" lvl="0" marL="171450" rtl="0" algn="l">
              <a:spcBef>
                <a:spcPts val="0"/>
              </a:spcBef>
              <a:spcAft>
                <a:spcPts val="0"/>
              </a:spcAft>
              <a:buClr>
                <a:schemeClr val="dk1"/>
              </a:buClr>
              <a:buSzPts val="1200"/>
              <a:buFont typeface="Arial"/>
              <a:buChar char="•"/>
            </a:pPr>
            <a:r>
              <a:rPr lang="en-US"/>
              <a:t>The Protected Income Value (the value payments will be based on) is credited with a premium bonus after the contract is issued. For current rates, please visit our rate page after logging in to the allianzlife.com website. </a:t>
            </a:r>
            <a:endParaRPr/>
          </a:p>
          <a:p>
            <a:pPr indent="-171450" lvl="0" marL="171450" rtl="0" algn="l">
              <a:spcBef>
                <a:spcPts val="0"/>
              </a:spcBef>
              <a:spcAft>
                <a:spcPts val="0"/>
              </a:spcAft>
              <a:buClr>
                <a:schemeClr val="dk1"/>
              </a:buClr>
              <a:buSzPts val="1200"/>
              <a:buFont typeface="Arial"/>
              <a:buChar char="•"/>
            </a:pPr>
            <a:r>
              <a:rPr lang="en-US"/>
              <a:t>If withdrawals exceed the free withdrawal provision, they will be subject to withdrawal charge and Market Value Adjustment during the withdrawal charge period. </a:t>
            </a:r>
            <a:endParaRPr/>
          </a:p>
          <a:p>
            <a:pPr indent="-171450" lvl="0" marL="171450" rtl="0" algn="l">
              <a:spcBef>
                <a:spcPts val="0"/>
              </a:spcBef>
              <a:spcAft>
                <a:spcPts val="0"/>
              </a:spcAft>
              <a:buClr>
                <a:schemeClr val="dk1"/>
              </a:buClr>
              <a:buSzPts val="1200"/>
              <a:buFont typeface="Arial"/>
              <a:buChar char="•"/>
            </a:pPr>
            <a:r>
              <a:rPr lang="en-US"/>
              <a:t>The withdrawal charge period is 10 years. </a:t>
            </a:r>
            <a:endParaRPr/>
          </a:p>
          <a:p>
            <a:pPr indent="-171450" lvl="0" marL="171450" rtl="0" algn="l">
              <a:spcBef>
                <a:spcPts val="0"/>
              </a:spcBef>
              <a:spcAft>
                <a:spcPts val="0"/>
              </a:spcAft>
              <a:buClr>
                <a:schemeClr val="dk1"/>
              </a:buClr>
              <a:buSzPts val="1200"/>
              <a:buFont typeface="Arial"/>
              <a:buChar char="•"/>
            </a:pPr>
            <a:r>
              <a:rPr lang="en-US"/>
              <a:t>The ABC has a built-in guaranteed lifetime withdrawal benefit, which is included at no additional cost. </a:t>
            </a:r>
            <a:endParaRPr/>
          </a:p>
          <a:p>
            <a:pPr indent="-171450" lvl="0" marL="171450" rtl="0" algn="l">
              <a:spcBef>
                <a:spcPts val="0"/>
              </a:spcBef>
              <a:spcAft>
                <a:spcPts val="0"/>
              </a:spcAft>
              <a:buClr>
                <a:schemeClr val="dk1"/>
              </a:buClr>
              <a:buSzPts val="1200"/>
              <a:buFont typeface="Arial"/>
              <a:buChar char="•"/>
            </a:pPr>
            <a:r>
              <a:rPr lang="en-US"/>
              <a:t>The client will have the option of two different PIV interest bonus options. The Balanced or Accelerated Interest Bonus. For current rates, please see the rate page at allianzlife.com. </a:t>
            </a:r>
            <a:endParaRPr/>
          </a:p>
          <a:p>
            <a:pPr indent="-171450" lvl="0" marL="171450" rtl="0" algn="l">
              <a:spcBef>
                <a:spcPts val="0"/>
              </a:spcBef>
              <a:spcAft>
                <a:spcPts val="0"/>
              </a:spcAft>
              <a:buClr>
                <a:schemeClr val="dk1"/>
              </a:buClr>
              <a:buSzPts val="1200"/>
              <a:buFont typeface="Arial"/>
              <a:buChar char="•"/>
            </a:pPr>
            <a:r>
              <a:rPr lang="en-US"/>
              <a:t>The death benefit, during the Accumulation phase, will be the greatest of the Accumulation Value, Guaranteed Minimum Value or Cumulative Withdrawal Amount, if taken in a lump sum; or the lesser of the Protected Income Value at death or 250% of the Accumulation Value if paid out over a minimum of 5 years. (We’ll look at an example of this at the end of the presentation).</a:t>
            </a:r>
            <a:endParaRPr/>
          </a:p>
          <a:p>
            <a:pPr indent="0" lvl="0" marL="0" rtl="0" algn="l">
              <a:spcBef>
                <a:spcPts val="0"/>
              </a:spcBef>
              <a:spcAft>
                <a:spcPts val="0"/>
              </a:spcAft>
              <a:buClr>
                <a:schemeClr val="dk1"/>
              </a:buClr>
              <a:buSzPts val="1200"/>
              <a:buFont typeface="Arial"/>
              <a:buNone/>
            </a:pPr>
            <a:r>
              <a:t/>
            </a:r>
            <a:endParaRPr/>
          </a:p>
        </p:txBody>
      </p:sp>
      <p:sp>
        <p:nvSpPr>
          <p:cNvPr id="686" name="Google Shape;686;p6: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4" name="Google Shape;714;p7: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begin by looking at the benefits an Allianz Benefit Control Fixed Indexed Annuity can offer.</a:t>
            </a:r>
            <a:endParaRPr/>
          </a:p>
        </p:txBody>
      </p:sp>
      <p:sp>
        <p:nvSpPr>
          <p:cNvPr id="715" name="Google Shape;715;p7: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4" name="Google Shape;724;p8: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solidFill>
                  <a:schemeClr val="dk1"/>
                </a:solidFill>
              </a:rPr>
              <a:t>There are two bonuses to help grow the Protected Income Value. A premium bonus which will be applied immediately to the PIV and to all premium paid into the contract, and the interest rate bonus which will be applied at the end of each crediting period. Also, as you will see, the PIV bonus you choose will also determine the accumulation value interest factor for your contract as well … more to come on that.</a:t>
            </a:r>
            <a:endParaRPr/>
          </a:p>
          <a:p>
            <a:pPr indent="0" lvl="0" marL="0" rtl="0" algn="l">
              <a:spcBef>
                <a:spcPts val="0"/>
              </a:spcBef>
              <a:spcAft>
                <a:spcPts val="0"/>
              </a:spcAft>
              <a:buNone/>
            </a:pPr>
            <a:r>
              <a:rPr b="1" lang="en-US"/>
              <a:t>(CLICK) </a:t>
            </a:r>
            <a:r>
              <a:rPr lang="en-US">
                <a:solidFill>
                  <a:schemeClr val="dk1"/>
                </a:solidFill>
              </a:rPr>
              <a:t>The Protected Income Value is the value in the contract on which lifetime withdrawals will be based. This value is not available as a lump sum. Beneficiaries have access to this value if it’s paid as a death benefit over a minimum 5 years. </a:t>
            </a:r>
            <a:endParaRPr/>
          </a:p>
        </p:txBody>
      </p:sp>
      <p:sp>
        <p:nvSpPr>
          <p:cNvPr id="725" name="Google Shape;725;p8: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9: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dk1"/>
                </a:solidFill>
              </a:rPr>
              <a:t>Now let’s talk about the first of two bonuses available with the Allianz Benefit Control® Annuity.</a:t>
            </a:r>
            <a:endParaRPr/>
          </a:p>
          <a:p>
            <a:pPr indent="0" lvl="0" marL="0" rtl="0" algn="l">
              <a:spcBef>
                <a:spcPts val="0"/>
              </a:spcBef>
              <a:spcAft>
                <a:spcPts val="0"/>
              </a:spcAft>
              <a:buNone/>
            </a:pPr>
            <a:r>
              <a:rPr lang="en-US">
                <a:solidFill>
                  <a:schemeClr val="dk1"/>
                </a:solidFill>
              </a:rPr>
              <a:t>[CLICK] First, to help accumulate for retirement, all premiums paid in the first 18 months will receive a 25% premium bonus credited to the Protected Income Value. In this example, we are assuming that the contract owner made a total of three premium payments in the first 18 months.</a:t>
            </a:r>
            <a:endParaRPr>
              <a:solidFill>
                <a:schemeClr val="dk1"/>
              </a:solidFill>
            </a:endParaRPr>
          </a:p>
          <a:p>
            <a:pPr indent="0" lvl="0" marL="0" rtl="0" algn="l">
              <a:spcBef>
                <a:spcPts val="0"/>
              </a:spcBef>
              <a:spcAft>
                <a:spcPts val="0"/>
              </a:spcAft>
              <a:buNone/>
            </a:pPr>
            <a:r>
              <a:rPr lang="en-US">
                <a:solidFill>
                  <a:schemeClr val="dk1"/>
                </a:solidFill>
              </a:rPr>
              <a:t>[CLICK] [CLICK] </a:t>
            </a:r>
            <a:endParaRPr/>
          </a:p>
          <a:p>
            <a:pPr indent="0" lvl="0" marL="0" rtl="0" algn="l">
              <a:spcBef>
                <a:spcPts val="0"/>
              </a:spcBef>
              <a:spcAft>
                <a:spcPts val="0"/>
              </a:spcAft>
              <a:buNone/>
            </a:pPr>
            <a:r>
              <a:rPr b="1" lang="en-US">
                <a:solidFill>
                  <a:schemeClr val="dk1"/>
                </a:solidFill>
              </a:rPr>
              <a:t>NEXT SLIDE</a:t>
            </a:r>
            <a:endParaRPr/>
          </a:p>
        </p:txBody>
      </p:sp>
      <p:sp>
        <p:nvSpPr>
          <p:cNvPr id="744" name="Google Shape;744;p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45" name="Google Shape;745;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Block FIA" showMasterSp="0">
  <p:cSld name="Title w/Block FIA">
    <p:spTree>
      <p:nvGrpSpPr>
        <p:cNvPr id="47" name="Shape 47"/>
        <p:cNvGrpSpPr/>
        <p:nvPr/>
      </p:nvGrpSpPr>
      <p:grpSpPr>
        <a:xfrm>
          <a:off x="0" y="0"/>
          <a:ext cx="0" cy="0"/>
          <a:chOff x="0" y="0"/>
          <a:chExt cx="0" cy="0"/>
        </a:xfrm>
      </p:grpSpPr>
      <p:sp>
        <p:nvSpPr>
          <p:cNvPr id="48" name="Google Shape;48;p32"/>
          <p:cNvSpPr/>
          <p:nvPr/>
        </p:nvSpPr>
        <p:spPr>
          <a:xfrm>
            <a:off x="0" y="0"/>
            <a:ext cx="5760720" cy="6858000"/>
          </a:xfrm>
          <a:prstGeom prst="rect">
            <a:avLst/>
          </a:prstGeom>
          <a:solidFill>
            <a:srgbClr val="4C30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0" u="none" cap="none" strike="noStrike">
              <a:solidFill>
                <a:srgbClr val="FFFFFF"/>
              </a:solidFill>
              <a:latin typeface="Calibri"/>
              <a:ea typeface="Calibri"/>
              <a:cs typeface="Calibri"/>
              <a:sym typeface="Calibri"/>
            </a:endParaRPr>
          </a:p>
        </p:txBody>
      </p:sp>
      <p:sp>
        <p:nvSpPr>
          <p:cNvPr id="49" name="Google Shape;49;p32"/>
          <p:cNvSpPr txBox="1"/>
          <p:nvPr>
            <p:ph idx="1" type="body"/>
          </p:nvPr>
        </p:nvSpPr>
        <p:spPr>
          <a:xfrm>
            <a:off x="407059" y="838200"/>
            <a:ext cx="5029200" cy="310926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4000"/>
              <a:buNone/>
              <a:defRPr sz="40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0" name="Google Shape;50;p32"/>
          <p:cNvSpPr txBox="1"/>
          <p:nvPr>
            <p:ph idx="2" type="body"/>
          </p:nvPr>
        </p:nvSpPr>
        <p:spPr>
          <a:xfrm>
            <a:off x="407058" y="4177891"/>
            <a:ext cx="5029200"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1" name="Google Shape;51;p32"/>
          <p:cNvSpPr txBox="1"/>
          <p:nvPr>
            <p:ph idx="3" type="body"/>
          </p:nvPr>
        </p:nvSpPr>
        <p:spPr>
          <a:xfrm>
            <a:off x="383911" y="6309352"/>
            <a:ext cx="5029200" cy="24169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2" name="Google Shape;52;p32"/>
          <p:cNvSpPr txBox="1"/>
          <p:nvPr>
            <p:ph idx="4"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53" name="Google Shape;53;p32"/>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
        <p:nvSpPr>
          <p:cNvPr id="54" name="Google Shape;54;p32"/>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1000" u="none" cap="none" strike="noStrike">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with image">
  <p:cSld name="Thank you with image">
    <p:spTree>
      <p:nvGrpSpPr>
        <p:cNvPr id="89" name="Shape 89"/>
        <p:cNvGrpSpPr/>
        <p:nvPr/>
      </p:nvGrpSpPr>
      <p:grpSpPr>
        <a:xfrm>
          <a:off x="0" y="0"/>
          <a:ext cx="0" cy="0"/>
          <a:chOff x="0" y="0"/>
          <a:chExt cx="0" cy="0"/>
        </a:xfrm>
      </p:grpSpPr>
      <p:sp>
        <p:nvSpPr>
          <p:cNvPr id="90" name="Google Shape;90;p41"/>
          <p:cNvSpPr/>
          <p:nvPr>
            <p:ph idx="2" type="pic"/>
          </p:nvPr>
        </p:nvSpPr>
        <p:spPr>
          <a:xfrm>
            <a:off x="1" y="0"/>
            <a:ext cx="6858000" cy="5212080"/>
          </a:xfrm>
          <a:prstGeom prst="rect">
            <a:avLst/>
          </a:prstGeom>
          <a:noFill/>
          <a:ln>
            <a:noFill/>
          </a:ln>
        </p:spPr>
      </p:sp>
      <p:sp>
        <p:nvSpPr>
          <p:cNvPr id="91" name="Google Shape;91;p41"/>
          <p:cNvSpPr txBox="1"/>
          <p:nvPr>
            <p:ph idx="1" type="body"/>
          </p:nvPr>
        </p:nvSpPr>
        <p:spPr>
          <a:xfrm>
            <a:off x="6793865" y="2340"/>
            <a:ext cx="5394960" cy="6855660"/>
          </a:xfrm>
          <a:prstGeom prst="rect">
            <a:avLst/>
          </a:prstGeom>
          <a:solidFill>
            <a:schemeClr val="accent1"/>
          </a:solidFill>
          <a:ln>
            <a:noFill/>
          </a:ln>
        </p:spPr>
        <p:txBody>
          <a:bodyPr anchorCtr="0" anchor="t" bIns="45700" lIns="731500" spcFirstLastPara="1" rIns="457200" wrap="square" tIns="1188700">
            <a:normAutofit/>
          </a:bodyPr>
          <a:lstStyle>
            <a:lvl1pPr indent="-228600" lvl="0" marL="457200" algn="l">
              <a:lnSpc>
                <a:spcPct val="100000"/>
              </a:lnSpc>
              <a:spcBef>
                <a:spcPts val="600"/>
              </a:spcBef>
              <a:spcAft>
                <a:spcPts val="0"/>
              </a:spcAft>
              <a:buSzPts val="4000"/>
              <a:buNone/>
              <a:defRPr b="0" sz="4000" cap="none">
                <a:solidFill>
                  <a:schemeClr val="dk2"/>
                </a:solidFill>
              </a:defRPr>
            </a:lvl1pPr>
            <a:lvl2pPr indent="-381000" lvl="1" marL="914400" algn="l">
              <a:lnSpc>
                <a:spcPct val="100000"/>
              </a:lnSpc>
              <a:spcBef>
                <a:spcPts val="600"/>
              </a:spcBef>
              <a:spcAft>
                <a:spcPts val="0"/>
              </a:spcAft>
              <a:buClr>
                <a:schemeClr val="dk2"/>
              </a:buClr>
              <a:buSzPts val="2400"/>
              <a:buChar char="•"/>
              <a:defRPr>
                <a:solidFill>
                  <a:schemeClr val="dk2"/>
                </a:solidFill>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92" name="Google Shape;92;p4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93" name="Google Shape;93;p41"/>
          <p:cNvSpPr txBox="1"/>
          <p:nvPr/>
        </p:nvSpPr>
        <p:spPr>
          <a:xfrm>
            <a:off x="7476980" y="1700790"/>
            <a:ext cx="2477101"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2"/>
                </a:solidFill>
                <a:latin typeface="Calibri"/>
                <a:ea typeface="Calibri"/>
                <a:cs typeface="Calibri"/>
                <a:sym typeface="Calibri"/>
              </a:rPr>
              <a:t>QUESTIONS?</a:t>
            </a:r>
            <a:endParaRPr sz="3200">
              <a:solidFill>
                <a:schemeClr val="dk2"/>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title &amp; content">
  <p:cSld name="blank_title &amp; content">
    <p:spTree>
      <p:nvGrpSpPr>
        <p:cNvPr id="94" name="Shape 94"/>
        <p:cNvGrpSpPr/>
        <p:nvPr/>
      </p:nvGrpSpPr>
      <p:grpSpPr>
        <a:xfrm>
          <a:off x="0" y="0"/>
          <a:ext cx="0" cy="0"/>
          <a:chOff x="0" y="0"/>
          <a:chExt cx="0" cy="0"/>
        </a:xfrm>
      </p:grpSpPr>
      <p:sp>
        <p:nvSpPr>
          <p:cNvPr id="95" name="Google Shape;95;p42"/>
          <p:cNvSpPr txBox="1"/>
          <p:nvPr>
            <p:ph type="title"/>
          </p:nvPr>
        </p:nvSpPr>
        <p:spPr>
          <a:xfrm>
            <a:off x="380042" y="260615"/>
            <a:ext cx="10956607" cy="812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42"/>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98" name="Google Shape;98;p42"/>
          <p:cNvSpPr txBox="1"/>
          <p:nvPr>
            <p:ph idx="1" type="body"/>
          </p:nvPr>
        </p:nvSpPr>
        <p:spPr>
          <a:xfrm>
            <a:off x="392113" y="1182327"/>
            <a:ext cx="11430000" cy="48389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42900" lvl="3" marL="1828800" algn="l">
              <a:lnSpc>
                <a:spcPct val="100000"/>
              </a:lnSpc>
              <a:spcBef>
                <a:spcPts val="600"/>
              </a:spcBef>
              <a:spcAft>
                <a:spcPts val="0"/>
              </a:spcAft>
              <a:buClr>
                <a:schemeClr val="lt1"/>
              </a:buClr>
              <a:buSzPts val="1800"/>
              <a:buChar char="•"/>
              <a:defRPr>
                <a:solidFill>
                  <a:schemeClr val="lt1"/>
                </a:solidFill>
              </a:defRPr>
            </a:lvl4pPr>
            <a:lvl5pPr indent="-330200" lvl="4" marL="2286000" algn="l">
              <a:lnSpc>
                <a:spcPct val="100000"/>
              </a:lnSpc>
              <a:spcBef>
                <a:spcPts val="600"/>
              </a:spcBef>
              <a:spcAft>
                <a:spcPts val="0"/>
              </a:spcAft>
              <a:buClr>
                <a:schemeClr val="lt1"/>
              </a:buClr>
              <a:buSzPts val="1600"/>
              <a:buFont typeface="Calibri"/>
              <a:buChar char="‐"/>
              <a:defRPr>
                <a:solidFill>
                  <a:schemeClr val="lt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osure">
  <p:cSld name="Disclosure">
    <p:spTree>
      <p:nvGrpSpPr>
        <p:cNvPr id="99" name="Shape 99"/>
        <p:cNvGrpSpPr/>
        <p:nvPr/>
      </p:nvGrpSpPr>
      <p:grpSpPr>
        <a:xfrm>
          <a:off x="0" y="0"/>
          <a:ext cx="0" cy="0"/>
          <a:chOff x="0" y="0"/>
          <a:chExt cx="0" cy="0"/>
        </a:xfrm>
      </p:grpSpPr>
      <p:sp>
        <p:nvSpPr>
          <p:cNvPr id="100" name="Google Shape;100;p43"/>
          <p:cNvSpPr txBox="1"/>
          <p:nvPr>
            <p:ph type="title"/>
          </p:nvPr>
        </p:nvSpPr>
        <p:spPr>
          <a:xfrm>
            <a:off x="380042" y="260615"/>
            <a:ext cx="11430000" cy="812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2800"/>
              <a:buFont typeface="Calibri"/>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43"/>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03" name="Google Shape;103;p43"/>
          <p:cNvSpPr txBox="1"/>
          <p:nvPr>
            <p:ph idx="1" type="body"/>
          </p:nvPr>
        </p:nvSpPr>
        <p:spPr>
          <a:xfrm>
            <a:off x="380042" y="1123950"/>
            <a:ext cx="11430000" cy="48974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900"/>
              <a:buNone/>
              <a:defRPr sz="900"/>
            </a:lvl1pPr>
            <a:lvl2pPr indent="-285750" lvl="1" marL="914400" algn="l">
              <a:lnSpc>
                <a:spcPct val="100000"/>
              </a:lnSpc>
              <a:spcBef>
                <a:spcPts val="600"/>
              </a:spcBef>
              <a:spcAft>
                <a:spcPts val="0"/>
              </a:spcAft>
              <a:buClr>
                <a:schemeClr val="lt1"/>
              </a:buClr>
              <a:buSzPts val="900"/>
              <a:buChar char="•"/>
              <a:defRPr sz="900"/>
            </a:lvl2pPr>
            <a:lvl3pPr indent="-279400" lvl="2" marL="1371600" algn="l">
              <a:lnSpc>
                <a:spcPct val="100000"/>
              </a:lnSpc>
              <a:spcBef>
                <a:spcPts val="600"/>
              </a:spcBef>
              <a:spcAft>
                <a:spcPts val="0"/>
              </a:spcAft>
              <a:buClr>
                <a:schemeClr val="lt1"/>
              </a:buClr>
              <a:buSzPts val="800"/>
              <a:buChar char="‐"/>
              <a:defRPr sz="800"/>
            </a:lvl3pPr>
            <a:lvl4pPr indent="-279400" lvl="3" marL="1828800" algn="l">
              <a:lnSpc>
                <a:spcPct val="100000"/>
              </a:lnSpc>
              <a:spcBef>
                <a:spcPts val="600"/>
              </a:spcBef>
              <a:spcAft>
                <a:spcPts val="0"/>
              </a:spcAft>
              <a:buClr>
                <a:schemeClr val="lt1"/>
              </a:buClr>
              <a:buSzPts val="800"/>
              <a:buChar char="•"/>
              <a:defRPr sz="800"/>
            </a:lvl4pPr>
            <a:lvl5pPr indent="-273050" lvl="4" marL="2286000" algn="l">
              <a:lnSpc>
                <a:spcPct val="100000"/>
              </a:lnSpc>
              <a:spcBef>
                <a:spcPts val="600"/>
              </a:spcBef>
              <a:spcAft>
                <a:spcPts val="0"/>
              </a:spcAft>
              <a:buClr>
                <a:schemeClr val="lt1"/>
              </a:buClr>
              <a:buSzPts val="700"/>
              <a:buChar char="‐"/>
              <a:defRPr sz="7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lid logo FIA" showMasterSp="0">
  <p:cSld name="Title solid logo FIA">
    <p:spTree>
      <p:nvGrpSpPr>
        <p:cNvPr id="104" name="Shape 104"/>
        <p:cNvGrpSpPr/>
        <p:nvPr/>
      </p:nvGrpSpPr>
      <p:grpSpPr>
        <a:xfrm>
          <a:off x="0" y="0"/>
          <a:ext cx="0" cy="0"/>
          <a:chOff x="0" y="0"/>
          <a:chExt cx="0" cy="0"/>
        </a:xfrm>
      </p:grpSpPr>
      <p:sp>
        <p:nvSpPr>
          <p:cNvPr id="105" name="Google Shape;105;p46"/>
          <p:cNvSpPr/>
          <p:nvPr/>
        </p:nvSpPr>
        <p:spPr>
          <a:xfrm>
            <a:off x="0" y="0"/>
            <a:ext cx="12188825" cy="6858000"/>
          </a:xfrm>
          <a:prstGeom prst="rect">
            <a:avLst/>
          </a:prstGeom>
          <a:solidFill>
            <a:srgbClr val="4C30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rgbClr val="FFFFFF"/>
              </a:solidFill>
              <a:latin typeface="Calibri"/>
              <a:ea typeface="Calibri"/>
              <a:cs typeface="Calibri"/>
              <a:sym typeface="Calibri"/>
            </a:endParaRPr>
          </a:p>
        </p:txBody>
      </p:sp>
      <p:pic>
        <p:nvPicPr>
          <p:cNvPr id="106" name="Google Shape;106;p46"/>
          <p:cNvPicPr preferRelativeResize="0"/>
          <p:nvPr/>
        </p:nvPicPr>
        <p:blipFill rotWithShape="1">
          <a:blip r:embed="rId2">
            <a:alphaModFix amt="45000"/>
          </a:blip>
          <a:srcRect b="0" l="0" r="0" t="0"/>
          <a:stretch/>
        </p:blipFill>
        <p:spPr>
          <a:xfrm>
            <a:off x="6095207" y="550109"/>
            <a:ext cx="6095206" cy="6309480"/>
          </a:xfrm>
          <a:prstGeom prst="rect">
            <a:avLst/>
          </a:prstGeom>
          <a:noFill/>
          <a:ln>
            <a:noFill/>
          </a:ln>
        </p:spPr>
      </p:pic>
      <p:sp>
        <p:nvSpPr>
          <p:cNvPr id="107" name="Google Shape;107;p46"/>
          <p:cNvSpPr txBox="1"/>
          <p:nvPr>
            <p:ph idx="1" type="body"/>
          </p:nvPr>
        </p:nvSpPr>
        <p:spPr>
          <a:xfrm>
            <a:off x="333375" y="720725"/>
            <a:ext cx="7200900" cy="32273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3600"/>
              <a:buNone/>
              <a:defRPr sz="3600">
                <a:solidFill>
                  <a:schemeClr val="dk2"/>
                </a:solidFill>
              </a:defRPr>
            </a:lvl1pPr>
            <a:lvl2pPr indent="-457200" lvl="1" marL="914400" algn="l">
              <a:lnSpc>
                <a:spcPct val="100000"/>
              </a:lnSpc>
              <a:spcBef>
                <a:spcPts val="600"/>
              </a:spcBef>
              <a:spcAft>
                <a:spcPts val="0"/>
              </a:spcAft>
              <a:buClr>
                <a:schemeClr val="dk2"/>
              </a:buClr>
              <a:buSzPts val="3600"/>
              <a:buChar char="•"/>
              <a:defRPr sz="3600">
                <a:solidFill>
                  <a:schemeClr val="dk2"/>
                </a:solidFill>
              </a:defRPr>
            </a:lvl2pPr>
            <a:lvl3pPr indent="-482600" lvl="2" marL="1371600" algn="l">
              <a:lnSpc>
                <a:spcPct val="100000"/>
              </a:lnSpc>
              <a:spcBef>
                <a:spcPts val="600"/>
              </a:spcBef>
              <a:spcAft>
                <a:spcPts val="0"/>
              </a:spcAft>
              <a:buClr>
                <a:schemeClr val="dk2"/>
              </a:buClr>
              <a:buSzPts val="4000"/>
              <a:buChar char="‐"/>
              <a:defRPr sz="4000">
                <a:solidFill>
                  <a:schemeClr val="dk2"/>
                </a:solidFill>
              </a:defRPr>
            </a:lvl3pPr>
            <a:lvl4pPr indent="-431800" lvl="3" marL="1828800" algn="l">
              <a:lnSpc>
                <a:spcPct val="100000"/>
              </a:lnSpc>
              <a:spcBef>
                <a:spcPts val="600"/>
              </a:spcBef>
              <a:spcAft>
                <a:spcPts val="0"/>
              </a:spcAft>
              <a:buClr>
                <a:schemeClr val="dk2"/>
              </a:buClr>
              <a:buSzPts val="3200"/>
              <a:buChar char="•"/>
              <a:defRPr sz="3200">
                <a:solidFill>
                  <a:schemeClr val="dk2"/>
                </a:solidFill>
              </a:defRPr>
            </a:lvl4pPr>
            <a:lvl5pPr indent="-355600" lvl="4" marL="2286000" algn="l">
              <a:lnSpc>
                <a:spcPct val="100000"/>
              </a:lnSpc>
              <a:spcBef>
                <a:spcPts val="600"/>
              </a:spcBef>
              <a:spcAft>
                <a:spcPts val="0"/>
              </a:spcAft>
              <a:buClr>
                <a:schemeClr val="dk2"/>
              </a:buClr>
              <a:buSzPts val="2000"/>
              <a:buChar char="‐"/>
              <a:defRPr sz="2000">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08" name="Google Shape;108;p46"/>
          <p:cNvSpPr txBox="1"/>
          <p:nvPr>
            <p:ph idx="2" type="body"/>
          </p:nvPr>
        </p:nvSpPr>
        <p:spPr>
          <a:xfrm>
            <a:off x="383911" y="6309352"/>
            <a:ext cx="5029200" cy="24169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09" name="Google Shape;109;p46"/>
          <p:cNvSpPr txBox="1"/>
          <p:nvPr>
            <p:ph idx="3"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10" name="Google Shape;110;p46"/>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image" showMasterSp="0">
  <p:cSld name="Title with image">
    <p:spTree>
      <p:nvGrpSpPr>
        <p:cNvPr id="111" name="Shape 111"/>
        <p:cNvGrpSpPr/>
        <p:nvPr/>
      </p:nvGrpSpPr>
      <p:grpSpPr>
        <a:xfrm>
          <a:off x="0" y="0"/>
          <a:ext cx="0" cy="0"/>
          <a:chOff x="0" y="0"/>
          <a:chExt cx="0" cy="0"/>
        </a:xfrm>
      </p:grpSpPr>
      <p:sp>
        <p:nvSpPr>
          <p:cNvPr id="112" name="Google Shape;112;p47"/>
          <p:cNvSpPr txBox="1"/>
          <p:nvPr>
            <p:ph idx="1" type="body"/>
          </p:nvPr>
        </p:nvSpPr>
        <p:spPr>
          <a:xfrm>
            <a:off x="0" y="0"/>
            <a:ext cx="5788152" cy="6858000"/>
          </a:xfrm>
          <a:prstGeom prst="rect">
            <a:avLst/>
          </a:prstGeom>
          <a:solidFill>
            <a:schemeClr val="accent1"/>
          </a:solid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900"/>
              <a:buNone/>
              <a:defRPr sz="900">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13" name="Google Shape;113;p47"/>
          <p:cNvSpPr/>
          <p:nvPr>
            <p:ph idx="2" type="pic"/>
          </p:nvPr>
        </p:nvSpPr>
        <p:spPr>
          <a:xfrm>
            <a:off x="5788025" y="836684"/>
            <a:ext cx="6400800" cy="5212080"/>
          </a:xfrm>
          <a:prstGeom prst="rect">
            <a:avLst/>
          </a:prstGeom>
          <a:noFill/>
          <a:ln>
            <a:noFill/>
          </a:ln>
        </p:spPr>
      </p:sp>
      <p:sp>
        <p:nvSpPr>
          <p:cNvPr id="114" name="Google Shape;114;p47"/>
          <p:cNvSpPr txBox="1"/>
          <p:nvPr>
            <p:ph idx="3" type="body"/>
          </p:nvPr>
        </p:nvSpPr>
        <p:spPr>
          <a:xfrm>
            <a:off x="391319"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1000"/>
              <a:buNone/>
              <a:defRPr b="1" sz="10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15" name="Google Shape;115;p47"/>
          <p:cNvSpPr txBox="1"/>
          <p:nvPr>
            <p:ph idx="4" type="body"/>
          </p:nvPr>
        </p:nvSpPr>
        <p:spPr>
          <a:xfrm>
            <a:off x="391319"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16" name="Google Shape;116;p47"/>
          <p:cNvSpPr txBox="1"/>
          <p:nvPr/>
        </p:nvSpPr>
        <p:spPr>
          <a:xfrm>
            <a:off x="7937836" y="145401"/>
            <a:ext cx="3974883" cy="2743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Allianz Life Insurance Company of North America</a:t>
            </a:r>
            <a:endParaRPr/>
          </a:p>
        </p:txBody>
      </p:sp>
      <p:sp>
        <p:nvSpPr>
          <p:cNvPr id="117" name="Google Shape;117;p47"/>
          <p:cNvSpPr txBox="1"/>
          <p:nvPr>
            <p:ph idx="5" type="body"/>
          </p:nvPr>
        </p:nvSpPr>
        <p:spPr>
          <a:xfrm>
            <a:off x="407059" y="838200"/>
            <a:ext cx="5029200" cy="310926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4000"/>
              <a:buNone/>
              <a:defRPr sz="40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18" name="Google Shape;118;p47"/>
          <p:cNvSpPr txBox="1"/>
          <p:nvPr>
            <p:ph idx="6" type="body"/>
          </p:nvPr>
        </p:nvSpPr>
        <p:spPr>
          <a:xfrm>
            <a:off x="407058" y="4177891"/>
            <a:ext cx="5029200"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119" name="Google Shape;119;p47"/>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block" showMasterSp="0">
  <p:cSld name="Title with block">
    <p:spTree>
      <p:nvGrpSpPr>
        <p:cNvPr id="120" name="Shape 120"/>
        <p:cNvGrpSpPr/>
        <p:nvPr/>
      </p:nvGrpSpPr>
      <p:grpSpPr>
        <a:xfrm>
          <a:off x="0" y="0"/>
          <a:ext cx="0" cy="0"/>
          <a:chOff x="0" y="0"/>
          <a:chExt cx="0" cy="0"/>
        </a:xfrm>
      </p:grpSpPr>
      <p:sp>
        <p:nvSpPr>
          <p:cNvPr id="121" name="Google Shape;121;p48"/>
          <p:cNvSpPr txBox="1"/>
          <p:nvPr>
            <p:ph idx="1" type="body"/>
          </p:nvPr>
        </p:nvSpPr>
        <p:spPr>
          <a:xfrm>
            <a:off x="0" y="0"/>
            <a:ext cx="5788152" cy="6858000"/>
          </a:xfrm>
          <a:prstGeom prst="rect">
            <a:avLst/>
          </a:prstGeom>
          <a:solidFill>
            <a:schemeClr val="accent1"/>
          </a:solid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900"/>
              <a:buNone/>
              <a:defRPr sz="900">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22" name="Google Shape;122;p48"/>
          <p:cNvSpPr txBox="1"/>
          <p:nvPr>
            <p:ph idx="2" type="body"/>
          </p:nvPr>
        </p:nvSpPr>
        <p:spPr>
          <a:xfrm>
            <a:off x="391319"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1000"/>
              <a:buNone/>
              <a:defRPr b="1" sz="10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23" name="Google Shape;123;p48"/>
          <p:cNvSpPr txBox="1"/>
          <p:nvPr>
            <p:ph idx="3" type="body"/>
          </p:nvPr>
        </p:nvSpPr>
        <p:spPr>
          <a:xfrm>
            <a:off x="391319"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24" name="Google Shape;124;p48"/>
          <p:cNvSpPr txBox="1"/>
          <p:nvPr>
            <p:ph idx="4" type="body"/>
          </p:nvPr>
        </p:nvSpPr>
        <p:spPr>
          <a:xfrm>
            <a:off x="407059" y="838200"/>
            <a:ext cx="5029200" cy="310926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4000"/>
              <a:buNone/>
              <a:defRPr sz="40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25" name="Google Shape;125;p48"/>
          <p:cNvSpPr txBox="1"/>
          <p:nvPr>
            <p:ph idx="5" type="body"/>
          </p:nvPr>
        </p:nvSpPr>
        <p:spPr>
          <a:xfrm>
            <a:off x="407058" y="4177891"/>
            <a:ext cx="5029200"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26" name="Google Shape;126;p48"/>
          <p:cNvSpPr/>
          <p:nvPr/>
        </p:nvSpPr>
        <p:spPr>
          <a:xfrm>
            <a:off x="5760720" y="0"/>
            <a:ext cx="3931920" cy="504199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FFFFFF"/>
              </a:solidFill>
              <a:latin typeface="Calibri"/>
              <a:ea typeface="Calibri"/>
              <a:cs typeface="Calibri"/>
              <a:sym typeface="Calibri"/>
            </a:endParaRPr>
          </a:p>
        </p:txBody>
      </p:sp>
      <p:pic>
        <p:nvPicPr>
          <p:cNvPr id="127" name="Google Shape;127;p48"/>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
        <p:nvSpPr>
          <p:cNvPr id="128" name="Google Shape;128;p48"/>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lid logo" showMasterSp="0">
  <p:cSld name="Title solid logo">
    <p:spTree>
      <p:nvGrpSpPr>
        <p:cNvPr id="129" name="Shape 129"/>
        <p:cNvGrpSpPr/>
        <p:nvPr/>
      </p:nvGrpSpPr>
      <p:grpSpPr>
        <a:xfrm>
          <a:off x="0" y="0"/>
          <a:ext cx="0" cy="0"/>
          <a:chOff x="0" y="0"/>
          <a:chExt cx="0" cy="0"/>
        </a:xfrm>
      </p:grpSpPr>
      <p:sp>
        <p:nvSpPr>
          <p:cNvPr id="130" name="Google Shape;130;p49"/>
          <p:cNvSpPr/>
          <p:nvPr/>
        </p:nvSpPr>
        <p:spPr>
          <a:xfrm>
            <a:off x="0" y="0"/>
            <a:ext cx="12188825"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rgbClr val="FFFFFF"/>
              </a:solidFill>
              <a:latin typeface="Calibri"/>
              <a:ea typeface="Calibri"/>
              <a:cs typeface="Calibri"/>
              <a:sym typeface="Calibri"/>
            </a:endParaRPr>
          </a:p>
        </p:txBody>
      </p:sp>
      <p:sp>
        <p:nvSpPr>
          <p:cNvPr id="131" name="Google Shape;131;p49"/>
          <p:cNvSpPr txBox="1"/>
          <p:nvPr>
            <p:ph idx="1" type="body"/>
          </p:nvPr>
        </p:nvSpPr>
        <p:spPr>
          <a:xfrm>
            <a:off x="391319"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1000"/>
              <a:buNone/>
              <a:defRPr b="1" sz="10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32" name="Google Shape;132;p49"/>
          <p:cNvSpPr txBox="1"/>
          <p:nvPr>
            <p:ph idx="2" type="body"/>
          </p:nvPr>
        </p:nvSpPr>
        <p:spPr>
          <a:xfrm>
            <a:off x="391319"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33" name="Google Shape;133;p49"/>
          <p:cNvSpPr txBox="1"/>
          <p:nvPr>
            <p:ph idx="3" type="body"/>
          </p:nvPr>
        </p:nvSpPr>
        <p:spPr>
          <a:xfrm>
            <a:off x="407059" y="838200"/>
            <a:ext cx="5029200" cy="310926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4000"/>
              <a:buNone/>
              <a:defRPr sz="40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34" name="Google Shape;134;p49"/>
          <p:cNvSpPr txBox="1"/>
          <p:nvPr>
            <p:ph idx="4" type="body"/>
          </p:nvPr>
        </p:nvSpPr>
        <p:spPr>
          <a:xfrm>
            <a:off x="407058" y="4177891"/>
            <a:ext cx="5029200"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135" name="Google Shape;135;p49"/>
          <p:cNvPicPr preferRelativeResize="0"/>
          <p:nvPr/>
        </p:nvPicPr>
        <p:blipFill rotWithShape="1">
          <a:blip r:embed="rId2">
            <a:alphaModFix amt="45000"/>
          </a:blip>
          <a:srcRect b="0" l="0" r="0" t="0"/>
          <a:stretch/>
        </p:blipFill>
        <p:spPr>
          <a:xfrm>
            <a:off x="6095207" y="550109"/>
            <a:ext cx="6095206" cy="6309480"/>
          </a:xfrm>
          <a:prstGeom prst="rect">
            <a:avLst/>
          </a:prstGeom>
          <a:noFill/>
          <a:ln>
            <a:noFill/>
          </a:ln>
        </p:spPr>
      </p:pic>
      <p:sp>
        <p:nvSpPr>
          <p:cNvPr id="136" name="Google Shape;136;p49"/>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lid" showMasterSp="0">
  <p:cSld name="Title solid">
    <p:spTree>
      <p:nvGrpSpPr>
        <p:cNvPr id="137" name="Shape 137"/>
        <p:cNvGrpSpPr/>
        <p:nvPr/>
      </p:nvGrpSpPr>
      <p:grpSpPr>
        <a:xfrm>
          <a:off x="0" y="0"/>
          <a:ext cx="0" cy="0"/>
          <a:chOff x="0" y="0"/>
          <a:chExt cx="0" cy="0"/>
        </a:xfrm>
      </p:grpSpPr>
      <p:sp>
        <p:nvSpPr>
          <p:cNvPr id="138" name="Google Shape;138;p50"/>
          <p:cNvSpPr/>
          <p:nvPr/>
        </p:nvSpPr>
        <p:spPr>
          <a:xfrm>
            <a:off x="0" y="0"/>
            <a:ext cx="96012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FFFFFF"/>
              </a:solidFill>
              <a:latin typeface="Calibri"/>
              <a:ea typeface="Calibri"/>
              <a:cs typeface="Calibri"/>
              <a:sym typeface="Calibri"/>
            </a:endParaRPr>
          </a:p>
        </p:txBody>
      </p:sp>
      <p:sp>
        <p:nvSpPr>
          <p:cNvPr id="139" name="Google Shape;139;p50"/>
          <p:cNvSpPr txBox="1"/>
          <p:nvPr>
            <p:ph idx="1" type="body"/>
          </p:nvPr>
        </p:nvSpPr>
        <p:spPr>
          <a:xfrm>
            <a:off x="391319"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1000"/>
              <a:buNone/>
              <a:defRPr b="1" sz="10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40" name="Google Shape;140;p50"/>
          <p:cNvSpPr txBox="1"/>
          <p:nvPr>
            <p:ph idx="2" type="body"/>
          </p:nvPr>
        </p:nvSpPr>
        <p:spPr>
          <a:xfrm>
            <a:off x="391319"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41" name="Google Shape;141;p50"/>
          <p:cNvSpPr txBox="1"/>
          <p:nvPr>
            <p:ph idx="3" type="body"/>
          </p:nvPr>
        </p:nvSpPr>
        <p:spPr>
          <a:xfrm>
            <a:off x="407058" y="838200"/>
            <a:ext cx="8798131" cy="31092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4400"/>
              <a:buNone/>
              <a:defRPr sz="4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42" name="Google Shape;142;p50"/>
          <p:cNvSpPr txBox="1"/>
          <p:nvPr>
            <p:ph idx="4" type="body"/>
          </p:nvPr>
        </p:nvSpPr>
        <p:spPr>
          <a:xfrm>
            <a:off x="407057" y="4177891"/>
            <a:ext cx="8798131"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143" name="Google Shape;143;p50"/>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
        <p:nvSpPr>
          <p:cNvPr id="144" name="Google Shape;144;p50"/>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lid logo LIFE">
  <p:cSld name="Title solid logo LIFE">
    <p:spTree>
      <p:nvGrpSpPr>
        <p:cNvPr id="145" name="Shape 145"/>
        <p:cNvGrpSpPr/>
        <p:nvPr/>
      </p:nvGrpSpPr>
      <p:grpSpPr>
        <a:xfrm>
          <a:off x="0" y="0"/>
          <a:ext cx="0" cy="0"/>
          <a:chOff x="0" y="0"/>
          <a:chExt cx="0" cy="0"/>
        </a:xfrm>
      </p:grpSpPr>
      <p:sp>
        <p:nvSpPr>
          <p:cNvPr id="146" name="Google Shape;146;p51"/>
          <p:cNvSpPr/>
          <p:nvPr/>
        </p:nvSpPr>
        <p:spPr>
          <a:xfrm>
            <a:off x="0" y="0"/>
            <a:ext cx="12188825" cy="6858000"/>
          </a:xfrm>
          <a:prstGeom prst="rect">
            <a:avLst/>
          </a:prstGeom>
          <a:solidFill>
            <a:srgbClr val="6F0A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rgbClr val="FFFFFF"/>
              </a:solidFill>
              <a:latin typeface="Calibri"/>
              <a:ea typeface="Calibri"/>
              <a:cs typeface="Calibri"/>
              <a:sym typeface="Calibri"/>
            </a:endParaRPr>
          </a:p>
        </p:txBody>
      </p:sp>
      <p:pic>
        <p:nvPicPr>
          <p:cNvPr id="147" name="Google Shape;147;p51"/>
          <p:cNvPicPr preferRelativeResize="0"/>
          <p:nvPr/>
        </p:nvPicPr>
        <p:blipFill rotWithShape="1">
          <a:blip r:embed="rId2">
            <a:alphaModFix amt="45000"/>
          </a:blip>
          <a:srcRect b="0" l="0" r="0" t="0"/>
          <a:stretch/>
        </p:blipFill>
        <p:spPr>
          <a:xfrm>
            <a:off x="6095207" y="550109"/>
            <a:ext cx="6095206" cy="6309480"/>
          </a:xfrm>
          <a:prstGeom prst="rect">
            <a:avLst/>
          </a:prstGeom>
          <a:noFill/>
          <a:ln>
            <a:noFill/>
          </a:ln>
        </p:spPr>
      </p:pic>
      <p:sp>
        <p:nvSpPr>
          <p:cNvPr id="148" name="Google Shape;148;p51"/>
          <p:cNvSpPr txBox="1"/>
          <p:nvPr>
            <p:ph idx="1" type="body"/>
          </p:nvPr>
        </p:nvSpPr>
        <p:spPr>
          <a:xfrm>
            <a:off x="333375" y="720725"/>
            <a:ext cx="7200900" cy="32273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3600"/>
              <a:buNone/>
              <a:defRPr sz="3600">
                <a:solidFill>
                  <a:schemeClr val="dk2"/>
                </a:solidFill>
              </a:defRPr>
            </a:lvl1pPr>
            <a:lvl2pPr indent="-457200" lvl="1" marL="914400" algn="l">
              <a:lnSpc>
                <a:spcPct val="100000"/>
              </a:lnSpc>
              <a:spcBef>
                <a:spcPts val="600"/>
              </a:spcBef>
              <a:spcAft>
                <a:spcPts val="0"/>
              </a:spcAft>
              <a:buClr>
                <a:schemeClr val="dk2"/>
              </a:buClr>
              <a:buSzPts val="3600"/>
              <a:buChar char="•"/>
              <a:defRPr sz="3600">
                <a:solidFill>
                  <a:schemeClr val="dk2"/>
                </a:solidFill>
              </a:defRPr>
            </a:lvl2pPr>
            <a:lvl3pPr indent="-482600" lvl="2" marL="1371600" algn="l">
              <a:lnSpc>
                <a:spcPct val="100000"/>
              </a:lnSpc>
              <a:spcBef>
                <a:spcPts val="600"/>
              </a:spcBef>
              <a:spcAft>
                <a:spcPts val="0"/>
              </a:spcAft>
              <a:buClr>
                <a:schemeClr val="dk2"/>
              </a:buClr>
              <a:buSzPts val="4000"/>
              <a:buChar char="‐"/>
              <a:defRPr sz="4000">
                <a:solidFill>
                  <a:schemeClr val="dk2"/>
                </a:solidFill>
              </a:defRPr>
            </a:lvl3pPr>
            <a:lvl4pPr indent="-431800" lvl="3" marL="1828800" algn="l">
              <a:lnSpc>
                <a:spcPct val="100000"/>
              </a:lnSpc>
              <a:spcBef>
                <a:spcPts val="600"/>
              </a:spcBef>
              <a:spcAft>
                <a:spcPts val="0"/>
              </a:spcAft>
              <a:buClr>
                <a:schemeClr val="dk2"/>
              </a:buClr>
              <a:buSzPts val="3200"/>
              <a:buChar char="•"/>
              <a:defRPr sz="3200">
                <a:solidFill>
                  <a:schemeClr val="dk2"/>
                </a:solidFill>
              </a:defRPr>
            </a:lvl4pPr>
            <a:lvl5pPr indent="-355600" lvl="4" marL="2286000" algn="l">
              <a:lnSpc>
                <a:spcPct val="100000"/>
              </a:lnSpc>
              <a:spcBef>
                <a:spcPts val="600"/>
              </a:spcBef>
              <a:spcAft>
                <a:spcPts val="0"/>
              </a:spcAft>
              <a:buClr>
                <a:schemeClr val="dk2"/>
              </a:buClr>
              <a:buSzPts val="2000"/>
              <a:buChar char="‐"/>
              <a:defRPr sz="2000">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49" name="Google Shape;149;p51"/>
          <p:cNvSpPr txBox="1"/>
          <p:nvPr>
            <p:ph idx="2" type="body"/>
          </p:nvPr>
        </p:nvSpPr>
        <p:spPr>
          <a:xfrm>
            <a:off x="383911"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50" name="Google Shape;150;p51"/>
          <p:cNvSpPr txBox="1"/>
          <p:nvPr>
            <p:ph idx="3"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51" name="Google Shape;151;p51"/>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Block Life" showMasterSp="0">
  <p:cSld name="Title w/Block Life">
    <p:spTree>
      <p:nvGrpSpPr>
        <p:cNvPr id="152" name="Shape 152"/>
        <p:cNvGrpSpPr/>
        <p:nvPr/>
      </p:nvGrpSpPr>
      <p:grpSpPr>
        <a:xfrm>
          <a:off x="0" y="0"/>
          <a:ext cx="0" cy="0"/>
          <a:chOff x="0" y="0"/>
          <a:chExt cx="0" cy="0"/>
        </a:xfrm>
      </p:grpSpPr>
      <p:sp>
        <p:nvSpPr>
          <p:cNvPr id="153" name="Google Shape;153;p52"/>
          <p:cNvSpPr/>
          <p:nvPr/>
        </p:nvSpPr>
        <p:spPr>
          <a:xfrm>
            <a:off x="0" y="0"/>
            <a:ext cx="5760720" cy="6858000"/>
          </a:xfrm>
          <a:prstGeom prst="rect">
            <a:avLst/>
          </a:prstGeom>
          <a:solidFill>
            <a:srgbClr val="6F0A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rgbClr val="FFFFFF"/>
              </a:solidFill>
              <a:latin typeface="Calibri"/>
              <a:ea typeface="Calibri"/>
              <a:cs typeface="Calibri"/>
              <a:sym typeface="Calibri"/>
            </a:endParaRPr>
          </a:p>
        </p:txBody>
      </p:sp>
      <p:sp>
        <p:nvSpPr>
          <p:cNvPr id="154" name="Google Shape;154;p52"/>
          <p:cNvSpPr/>
          <p:nvPr/>
        </p:nvSpPr>
        <p:spPr>
          <a:xfrm>
            <a:off x="5760720" y="0"/>
            <a:ext cx="3931920" cy="504199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FFFFFF"/>
              </a:solidFill>
              <a:latin typeface="Calibri"/>
              <a:ea typeface="Calibri"/>
              <a:cs typeface="Calibri"/>
              <a:sym typeface="Calibri"/>
            </a:endParaRPr>
          </a:p>
        </p:txBody>
      </p:sp>
      <p:sp>
        <p:nvSpPr>
          <p:cNvPr id="155" name="Google Shape;155;p52"/>
          <p:cNvSpPr txBox="1"/>
          <p:nvPr>
            <p:ph idx="1" type="body"/>
          </p:nvPr>
        </p:nvSpPr>
        <p:spPr>
          <a:xfrm>
            <a:off x="407059" y="838200"/>
            <a:ext cx="5029200" cy="310926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4000"/>
              <a:buNone/>
              <a:defRPr sz="40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56" name="Google Shape;156;p52"/>
          <p:cNvSpPr txBox="1"/>
          <p:nvPr>
            <p:ph idx="2" type="body"/>
          </p:nvPr>
        </p:nvSpPr>
        <p:spPr>
          <a:xfrm>
            <a:off x="407058" y="4177891"/>
            <a:ext cx="5029200"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57" name="Google Shape;157;p52"/>
          <p:cNvSpPr txBox="1"/>
          <p:nvPr>
            <p:ph idx="3" type="body"/>
          </p:nvPr>
        </p:nvSpPr>
        <p:spPr>
          <a:xfrm>
            <a:off x="383911"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58" name="Google Shape;158;p52"/>
          <p:cNvSpPr txBox="1"/>
          <p:nvPr>
            <p:ph idx="4"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159" name="Google Shape;159;p52"/>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
        <p:nvSpPr>
          <p:cNvPr id="160" name="Google Shape;160;p52"/>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_blank">
  <p:cSld name="Agenda_blank">
    <p:spTree>
      <p:nvGrpSpPr>
        <p:cNvPr id="55" name="Shape 55"/>
        <p:cNvGrpSpPr/>
        <p:nvPr/>
      </p:nvGrpSpPr>
      <p:grpSpPr>
        <a:xfrm>
          <a:off x="0" y="0"/>
          <a:ext cx="0" cy="0"/>
          <a:chOff x="0" y="0"/>
          <a:chExt cx="0" cy="0"/>
        </a:xfrm>
      </p:grpSpPr>
      <p:sp>
        <p:nvSpPr>
          <p:cNvPr id="56" name="Google Shape;56;p33"/>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8" name="Google Shape;58;p33"/>
          <p:cNvSpPr txBox="1"/>
          <p:nvPr>
            <p:ph idx="1" type="body"/>
          </p:nvPr>
        </p:nvSpPr>
        <p:spPr>
          <a:xfrm>
            <a:off x="506533" y="0"/>
            <a:ext cx="2995564" cy="4868863"/>
          </a:xfrm>
          <a:prstGeom prst="rect">
            <a:avLst/>
          </a:prstGeom>
          <a:solidFill>
            <a:srgbClr val="0F898F"/>
          </a:solidFill>
          <a:ln>
            <a:noFill/>
          </a:ln>
        </p:spPr>
        <p:txBody>
          <a:bodyPr anchorCtr="0" anchor="t" bIns="45700" lIns="182875" spcFirstLastPara="1" rIns="274300" wrap="square" tIns="1005825">
            <a:normAutofit/>
          </a:bodyPr>
          <a:lstStyle>
            <a:lvl1pPr indent="-228600" lvl="0" marL="457200" algn="l">
              <a:lnSpc>
                <a:spcPct val="100000"/>
              </a:lnSpc>
              <a:spcBef>
                <a:spcPts val="600"/>
              </a:spcBef>
              <a:spcAft>
                <a:spcPts val="0"/>
              </a:spcAft>
              <a:buSzPts val="4800"/>
              <a:buNone/>
              <a:defRPr sz="48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lid Life" showMasterSp="0">
  <p:cSld name="Title solid Life">
    <p:spTree>
      <p:nvGrpSpPr>
        <p:cNvPr id="161" name="Shape 161"/>
        <p:cNvGrpSpPr/>
        <p:nvPr/>
      </p:nvGrpSpPr>
      <p:grpSpPr>
        <a:xfrm>
          <a:off x="0" y="0"/>
          <a:ext cx="0" cy="0"/>
          <a:chOff x="0" y="0"/>
          <a:chExt cx="0" cy="0"/>
        </a:xfrm>
      </p:grpSpPr>
      <p:sp>
        <p:nvSpPr>
          <p:cNvPr id="162" name="Google Shape;162;p53"/>
          <p:cNvSpPr/>
          <p:nvPr/>
        </p:nvSpPr>
        <p:spPr>
          <a:xfrm>
            <a:off x="0" y="0"/>
            <a:ext cx="9601200" cy="6858000"/>
          </a:xfrm>
          <a:prstGeom prst="rect">
            <a:avLst/>
          </a:prstGeom>
          <a:solidFill>
            <a:srgbClr val="6A0A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FFFFFF"/>
              </a:solidFill>
              <a:latin typeface="Calibri"/>
              <a:ea typeface="Calibri"/>
              <a:cs typeface="Calibri"/>
              <a:sym typeface="Calibri"/>
            </a:endParaRPr>
          </a:p>
        </p:txBody>
      </p:sp>
      <p:sp>
        <p:nvSpPr>
          <p:cNvPr id="163" name="Google Shape;163;p53"/>
          <p:cNvSpPr txBox="1"/>
          <p:nvPr>
            <p:ph idx="1" type="body"/>
          </p:nvPr>
        </p:nvSpPr>
        <p:spPr>
          <a:xfrm>
            <a:off x="407059" y="838200"/>
            <a:ext cx="8510096" cy="31092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4400"/>
              <a:buNone/>
              <a:defRPr sz="4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64" name="Google Shape;164;p53"/>
          <p:cNvSpPr txBox="1"/>
          <p:nvPr>
            <p:ph idx="2" type="body"/>
          </p:nvPr>
        </p:nvSpPr>
        <p:spPr>
          <a:xfrm>
            <a:off x="407058" y="4177891"/>
            <a:ext cx="8567704"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65" name="Google Shape;165;p53"/>
          <p:cNvSpPr txBox="1"/>
          <p:nvPr>
            <p:ph idx="3" type="body"/>
          </p:nvPr>
        </p:nvSpPr>
        <p:spPr>
          <a:xfrm>
            <a:off x="383911"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66" name="Google Shape;166;p53"/>
          <p:cNvSpPr txBox="1"/>
          <p:nvPr>
            <p:ph idx="4"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167" name="Google Shape;167;p53"/>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
        <p:nvSpPr>
          <p:cNvPr id="168" name="Google Shape;168;p53"/>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lid logo VA">
  <p:cSld name="Title solid logo VA">
    <p:spTree>
      <p:nvGrpSpPr>
        <p:cNvPr id="169" name="Shape 169"/>
        <p:cNvGrpSpPr/>
        <p:nvPr/>
      </p:nvGrpSpPr>
      <p:grpSpPr>
        <a:xfrm>
          <a:off x="0" y="0"/>
          <a:ext cx="0" cy="0"/>
          <a:chOff x="0" y="0"/>
          <a:chExt cx="0" cy="0"/>
        </a:xfrm>
      </p:grpSpPr>
      <p:sp>
        <p:nvSpPr>
          <p:cNvPr id="170" name="Google Shape;170;p54"/>
          <p:cNvSpPr/>
          <p:nvPr/>
        </p:nvSpPr>
        <p:spPr>
          <a:xfrm>
            <a:off x="0" y="0"/>
            <a:ext cx="12188825" cy="6858000"/>
          </a:xfrm>
          <a:prstGeom prst="rect">
            <a:avLst/>
          </a:prstGeom>
          <a:solidFill>
            <a:srgbClr val="0944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rgbClr val="FFFFFF"/>
              </a:solidFill>
              <a:latin typeface="Calibri"/>
              <a:ea typeface="Calibri"/>
              <a:cs typeface="Calibri"/>
              <a:sym typeface="Calibri"/>
            </a:endParaRPr>
          </a:p>
        </p:txBody>
      </p:sp>
      <p:pic>
        <p:nvPicPr>
          <p:cNvPr id="171" name="Google Shape;171;p54"/>
          <p:cNvPicPr preferRelativeResize="0"/>
          <p:nvPr/>
        </p:nvPicPr>
        <p:blipFill rotWithShape="1">
          <a:blip r:embed="rId2">
            <a:alphaModFix amt="45000"/>
          </a:blip>
          <a:srcRect b="0" l="0" r="0" t="0"/>
          <a:stretch/>
        </p:blipFill>
        <p:spPr>
          <a:xfrm>
            <a:off x="6095207" y="550109"/>
            <a:ext cx="6095206" cy="6309480"/>
          </a:xfrm>
          <a:prstGeom prst="rect">
            <a:avLst/>
          </a:prstGeom>
          <a:noFill/>
          <a:ln>
            <a:noFill/>
          </a:ln>
        </p:spPr>
      </p:pic>
      <p:sp>
        <p:nvSpPr>
          <p:cNvPr id="172" name="Google Shape;172;p54"/>
          <p:cNvSpPr txBox="1"/>
          <p:nvPr>
            <p:ph idx="1" type="body"/>
          </p:nvPr>
        </p:nvSpPr>
        <p:spPr>
          <a:xfrm>
            <a:off x="333375" y="720725"/>
            <a:ext cx="7200900" cy="32273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3600"/>
              <a:buNone/>
              <a:defRPr sz="3600">
                <a:solidFill>
                  <a:schemeClr val="dk2"/>
                </a:solidFill>
              </a:defRPr>
            </a:lvl1pPr>
            <a:lvl2pPr indent="-457200" lvl="1" marL="914400" algn="l">
              <a:lnSpc>
                <a:spcPct val="100000"/>
              </a:lnSpc>
              <a:spcBef>
                <a:spcPts val="600"/>
              </a:spcBef>
              <a:spcAft>
                <a:spcPts val="0"/>
              </a:spcAft>
              <a:buClr>
                <a:schemeClr val="dk2"/>
              </a:buClr>
              <a:buSzPts val="3600"/>
              <a:buChar char="•"/>
              <a:defRPr sz="3600">
                <a:solidFill>
                  <a:schemeClr val="dk2"/>
                </a:solidFill>
              </a:defRPr>
            </a:lvl2pPr>
            <a:lvl3pPr indent="-482600" lvl="2" marL="1371600" algn="l">
              <a:lnSpc>
                <a:spcPct val="100000"/>
              </a:lnSpc>
              <a:spcBef>
                <a:spcPts val="600"/>
              </a:spcBef>
              <a:spcAft>
                <a:spcPts val="0"/>
              </a:spcAft>
              <a:buClr>
                <a:schemeClr val="dk2"/>
              </a:buClr>
              <a:buSzPts val="4000"/>
              <a:buChar char="‐"/>
              <a:defRPr sz="4000">
                <a:solidFill>
                  <a:schemeClr val="dk2"/>
                </a:solidFill>
              </a:defRPr>
            </a:lvl3pPr>
            <a:lvl4pPr indent="-431800" lvl="3" marL="1828800" algn="l">
              <a:lnSpc>
                <a:spcPct val="100000"/>
              </a:lnSpc>
              <a:spcBef>
                <a:spcPts val="600"/>
              </a:spcBef>
              <a:spcAft>
                <a:spcPts val="0"/>
              </a:spcAft>
              <a:buClr>
                <a:schemeClr val="dk2"/>
              </a:buClr>
              <a:buSzPts val="3200"/>
              <a:buChar char="•"/>
              <a:defRPr sz="3200">
                <a:solidFill>
                  <a:schemeClr val="dk2"/>
                </a:solidFill>
              </a:defRPr>
            </a:lvl4pPr>
            <a:lvl5pPr indent="-355600" lvl="4" marL="2286000" algn="l">
              <a:lnSpc>
                <a:spcPct val="100000"/>
              </a:lnSpc>
              <a:spcBef>
                <a:spcPts val="600"/>
              </a:spcBef>
              <a:spcAft>
                <a:spcPts val="0"/>
              </a:spcAft>
              <a:buClr>
                <a:schemeClr val="dk2"/>
              </a:buClr>
              <a:buSzPts val="2000"/>
              <a:buChar char="‐"/>
              <a:defRPr sz="2000">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73" name="Google Shape;173;p54"/>
          <p:cNvSpPr txBox="1"/>
          <p:nvPr>
            <p:ph idx="2" type="body"/>
          </p:nvPr>
        </p:nvSpPr>
        <p:spPr>
          <a:xfrm>
            <a:off x="383911"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74" name="Google Shape;174;p54"/>
          <p:cNvSpPr txBox="1"/>
          <p:nvPr>
            <p:ph idx="3"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75" name="Google Shape;175;p54"/>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Block VA" showMasterSp="0">
  <p:cSld name="Title w/Block VA">
    <p:spTree>
      <p:nvGrpSpPr>
        <p:cNvPr id="176" name="Shape 176"/>
        <p:cNvGrpSpPr/>
        <p:nvPr/>
      </p:nvGrpSpPr>
      <p:grpSpPr>
        <a:xfrm>
          <a:off x="0" y="0"/>
          <a:ext cx="0" cy="0"/>
          <a:chOff x="0" y="0"/>
          <a:chExt cx="0" cy="0"/>
        </a:xfrm>
      </p:grpSpPr>
      <p:sp>
        <p:nvSpPr>
          <p:cNvPr id="177" name="Google Shape;177;p55"/>
          <p:cNvSpPr/>
          <p:nvPr/>
        </p:nvSpPr>
        <p:spPr>
          <a:xfrm>
            <a:off x="0" y="0"/>
            <a:ext cx="5760720" cy="6858000"/>
          </a:xfrm>
          <a:prstGeom prst="rect">
            <a:avLst/>
          </a:prstGeom>
          <a:solidFill>
            <a:srgbClr val="0944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rgbClr val="FFFFFF"/>
              </a:solidFill>
              <a:latin typeface="Calibri"/>
              <a:ea typeface="Calibri"/>
              <a:cs typeface="Calibri"/>
              <a:sym typeface="Calibri"/>
            </a:endParaRPr>
          </a:p>
        </p:txBody>
      </p:sp>
      <p:sp>
        <p:nvSpPr>
          <p:cNvPr id="178" name="Google Shape;178;p55"/>
          <p:cNvSpPr/>
          <p:nvPr/>
        </p:nvSpPr>
        <p:spPr>
          <a:xfrm>
            <a:off x="5760720" y="0"/>
            <a:ext cx="3931920" cy="504199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FFFFFF"/>
              </a:solidFill>
              <a:latin typeface="Calibri"/>
              <a:ea typeface="Calibri"/>
              <a:cs typeface="Calibri"/>
              <a:sym typeface="Calibri"/>
            </a:endParaRPr>
          </a:p>
        </p:txBody>
      </p:sp>
      <p:sp>
        <p:nvSpPr>
          <p:cNvPr id="179" name="Google Shape;179;p55"/>
          <p:cNvSpPr txBox="1"/>
          <p:nvPr>
            <p:ph idx="1" type="body"/>
          </p:nvPr>
        </p:nvSpPr>
        <p:spPr>
          <a:xfrm>
            <a:off x="407059" y="838200"/>
            <a:ext cx="5029200" cy="310926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4000"/>
              <a:buNone/>
              <a:defRPr sz="40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80" name="Google Shape;180;p55"/>
          <p:cNvSpPr txBox="1"/>
          <p:nvPr>
            <p:ph idx="2" type="body"/>
          </p:nvPr>
        </p:nvSpPr>
        <p:spPr>
          <a:xfrm>
            <a:off x="407058" y="4177891"/>
            <a:ext cx="5029200"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81" name="Google Shape;181;p55"/>
          <p:cNvSpPr txBox="1"/>
          <p:nvPr>
            <p:ph idx="3" type="body"/>
          </p:nvPr>
        </p:nvSpPr>
        <p:spPr>
          <a:xfrm>
            <a:off x="383911"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82" name="Google Shape;182;p55"/>
          <p:cNvSpPr txBox="1"/>
          <p:nvPr>
            <p:ph idx="4"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183" name="Google Shape;183;p55"/>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
        <p:nvSpPr>
          <p:cNvPr id="184" name="Google Shape;184;p55"/>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lid VA" showMasterSp="0">
  <p:cSld name="Title solid VA">
    <p:spTree>
      <p:nvGrpSpPr>
        <p:cNvPr id="185" name="Shape 185"/>
        <p:cNvGrpSpPr/>
        <p:nvPr/>
      </p:nvGrpSpPr>
      <p:grpSpPr>
        <a:xfrm>
          <a:off x="0" y="0"/>
          <a:ext cx="0" cy="0"/>
          <a:chOff x="0" y="0"/>
          <a:chExt cx="0" cy="0"/>
        </a:xfrm>
      </p:grpSpPr>
      <p:sp>
        <p:nvSpPr>
          <p:cNvPr id="186" name="Google Shape;186;p56"/>
          <p:cNvSpPr/>
          <p:nvPr/>
        </p:nvSpPr>
        <p:spPr>
          <a:xfrm>
            <a:off x="0" y="0"/>
            <a:ext cx="9601200" cy="6858000"/>
          </a:xfrm>
          <a:prstGeom prst="rect">
            <a:avLst/>
          </a:prstGeom>
          <a:solidFill>
            <a:srgbClr val="0944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alibri"/>
              <a:ea typeface="Calibri"/>
              <a:cs typeface="Calibri"/>
              <a:sym typeface="Calibri"/>
            </a:endParaRPr>
          </a:p>
        </p:txBody>
      </p:sp>
      <p:sp>
        <p:nvSpPr>
          <p:cNvPr id="187" name="Google Shape;187;p56"/>
          <p:cNvSpPr txBox="1"/>
          <p:nvPr>
            <p:ph idx="1" type="body"/>
          </p:nvPr>
        </p:nvSpPr>
        <p:spPr>
          <a:xfrm>
            <a:off x="407059" y="838200"/>
            <a:ext cx="8510096" cy="31092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4400"/>
              <a:buNone/>
              <a:defRPr sz="4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88" name="Google Shape;188;p56"/>
          <p:cNvSpPr txBox="1"/>
          <p:nvPr>
            <p:ph idx="2" type="body"/>
          </p:nvPr>
        </p:nvSpPr>
        <p:spPr>
          <a:xfrm>
            <a:off x="407058" y="4177891"/>
            <a:ext cx="8567704"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89" name="Google Shape;189;p56"/>
          <p:cNvSpPr txBox="1"/>
          <p:nvPr>
            <p:ph idx="3" type="body"/>
          </p:nvPr>
        </p:nvSpPr>
        <p:spPr>
          <a:xfrm>
            <a:off x="383911"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90" name="Google Shape;190;p56"/>
          <p:cNvSpPr txBox="1"/>
          <p:nvPr>
            <p:ph idx="4"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191" name="Google Shape;191;p56"/>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
        <p:nvSpPr>
          <p:cNvPr id="192" name="Google Shape;192;p56"/>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lid FIA" showMasterSp="0">
  <p:cSld name="Title solid FIA">
    <p:spTree>
      <p:nvGrpSpPr>
        <p:cNvPr id="193" name="Shape 193"/>
        <p:cNvGrpSpPr/>
        <p:nvPr/>
      </p:nvGrpSpPr>
      <p:grpSpPr>
        <a:xfrm>
          <a:off x="0" y="0"/>
          <a:ext cx="0" cy="0"/>
          <a:chOff x="0" y="0"/>
          <a:chExt cx="0" cy="0"/>
        </a:xfrm>
      </p:grpSpPr>
      <p:sp>
        <p:nvSpPr>
          <p:cNvPr id="194" name="Google Shape;194;p57"/>
          <p:cNvSpPr/>
          <p:nvPr/>
        </p:nvSpPr>
        <p:spPr>
          <a:xfrm>
            <a:off x="0" y="0"/>
            <a:ext cx="9601200" cy="6858000"/>
          </a:xfrm>
          <a:prstGeom prst="rect">
            <a:avLst/>
          </a:prstGeom>
          <a:solidFill>
            <a:srgbClr val="4C30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FFFFFF"/>
              </a:solidFill>
              <a:latin typeface="Calibri"/>
              <a:ea typeface="Calibri"/>
              <a:cs typeface="Calibri"/>
              <a:sym typeface="Calibri"/>
            </a:endParaRPr>
          </a:p>
        </p:txBody>
      </p:sp>
      <p:sp>
        <p:nvSpPr>
          <p:cNvPr id="195" name="Google Shape;195;p57"/>
          <p:cNvSpPr txBox="1"/>
          <p:nvPr>
            <p:ph idx="1" type="body"/>
          </p:nvPr>
        </p:nvSpPr>
        <p:spPr>
          <a:xfrm>
            <a:off x="407059" y="838200"/>
            <a:ext cx="8510096" cy="31092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4400"/>
              <a:buNone/>
              <a:defRPr sz="4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96" name="Google Shape;196;p57"/>
          <p:cNvSpPr txBox="1"/>
          <p:nvPr>
            <p:ph idx="2" type="body"/>
          </p:nvPr>
        </p:nvSpPr>
        <p:spPr>
          <a:xfrm>
            <a:off x="407058" y="4177891"/>
            <a:ext cx="8567704"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97" name="Google Shape;197;p57"/>
          <p:cNvSpPr txBox="1"/>
          <p:nvPr>
            <p:ph idx="3" type="body"/>
          </p:nvPr>
        </p:nvSpPr>
        <p:spPr>
          <a:xfrm>
            <a:off x="383911" y="6309352"/>
            <a:ext cx="5029200" cy="24169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98" name="Google Shape;198;p57"/>
          <p:cNvSpPr txBox="1"/>
          <p:nvPr>
            <p:ph idx="4"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199" name="Google Shape;199;p57"/>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
        <p:nvSpPr>
          <p:cNvPr id="200" name="Google Shape;200;p57"/>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Block Blue" showMasterSp="0">
  <p:cSld name="TITLE w/Block Blue">
    <p:spTree>
      <p:nvGrpSpPr>
        <p:cNvPr id="201" name="Shape 201"/>
        <p:cNvGrpSpPr/>
        <p:nvPr/>
      </p:nvGrpSpPr>
      <p:grpSpPr>
        <a:xfrm>
          <a:off x="0" y="0"/>
          <a:ext cx="0" cy="0"/>
          <a:chOff x="0" y="0"/>
          <a:chExt cx="0" cy="0"/>
        </a:xfrm>
      </p:grpSpPr>
      <p:sp>
        <p:nvSpPr>
          <p:cNvPr id="202" name="Google Shape;202;p58"/>
          <p:cNvSpPr/>
          <p:nvPr/>
        </p:nvSpPr>
        <p:spPr>
          <a:xfrm>
            <a:off x="0" y="0"/>
            <a:ext cx="57607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rgbClr val="FFFFFF"/>
              </a:solidFill>
              <a:latin typeface="Calibri"/>
              <a:ea typeface="Calibri"/>
              <a:cs typeface="Calibri"/>
              <a:sym typeface="Calibri"/>
            </a:endParaRPr>
          </a:p>
        </p:txBody>
      </p:sp>
      <p:sp>
        <p:nvSpPr>
          <p:cNvPr id="203" name="Google Shape;203;p58"/>
          <p:cNvSpPr/>
          <p:nvPr/>
        </p:nvSpPr>
        <p:spPr>
          <a:xfrm>
            <a:off x="5760720" y="0"/>
            <a:ext cx="3931920" cy="504199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FFFFFF"/>
              </a:solidFill>
              <a:latin typeface="Calibri"/>
              <a:ea typeface="Calibri"/>
              <a:cs typeface="Calibri"/>
              <a:sym typeface="Calibri"/>
            </a:endParaRPr>
          </a:p>
        </p:txBody>
      </p:sp>
      <p:sp>
        <p:nvSpPr>
          <p:cNvPr id="204" name="Google Shape;204;p58"/>
          <p:cNvSpPr txBox="1"/>
          <p:nvPr>
            <p:ph idx="1" type="body"/>
          </p:nvPr>
        </p:nvSpPr>
        <p:spPr>
          <a:xfrm>
            <a:off x="407059" y="838200"/>
            <a:ext cx="5029200" cy="310926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4000"/>
              <a:buNone/>
              <a:defRPr sz="40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05" name="Google Shape;205;p58"/>
          <p:cNvSpPr txBox="1"/>
          <p:nvPr>
            <p:ph idx="2" type="body"/>
          </p:nvPr>
        </p:nvSpPr>
        <p:spPr>
          <a:xfrm>
            <a:off x="407058" y="4177891"/>
            <a:ext cx="5029200"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06" name="Google Shape;206;p58"/>
          <p:cNvSpPr txBox="1"/>
          <p:nvPr>
            <p:ph idx="3" type="body"/>
          </p:nvPr>
        </p:nvSpPr>
        <p:spPr>
          <a:xfrm>
            <a:off x="383911"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07" name="Google Shape;207;p58"/>
          <p:cNvSpPr txBox="1"/>
          <p:nvPr>
            <p:ph idx="4"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208" name="Google Shape;208;p58"/>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
        <p:nvSpPr>
          <p:cNvPr id="209" name="Google Shape;209;p58"/>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ver image" showMasterSp="0">
  <p:cSld name="Title over image">
    <p:spTree>
      <p:nvGrpSpPr>
        <p:cNvPr id="210" name="Shape 210"/>
        <p:cNvGrpSpPr/>
        <p:nvPr/>
      </p:nvGrpSpPr>
      <p:grpSpPr>
        <a:xfrm>
          <a:off x="0" y="0"/>
          <a:ext cx="0" cy="0"/>
          <a:chOff x="0" y="0"/>
          <a:chExt cx="0" cy="0"/>
        </a:xfrm>
      </p:grpSpPr>
      <p:sp>
        <p:nvSpPr>
          <p:cNvPr id="211" name="Google Shape;211;p59"/>
          <p:cNvSpPr txBox="1"/>
          <p:nvPr>
            <p:ph idx="1" type="body"/>
          </p:nvPr>
        </p:nvSpPr>
        <p:spPr>
          <a:xfrm>
            <a:off x="7313614" y="1"/>
            <a:ext cx="4541837" cy="4868863"/>
          </a:xfrm>
          <a:prstGeom prst="rect">
            <a:avLst/>
          </a:prstGeom>
          <a:solidFill>
            <a:schemeClr val="accent1"/>
          </a:solidFill>
          <a:ln>
            <a:noFill/>
          </a:ln>
        </p:spPr>
        <p:txBody>
          <a:bodyPr anchorCtr="0" anchor="t" bIns="45700" lIns="0" spcFirstLastPara="1" rIns="91425" wrap="square" tIns="548625">
            <a:normAutofit/>
          </a:bodyPr>
          <a:lstStyle>
            <a:lvl1pPr indent="-228600" lvl="0" marL="457200" algn="l">
              <a:lnSpc>
                <a:spcPct val="100000"/>
              </a:lnSpc>
              <a:spcBef>
                <a:spcPts val="600"/>
              </a:spcBef>
              <a:spcAft>
                <a:spcPts val="0"/>
              </a:spcAft>
              <a:buSzPts val="2400"/>
              <a:buNone/>
              <a:defRPr sz="24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12" name="Google Shape;212;p59"/>
          <p:cNvSpPr/>
          <p:nvPr>
            <p:ph idx="2" type="pic"/>
          </p:nvPr>
        </p:nvSpPr>
        <p:spPr>
          <a:xfrm>
            <a:off x="-1" y="0"/>
            <a:ext cx="7315200" cy="5943600"/>
          </a:xfrm>
          <a:prstGeom prst="rect">
            <a:avLst/>
          </a:prstGeom>
          <a:noFill/>
          <a:ln>
            <a:noFill/>
          </a:ln>
        </p:spPr>
      </p:sp>
      <p:sp>
        <p:nvSpPr>
          <p:cNvPr id="213" name="Google Shape;213;p59"/>
          <p:cNvSpPr txBox="1"/>
          <p:nvPr>
            <p:ph idx="3" type="body"/>
          </p:nvPr>
        </p:nvSpPr>
        <p:spPr>
          <a:xfrm>
            <a:off x="333712" y="610744"/>
            <a:ext cx="6400800" cy="12484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4400"/>
              <a:buNone/>
              <a:defRPr b="1" sz="4400"/>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14" name="Google Shape;214;p59"/>
          <p:cNvSpPr txBox="1"/>
          <p:nvPr>
            <p:ph idx="4" type="body"/>
          </p:nvPr>
        </p:nvSpPr>
        <p:spPr>
          <a:xfrm>
            <a:off x="333375" y="1858963"/>
            <a:ext cx="6400800" cy="16459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3200"/>
              <a:buNone/>
              <a:defRPr sz="3200"/>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15" name="Google Shape;215;p59"/>
          <p:cNvSpPr txBox="1"/>
          <p:nvPr>
            <p:ph idx="5" type="body"/>
          </p:nvPr>
        </p:nvSpPr>
        <p:spPr>
          <a:xfrm>
            <a:off x="383911" y="6309352"/>
            <a:ext cx="5029200" cy="24169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900"/>
              <a:buNone/>
              <a:defRPr b="1" sz="900">
                <a:solidFill>
                  <a:schemeClr val="lt1"/>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16" name="Google Shape;216;p59"/>
          <p:cNvSpPr txBox="1"/>
          <p:nvPr>
            <p:ph idx="6"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lt1"/>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17" name="Google Shape;217;p59"/>
          <p:cNvSpPr/>
          <p:nvPr/>
        </p:nvSpPr>
        <p:spPr>
          <a:xfrm>
            <a:off x="391319" y="6047740"/>
            <a:ext cx="507962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424242"/>
              </a:buClr>
              <a:buSzPts val="1000"/>
              <a:buFont typeface="Calibri"/>
              <a:buNone/>
            </a:pPr>
            <a:r>
              <a:rPr lang="en-US" sz="1000">
                <a:solidFill>
                  <a:srgbClr val="424242"/>
                </a:solidFill>
                <a:latin typeface="Calibri"/>
                <a:ea typeface="Calibri"/>
                <a:cs typeface="Calibri"/>
                <a:sym typeface="Calibri"/>
              </a:rPr>
              <a:t>Allianz Life Insurance Company of North America</a:t>
            </a:r>
            <a:endParaRPr/>
          </a:p>
        </p:txBody>
      </p:sp>
      <p:pic>
        <p:nvPicPr>
          <p:cNvPr id="218" name="Google Shape;218;p59"/>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_numbered">
  <p:cSld name="Agenda_numbered">
    <p:spTree>
      <p:nvGrpSpPr>
        <p:cNvPr id="219" name="Shape 219"/>
        <p:cNvGrpSpPr/>
        <p:nvPr/>
      </p:nvGrpSpPr>
      <p:grpSpPr>
        <a:xfrm>
          <a:off x="0" y="0"/>
          <a:ext cx="0" cy="0"/>
          <a:chOff x="0" y="0"/>
          <a:chExt cx="0" cy="0"/>
        </a:xfrm>
      </p:grpSpPr>
      <p:sp>
        <p:nvSpPr>
          <p:cNvPr id="220" name="Google Shape;220;p60"/>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60"/>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22" name="Google Shape;222;p60"/>
          <p:cNvSpPr txBox="1"/>
          <p:nvPr>
            <p:ph idx="1" type="body"/>
          </p:nvPr>
        </p:nvSpPr>
        <p:spPr>
          <a:xfrm>
            <a:off x="3847739" y="1123950"/>
            <a:ext cx="7948974" cy="46101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600"/>
              </a:spcBef>
              <a:spcAft>
                <a:spcPts val="0"/>
              </a:spcAft>
              <a:buClr>
                <a:schemeClr val="lt1"/>
              </a:buClr>
              <a:buSzPts val="2400"/>
              <a:buFont typeface="Calibri"/>
              <a:buAutoNum type="arabicPeriod"/>
              <a:defRPr/>
            </a:lvl1pPr>
            <a:lvl2pPr indent="-381000" lvl="1" marL="914400" algn="l">
              <a:lnSpc>
                <a:spcPct val="100000"/>
              </a:lnSpc>
              <a:spcBef>
                <a:spcPts val="600"/>
              </a:spcBef>
              <a:spcAft>
                <a:spcPts val="0"/>
              </a:spcAft>
              <a:buClr>
                <a:schemeClr val="lt1"/>
              </a:buClr>
              <a:buSzPts val="2400"/>
              <a:buFont typeface="Calibri"/>
              <a:buAutoNum type="arabicPeriod"/>
              <a:defRPr/>
            </a:lvl2pPr>
            <a:lvl3pPr indent="-355600" lvl="2" marL="1371600" algn="l">
              <a:lnSpc>
                <a:spcPct val="100000"/>
              </a:lnSpc>
              <a:spcBef>
                <a:spcPts val="600"/>
              </a:spcBef>
              <a:spcAft>
                <a:spcPts val="0"/>
              </a:spcAft>
              <a:buClr>
                <a:schemeClr val="lt1"/>
              </a:buClr>
              <a:buSzPts val="2000"/>
              <a:buFont typeface="Calibri"/>
              <a:buAutoNum type="arabicPeriod"/>
              <a:defRPr/>
            </a:lvl3pPr>
            <a:lvl4pPr indent="-228600" lvl="3" marL="1828800" algn="l">
              <a:lnSpc>
                <a:spcPct val="100000"/>
              </a:lnSpc>
              <a:spcBef>
                <a:spcPts val="600"/>
              </a:spcBef>
              <a:spcAft>
                <a:spcPts val="0"/>
              </a:spcAft>
              <a:buClr>
                <a:schemeClr val="lt1"/>
              </a:buClr>
              <a:buSzPts val="1800"/>
              <a:buFont typeface="Calibri"/>
              <a:buNone/>
              <a:defRPr/>
            </a:lvl4pPr>
            <a:lvl5pPr indent="-330200" lvl="4" marL="2286000" algn="l">
              <a:lnSpc>
                <a:spcPct val="100000"/>
              </a:lnSpc>
              <a:spcBef>
                <a:spcPts val="600"/>
              </a:spcBef>
              <a:spcAft>
                <a:spcPts val="0"/>
              </a:spcAft>
              <a:buClr>
                <a:schemeClr val="lt1"/>
              </a:buClr>
              <a:buSzPts val="1600"/>
              <a:buFont typeface="Calibri"/>
              <a:buAutoNum type="arabicPeriod"/>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23" name="Google Shape;223;p60"/>
          <p:cNvSpPr txBox="1"/>
          <p:nvPr>
            <p:ph idx="2" type="body"/>
          </p:nvPr>
        </p:nvSpPr>
        <p:spPr>
          <a:xfrm>
            <a:off x="506533" y="0"/>
            <a:ext cx="2995564" cy="4868863"/>
          </a:xfrm>
          <a:prstGeom prst="rect">
            <a:avLst/>
          </a:prstGeom>
          <a:solidFill>
            <a:srgbClr val="0F898F"/>
          </a:solidFill>
          <a:ln>
            <a:noFill/>
          </a:ln>
        </p:spPr>
        <p:txBody>
          <a:bodyPr anchorCtr="0" anchor="t" bIns="45700" lIns="182875" spcFirstLastPara="1" rIns="274300" wrap="square" tIns="1005825">
            <a:normAutofit/>
          </a:bodyPr>
          <a:lstStyle>
            <a:lvl1pPr indent="-228600" lvl="0" marL="457200" algn="l">
              <a:lnSpc>
                <a:spcPct val="100000"/>
              </a:lnSpc>
              <a:spcBef>
                <a:spcPts val="600"/>
              </a:spcBef>
              <a:spcAft>
                <a:spcPts val="0"/>
              </a:spcAft>
              <a:buSzPts val="4800"/>
              <a:buNone/>
              <a:defRPr sz="48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_number and image">
  <p:cSld name="Section Divider_number and image">
    <p:spTree>
      <p:nvGrpSpPr>
        <p:cNvPr id="224" name="Shape 224"/>
        <p:cNvGrpSpPr/>
        <p:nvPr/>
      </p:nvGrpSpPr>
      <p:grpSpPr>
        <a:xfrm>
          <a:off x="0" y="0"/>
          <a:ext cx="0" cy="0"/>
          <a:chOff x="0" y="0"/>
          <a:chExt cx="0" cy="0"/>
        </a:xfrm>
      </p:grpSpPr>
      <p:sp>
        <p:nvSpPr>
          <p:cNvPr id="225" name="Google Shape;225;p6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26" name="Google Shape;226;p61"/>
          <p:cNvSpPr txBox="1"/>
          <p:nvPr>
            <p:ph idx="1" type="body"/>
          </p:nvPr>
        </p:nvSpPr>
        <p:spPr>
          <a:xfrm>
            <a:off x="-1" y="1931218"/>
            <a:ext cx="4884666" cy="2937645"/>
          </a:xfrm>
          <a:prstGeom prst="rect">
            <a:avLst/>
          </a:prstGeom>
          <a:solidFill>
            <a:srgbClr val="0F898F"/>
          </a:solidFill>
          <a:ln>
            <a:noFill/>
          </a:ln>
        </p:spPr>
        <p:txBody>
          <a:bodyPr anchorCtr="0" anchor="b" bIns="274300" lIns="365750" spcFirstLastPara="1" rIns="365750" wrap="square" tIns="274300">
            <a:normAutofit/>
          </a:bodyPr>
          <a:lstStyle>
            <a:lvl1pPr indent="-228600" lvl="0" marL="457200" algn="l">
              <a:lnSpc>
                <a:spcPct val="100000"/>
              </a:lnSpc>
              <a:spcBef>
                <a:spcPts val="600"/>
              </a:spcBef>
              <a:spcAft>
                <a:spcPts val="0"/>
              </a:spcAft>
              <a:buSzPts val="4400"/>
              <a:buNone/>
              <a:defRPr sz="4400" cap="none">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27" name="Google Shape;227;p61"/>
          <p:cNvSpPr txBox="1"/>
          <p:nvPr>
            <p:ph idx="2" type="body"/>
          </p:nvPr>
        </p:nvSpPr>
        <p:spPr>
          <a:xfrm>
            <a:off x="2465170" y="563274"/>
            <a:ext cx="2246673" cy="1828800"/>
          </a:xfrm>
          <a:prstGeom prst="rect">
            <a:avLst/>
          </a:prstGeom>
          <a:noFill/>
          <a:ln>
            <a:noFill/>
          </a:ln>
        </p:spPr>
        <p:txBody>
          <a:bodyPr anchorCtr="0" anchor="b" bIns="0" lIns="91425" spcFirstLastPara="1" rIns="91425" wrap="square" tIns="0">
            <a:normAutofit/>
          </a:bodyPr>
          <a:lstStyle>
            <a:lvl1pPr indent="-228600" lvl="0" marL="457200" algn="ctr">
              <a:lnSpc>
                <a:spcPct val="100000"/>
              </a:lnSpc>
              <a:spcBef>
                <a:spcPts val="600"/>
              </a:spcBef>
              <a:spcAft>
                <a:spcPts val="0"/>
              </a:spcAft>
              <a:buSzPts val="13800"/>
              <a:buNone/>
              <a:defRPr sz="13800"/>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28" name="Google Shape;228;p61"/>
          <p:cNvSpPr/>
          <p:nvPr>
            <p:ph idx="3" type="pic"/>
          </p:nvPr>
        </p:nvSpPr>
        <p:spPr>
          <a:xfrm>
            <a:off x="4873625" y="663864"/>
            <a:ext cx="7315200" cy="5943600"/>
          </a:xfrm>
          <a:prstGeom prst="rect">
            <a:avLst/>
          </a:prstGeom>
          <a:noFill/>
          <a:ln>
            <a:noFill/>
          </a:ln>
        </p:spPr>
      </p:sp>
      <p:sp>
        <p:nvSpPr>
          <p:cNvPr id="229" name="Google Shape;229;p61"/>
          <p:cNvSpPr txBox="1"/>
          <p:nvPr>
            <p:ph idx="11" type="ftr"/>
          </p:nvPr>
        </p:nvSpPr>
        <p:spPr>
          <a:xfrm>
            <a:off x="380042" y="6019800"/>
            <a:ext cx="4274195"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itle and content">
  <p:cSld name="Content title and content">
    <p:spTree>
      <p:nvGrpSpPr>
        <p:cNvPr id="230" name="Shape 230"/>
        <p:cNvGrpSpPr/>
        <p:nvPr/>
      </p:nvGrpSpPr>
      <p:grpSpPr>
        <a:xfrm>
          <a:off x="0" y="0"/>
          <a:ext cx="0" cy="0"/>
          <a:chOff x="0" y="0"/>
          <a:chExt cx="0" cy="0"/>
        </a:xfrm>
      </p:grpSpPr>
      <p:sp>
        <p:nvSpPr>
          <p:cNvPr id="231" name="Google Shape;231;p62"/>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6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33" name="Google Shape;233;p62"/>
          <p:cNvSpPr txBox="1"/>
          <p:nvPr>
            <p:ph idx="1" type="body"/>
          </p:nvPr>
        </p:nvSpPr>
        <p:spPr>
          <a:xfrm>
            <a:off x="392113" y="1585576"/>
            <a:ext cx="11430000" cy="426277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800"/>
              <a:buNone/>
              <a:defRPr sz="2800">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42900" lvl="3" marL="1828800" algn="l">
              <a:lnSpc>
                <a:spcPct val="100000"/>
              </a:lnSpc>
              <a:spcBef>
                <a:spcPts val="600"/>
              </a:spcBef>
              <a:spcAft>
                <a:spcPts val="0"/>
              </a:spcAft>
              <a:buClr>
                <a:schemeClr val="lt1"/>
              </a:buClr>
              <a:buSzPts val="1800"/>
              <a:buChar char="•"/>
              <a:defRPr>
                <a:solidFill>
                  <a:schemeClr val="lt1"/>
                </a:solidFill>
              </a:defRPr>
            </a:lvl4pPr>
            <a:lvl5pPr indent="-330200" lvl="4" marL="2286000" algn="l">
              <a:lnSpc>
                <a:spcPct val="100000"/>
              </a:lnSpc>
              <a:spcBef>
                <a:spcPts val="600"/>
              </a:spcBef>
              <a:spcAft>
                <a:spcPts val="0"/>
              </a:spcAft>
              <a:buClr>
                <a:schemeClr val="lt1"/>
              </a:buClr>
              <a:buSzPts val="1600"/>
              <a:buFont typeface="Calibri"/>
              <a:buChar char="‐"/>
              <a:defRPr>
                <a:solidFill>
                  <a:schemeClr val="lt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34" name="Google Shape;234;p62"/>
          <p:cNvSpPr txBox="1"/>
          <p:nvPr>
            <p:ph idx="2" type="body"/>
          </p:nvPr>
        </p:nvSpPr>
        <p:spPr>
          <a:xfrm>
            <a:off x="0" y="0"/>
            <a:ext cx="10424160" cy="1371600"/>
          </a:xfrm>
          <a:prstGeom prst="rect">
            <a:avLst/>
          </a:prstGeom>
          <a:solidFill>
            <a:srgbClr val="0F898F"/>
          </a:solidFill>
          <a:ln>
            <a:noFill/>
          </a:ln>
        </p:spPr>
        <p:txBody>
          <a:bodyPr anchorCtr="0" anchor="b" bIns="274300" lIns="274300" spcFirstLastPara="1" rIns="274300" wrap="square" tIns="274300">
            <a:normAutofit/>
          </a:bodyPr>
          <a:lstStyle>
            <a:lvl1pPr indent="-228600" lvl="0" marL="457200" algn="l">
              <a:lnSpc>
                <a:spcPct val="100000"/>
              </a:lnSpc>
              <a:spcBef>
                <a:spcPts val="600"/>
              </a:spcBef>
              <a:spcAft>
                <a:spcPts val="0"/>
              </a:spcAft>
              <a:buSzPts val="3200"/>
              <a:buNone/>
              <a:defRPr sz="3200">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_number">
  <p:cSld name="Section divider_number">
    <p:spTree>
      <p:nvGrpSpPr>
        <p:cNvPr id="59" name="Shape 59"/>
        <p:cNvGrpSpPr/>
        <p:nvPr/>
      </p:nvGrpSpPr>
      <p:grpSpPr>
        <a:xfrm>
          <a:off x="0" y="0"/>
          <a:ext cx="0" cy="0"/>
          <a:chOff x="0" y="0"/>
          <a:chExt cx="0" cy="0"/>
        </a:xfrm>
      </p:grpSpPr>
      <p:sp>
        <p:nvSpPr>
          <p:cNvPr id="60" name="Google Shape;60;p3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61" name="Google Shape;61;p34"/>
          <p:cNvSpPr txBox="1"/>
          <p:nvPr>
            <p:ph idx="1" type="body"/>
          </p:nvPr>
        </p:nvSpPr>
        <p:spPr>
          <a:xfrm>
            <a:off x="-1" y="1931218"/>
            <a:ext cx="4884666" cy="2937645"/>
          </a:xfrm>
          <a:prstGeom prst="rect">
            <a:avLst/>
          </a:prstGeom>
          <a:solidFill>
            <a:srgbClr val="0F898F"/>
          </a:solidFill>
          <a:ln>
            <a:noFill/>
          </a:ln>
        </p:spPr>
        <p:txBody>
          <a:bodyPr anchorCtr="0" anchor="b" bIns="274300" lIns="365750" spcFirstLastPara="1" rIns="365750" wrap="square" tIns="274300">
            <a:normAutofit/>
          </a:bodyPr>
          <a:lstStyle>
            <a:lvl1pPr indent="-228600" lvl="0" marL="457200" algn="l">
              <a:lnSpc>
                <a:spcPct val="100000"/>
              </a:lnSpc>
              <a:spcBef>
                <a:spcPts val="600"/>
              </a:spcBef>
              <a:spcAft>
                <a:spcPts val="0"/>
              </a:spcAft>
              <a:buSzPts val="4400"/>
              <a:buNone/>
              <a:defRPr sz="4400" cap="none">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62" name="Google Shape;62;p34"/>
          <p:cNvSpPr txBox="1"/>
          <p:nvPr>
            <p:ph idx="2" type="body"/>
          </p:nvPr>
        </p:nvSpPr>
        <p:spPr>
          <a:xfrm>
            <a:off x="2465170" y="563274"/>
            <a:ext cx="2246673" cy="1828800"/>
          </a:xfrm>
          <a:prstGeom prst="rect">
            <a:avLst/>
          </a:prstGeom>
          <a:noFill/>
          <a:ln>
            <a:noFill/>
          </a:ln>
        </p:spPr>
        <p:txBody>
          <a:bodyPr anchorCtr="0" anchor="b" bIns="0" lIns="91425" spcFirstLastPara="1" rIns="91425" wrap="square" tIns="0">
            <a:normAutofit/>
          </a:bodyPr>
          <a:lstStyle>
            <a:lvl1pPr indent="-228600" lvl="0" marL="457200" algn="ctr">
              <a:lnSpc>
                <a:spcPct val="100000"/>
              </a:lnSpc>
              <a:spcBef>
                <a:spcPts val="600"/>
              </a:spcBef>
              <a:spcAft>
                <a:spcPts val="0"/>
              </a:spcAft>
              <a:buSzPts val="13800"/>
              <a:buNone/>
              <a:defRPr sz="13800"/>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63" name="Google Shape;63;p34"/>
          <p:cNvSpPr txBox="1"/>
          <p:nvPr>
            <p:ph idx="11" type="ftr"/>
          </p:nvPr>
        </p:nvSpPr>
        <p:spPr>
          <a:xfrm>
            <a:off x="380042" y="6019800"/>
            <a:ext cx="11430000"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itle only blue">
  <p:cSld name="CONTENT title only blue">
    <p:spTree>
      <p:nvGrpSpPr>
        <p:cNvPr id="235" name="Shape 235"/>
        <p:cNvGrpSpPr/>
        <p:nvPr/>
      </p:nvGrpSpPr>
      <p:grpSpPr>
        <a:xfrm>
          <a:off x="0" y="0"/>
          <a:ext cx="0" cy="0"/>
          <a:chOff x="0" y="0"/>
          <a:chExt cx="0" cy="0"/>
        </a:xfrm>
      </p:grpSpPr>
      <p:sp>
        <p:nvSpPr>
          <p:cNvPr id="236" name="Google Shape;236;p63"/>
          <p:cNvSpPr/>
          <p:nvPr/>
        </p:nvSpPr>
        <p:spPr>
          <a:xfrm>
            <a:off x="0" y="0"/>
            <a:ext cx="10424160" cy="1371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Calibri"/>
              <a:ea typeface="Calibri"/>
              <a:cs typeface="Calibri"/>
              <a:sym typeface="Calibri"/>
            </a:endParaRPr>
          </a:p>
        </p:txBody>
      </p:sp>
      <p:sp>
        <p:nvSpPr>
          <p:cNvPr id="237" name="Google Shape;237;p63"/>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6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39" name="Google Shape;239;p63"/>
          <p:cNvSpPr txBox="1"/>
          <p:nvPr>
            <p:ph idx="1" type="body"/>
          </p:nvPr>
        </p:nvSpPr>
        <p:spPr>
          <a:xfrm>
            <a:off x="367505" y="224631"/>
            <a:ext cx="9793288" cy="92233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3200"/>
              <a:buNone/>
              <a:defRPr sz="3200">
                <a:solidFill>
                  <a:schemeClr val="dk2"/>
                </a:solidFill>
              </a:defRPr>
            </a:lvl1pPr>
            <a:lvl2pPr indent="-381000" lvl="1" marL="914400" algn="l">
              <a:lnSpc>
                <a:spcPct val="100000"/>
              </a:lnSpc>
              <a:spcBef>
                <a:spcPts val="600"/>
              </a:spcBef>
              <a:spcAft>
                <a:spcPts val="0"/>
              </a:spcAft>
              <a:buClr>
                <a:schemeClr val="dk2"/>
              </a:buClr>
              <a:buSzPts val="2400"/>
              <a:buChar char="•"/>
              <a:defRPr>
                <a:solidFill>
                  <a:schemeClr val="dk2"/>
                </a:solidFill>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itle &amp; content blue">
  <p:cSld name="CONTENT title &amp; content blue">
    <p:spTree>
      <p:nvGrpSpPr>
        <p:cNvPr id="240" name="Shape 240"/>
        <p:cNvGrpSpPr/>
        <p:nvPr/>
      </p:nvGrpSpPr>
      <p:grpSpPr>
        <a:xfrm>
          <a:off x="0" y="0"/>
          <a:ext cx="0" cy="0"/>
          <a:chOff x="0" y="0"/>
          <a:chExt cx="0" cy="0"/>
        </a:xfrm>
      </p:grpSpPr>
      <p:sp>
        <p:nvSpPr>
          <p:cNvPr id="241" name="Google Shape;241;p64"/>
          <p:cNvSpPr/>
          <p:nvPr/>
        </p:nvSpPr>
        <p:spPr>
          <a:xfrm>
            <a:off x="0" y="0"/>
            <a:ext cx="10424160" cy="1371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Calibri"/>
              <a:ea typeface="Calibri"/>
              <a:cs typeface="Calibri"/>
              <a:sym typeface="Calibri"/>
            </a:endParaRPr>
          </a:p>
        </p:txBody>
      </p:sp>
      <p:sp>
        <p:nvSpPr>
          <p:cNvPr id="242" name="Google Shape;242;p64"/>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6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44" name="Google Shape;244;p64"/>
          <p:cNvSpPr txBox="1"/>
          <p:nvPr>
            <p:ph idx="1" type="body"/>
          </p:nvPr>
        </p:nvSpPr>
        <p:spPr>
          <a:xfrm>
            <a:off x="367505" y="1585576"/>
            <a:ext cx="11430000" cy="426277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800"/>
              <a:buNone/>
              <a:defRPr sz="2800">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42900" lvl="3" marL="1828800" algn="l">
              <a:lnSpc>
                <a:spcPct val="100000"/>
              </a:lnSpc>
              <a:spcBef>
                <a:spcPts val="600"/>
              </a:spcBef>
              <a:spcAft>
                <a:spcPts val="0"/>
              </a:spcAft>
              <a:buClr>
                <a:schemeClr val="lt1"/>
              </a:buClr>
              <a:buSzPts val="1800"/>
              <a:buChar char="•"/>
              <a:defRPr>
                <a:solidFill>
                  <a:schemeClr val="lt1"/>
                </a:solidFill>
              </a:defRPr>
            </a:lvl4pPr>
            <a:lvl5pPr indent="-330200" lvl="4" marL="2286000" algn="l">
              <a:lnSpc>
                <a:spcPct val="100000"/>
              </a:lnSpc>
              <a:spcBef>
                <a:spcPts val="600"/>
              </a:spcBef>
              <a:spcAft>
                <a:spcPts val="0"/>
              </a:spcAft>
              <a:buClr>
                <a:schemeClr val="lt1"/>
              </a:buClr>
              <a:buSzPts val="1600"/>
              <a:buFont typeface="Calibri"/>
              <a:buChar char="‐"/>
              <a:defRPr>
                <a:solidFill>
                  <a:schemeClr val="lt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45" name="Google Shape;245;p64"/>
          <p:cNvSpPr txBox="1"/>
          <p:nvPr>
            <p:ph idx="2" type="body"/>
          </p:nvPr>
        </p:nvSpPr>
        <p:spPr>
          <a:xfrm>
            <a:off x="367505" y="224631"/>
            <a:ext cx="9793288" cy="92233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2800"/>
              <a:buNone/>
              <a:defRPr sz="2800">
                <a:solidFill>
                  <a:schemeClr val="dk2"/>
                </a:solidFill>
              </a:defRPr>
            </a:lvl1pPr>
            <a:lvl2pPr indent="-381000" lvl="1" marL="914400" algn="l">
              <a:lnSpc>
                <a:spcPct val="100000"/>
              </a:lnSpc>
              <a:spcBef>
                <a:spcPts val="600"/>
              </a:spcBef>
              <a:spcAft>
                <a:spcPts val="0"/>
              </a:spcAft>
              <a:buClr>
                <a:schemeClr val="dk2"/>
              </a:buClr>
              <a:buSzPts val="2400"/>
              <a:buChar char="•"/>
              <a:defRPr>
                <a:solidFill>
                  <a:schemeClr val="dk2"/>
                </a:solidFill>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itle only blue full box">
  <p:cSld name="CONTENT title only blue full box">
    <p:spTree>
      <p:nvGrpSpPr>
        <p:cNvPr id="246" name="Shape 246"/>
        <p:cNvGrpSpPr/>
        <p:nvPr/>
      </p:nvGrpSpPr>
      <p:grpSpPr>
        <a:xfrm>
          <a:off x="0" y="0"/>
          <a:ext cx="0" cy="0"/>
          <a:chOff x="0" y="0"/>
          <a:chExt cx="0" cy="0"/>
        </a:xfrm>
      </p:grpSpPr>
      <p:sp>
        <p:nvSpPr>
          <p:cNvPr id="247" name="Google Shape;247;p65"/>
          <p:cNvSpPr/>
          <p:nvPr/>
        </p:nvSpPr>
        <p:spPr>
          <a:xfrm>
            <a:off x="-1" y="0"/>
            <a:ext cx="12188826" cy="1371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Calibri"/>
              <a:ea typeface="Calibri"/>
              <a:cs typeface="Calibri"/>
              <a:sym typeface="Calibri"/>
            </a:endParaRPr>
          </a:p>
        </p:txBody>
      </p:sp>
      <p:sp>
        <p:nvSpPr>
          <p:cNvPr id="248" name="Google Shape;248;p65"/>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65"/>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50" name="Google Shape;250;p65"/>
          <p:cNvSpPr txBox="1"/>
          <p:nvPr>
            <p:ph idx="1" type="body"/>
          </p:nvPr>
        </p:nvSpPr>
        <p:spPr>
          <a:xfrm>
            <a:off x="367504" y="224631"/>
            <a:ext cx="10969145" cy="92233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2800"/>
              <a:buNone/>
              <a:defRPr sz="2800">
                <a:solidFill>
                  <a:schemeClr val="dk2"/>
                </a:solidFill>
              </a:defRPr>
            </a:lvl1pPr>
            <a:lvl2pPr indent="-381000" lvl="1" marL="914400" algn="l">
              <a:lnSpc>
                <a:spcPct val="100000"/>
              </a:lnSpc>
              <a:spcBef>
                <a:spcPts val="600"/>
              </a:spcBef>
              <a:spcAft>
                <a:spcPts val="0"/>
              </a:spcAft>
              <a:buClr>
                <a:schemeClr val="dk2"/>
              </a:buClr>
              <a:buSzPts val="2400"/>
              <a:buChar char="•"/>
              <a:defRPr>
                <a:solidFill>
                  <a:schemeClr val="dk2"/>
                </a:solidFill>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51" name="Google Shape;251;p65"/>
          <p:cNvSpPr/>
          <p:nvPr/>
        </p:nvSpPr>
        <p:spPr>
          <a:xfrm>
            <a:off x="11486609" y="260615"/>
            <a:ext cx="310896" cy="310896"/>
          </a:xfrm>
          <a:custGeom>
            <a:rect b="b" l="l" r="r" t="t"/>
            <a:pathLst>
              <a:path extrusionOk="0" h="2019" w="2014">
                <a:moveTo>
                  <a:pt x="1154" y="1576"/>
                </a:moveTo>
                <a:cubicBezTo>
                  <a:pt x="1154" y="462"/>
                  <a:pt x="1154" y="462"/>
                  <a:pt x="1154" y="462"/>
                </a:cubicBezTo>
                <a:cubicBezTo>
                  <a:pt x="1154" y="371"/>
                  <a:pt x="1119" y="345"/>
                  <a:pt x="1037" y="345"/>
                </a:cubicBezTo>
                <a:cubicBezTo>
                  <a:pt x="773" y="345"/>
                  <a:pt x="773" y="345"/>
                  <a:pt x="773" y="345"/>
                </a:cubicBezTo>
                <a:cubicBezTo>
                  <a:pt x="773" y="468"/>
                  <a:pt x="773" y="468"/>
                  <a:pt x="773" y="468"/>
                </a:cubicBezTo>
                <a:cubicBezTo>
                  <a:pt x="788" y="468"/>
                  <a:pt x="788" y="468"/>
                  <a:pt x="788" y="468"/>
                </a:cubicBezTo>
                <a:cubicBezTo>
                  <a:pt x="849" y="468"/>
                  <a:pt x="860" y="483"/>
                  <a:pt x="860" y="554"/>
                </a:cubicBezTo>
                <a:cubicBezTo>
                  <a:pt x="860" y="1576"/>
                  <a:pt x="860" y="1576"/>
                  <a:pt x="860" y="1576"/>
                </a:cubicBezTo>
                <a:cubicBezTo>
                  <a:pt x="1154" y="1576"/>
                  <a:pt x="1154" y="1576"/>
                  <a:pt x="1154" y="1576"/>
                </a:cubicBezTo>
                <a:cubicBezTo>
                  <a:pt x="1154" y="1576"/>
                  <a:pt x="1154" y="1576"/>
                  <a:pt x="1154" y="1576"/>
                </a:cubicBezTo>
                <a:close/>
                <a:moveTo>
                  <a:pt x="1282" y="1576"/>
                </a:moveTo>
                <a:cubicBezTo>
                  <a:pt x="1571" y="1576"/>
                  <a:pt x="1571" y="1576"/>
                  <a:pt x="1571" y="1576"/>
                </a:cubicBezTo>
                <a:cubicBezTo>
                  <a:pt x="1571" y="707"/>
                  <a:pt x="1571" y="707"/>
                  <a:pt x="1571" y="707"/>
                </a:cubicBezTo>
                <a:cubicBezTo>
                  <a:pt x="1571" y="620"/>
                  <a:pt x="1536" y="590"/>
                  <a:pt x="1454" y="590"/>
                </a:cubicBezTo>
                <a:cubicBezTo>
                  <a:pt x="1282" y="590"/>
                  <a:pt x="1282" y="590"/>
                  <a:pt x="1282" y="590"/>
                </a:cubicBezTo>
                <a:cubicBezTo>
                  <a:pt x="1282" y="1576"/>
                  <a:pt x="1282" y="1576"/>
                  <a:pt x="1282" y="1576"/>
                </a:cubicBezTo>
                <a:cubicBezTo>
                  <a:pt x="1282" y="1576"/>
                  <a:pt x="1282" y="1576"/>
                  <a:pt x="1282" y="1576"/>
                </a:cubicBezTo>
                <a:close/>
                <a:moveTo>
                  <a:pt x="732" y="1576"/>
                </a:moveTo>
                <a:cubicBezTo>
                  <a:pt x="732" y="590"/>
                  <a:pt x="732" y="590"/>
                  <a:pt x="732" y="590"/>
                </a:cubicBezTo>
                <a:cubicBezTo>
                  <a:pt x="564" y="590"/>
                  <a:pt x="564" y="590"/>
                  <a:pt x="564" y="590"/>
                </a:cubicBezTo>
                <a:cubicBezTo>
                  <a:pt x="478" y="590"/>
                  <a:pt x="443" y="620"/>
                  <a:pt x="443" y="707"/>
                </a:cubicBezTo>
                <a:cubicBezTo>
                  <a:pt x="443" y="1576"/>
                  <a:pt x="443" y="1576"/>
                  <a:pt x="443" y="1576"/>
                </a:cubicBezTo>
                <a:cubicBezTo>
                  <a:pt x="732" y="1576"/>
                  <a:pt x="732" y="1576"/>
                  <a:pt x="732" y="1576"/>
                </a:cubicBezTo>
                <a:cubicBezTo>
                  <a:pt x="732" y="1576"/>
                  <a:pt x="732" y="1576"/>
                  <a:pt x="732" y="1576"/>
                </a:cubicBezTo>
                <a:close/>
                <a:moveTo>
                  <a:pt x="1846" y="1012"/>
                </a:moveTo>
                <a:cubicBezTo>
                  <a:pt x="1846" y="1500"/>
                  <a:pt x="1490" y="1856"/>
                  <a:pt x="1007" y="1856"/>
                </a:cubicBezTo>
                <a:cubicBezTo>
                  <a:pt x="524" y="1856"/>
                  <a:pt x="168" y="1500"/>
                  <a:pt x="168" y="1012"/>
                </a:cubicBezTo>
                <a:cubicBezTo>
                  <a:pt x="168" y="518"/>
                  <a:pt x="524" y="162"/>
                  <a:pt x="1007" y="162"/>
                </a:cubicBezTo>
                <a:cubicBezTo>
                  <a:pt x="1490" y="162"/>
                  <a:pt x="1846" y="524"/>
                  <a:pt x="1846" y="1012"/>
                </a:cubicBezTo>
                <a:moveTo>
                  <a:pt x="2014" y="1012"/>
                </a:moveTo>
                <a:cubicBezTo>
                  <a:pt x="2014" y="432"/>
                  <a:pt x="1587" y="0"/>
                  <a:pt x="1007" y="0"/>
                </a:cubicBezTo>
                <a:cubicBezTo>
                  <a:pt x="432" y="0"/>
                  <a:pt x="0" y="432"/>
                  <a:pt x="0" y="1012"/>
                </a:cubicBezTo>
                <a:cubicBezTo>
                  <a:pt x="0" y="1587"/>
                  <a:pt x="432" y="2019"/>
                  <a:pt x="1007" y="2019"/>
                </a:cubicBezTo>
                <a:cubicBezTo>
                  <a:pt x="1587" y="2019"/>
                  <a:pt x="2014" y="1587"/>
                  <a:pt x="2014" y="1012"/>
                </a:cubicBezTo>
              </a:path>
            </a:pathLst>
          </a:cu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13388"/>
              </a:buClr>
              <a:buSzPts val="1900"/>
              <a:buFont typeface="Noto Sans Symbols"/>
              <a:buNone/>
            </a:pPr>
            <a:r>
              <a:t/>
            </a:r>
            <a:endParaRPr b="0" i="0" sz="19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Vert title">
  <p:cSld name="Content Vert title">
    <p:spTree>
      <p:nvGrpSpPr>
        <p:cNvPr id="252" name="Shape 252"/>
        <p:cNvGrpSpPr/>
        <p:nvPr/>
      </p:nvGrpSpPr>
      <p:grpSpPr>
        <a:xfrm>
          <a:off x="0" y="0"/>
          <a:ext cx="0" cy="0"/>
          <a:chOff x="0" y="0"/>
          <a:chExt cx="0" cy="0"/>
        </a:xfrm>
      </p:grpSpPr>
      <p:sp>
        <p:nvSpPr>
          <p:cNvPr id="253" name="Google Shape;253;p66"/>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66"/>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55" name="Google Shape;255;p66"/>
          <p:cNvSpPr txBox="1"/>
          <p:nvPr>
            <p:ph idx="1" type="body"/>
          </p:nvPr>
        </p:nvSpPr>
        <p:spPr>
          <a:xfrm>
            <a:off x="1716278" y="264729"/>
            <a:ext cx="9601200" cy="1090996"/>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3200"/>
              <a:buNone/>
              <a:defRPr sz="3200">
                <a:solidFill>
                  <a:srgbClr val="5F5F5F"/>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56" name="Google Shape;256;p66"/>
          <p:cNvSpPr txBox="1"/>
          <p:nvPr>
            <p:ph idx="2" type="body"/>
          </p:nvPr>
        </p:nvSpPr>
        <p:spPr>
          <a:xfrm>
            <a:off x="1" y="0"/>
            <a:ext cx="1543050" cy="5852160"/>
          </a:xfrm>
          <a:prstGeom prst="rect">
            <a:avLst/>
          </a:prstGeom>
          <a:solidFill>
            <a:srgbClr val="0F898F"/>
          </a:solidFill>
          <a:ln>
            <a:noFill/>
          </a:ln>
        </p:spPr>
        <p:txBody>
          <a:bodyPr anchorCtr="0" anchor="t" bIns="45700" lIns="274300" spcFirstLastPara="1" rIns="274300" wrap="square" tIns="274300">
            <a:normAutofit/>
          </a:bodyPr>
          <a:lstStyle>
            <a:lvl1pPr indent="-228600" lvl="0" marL="457200" algn="l">
              <a:lnSpc>
                <a:spcPct val="100000"/>
              </a:lnSpc>
              <a:spcBef>
                <a:spcPts val="600"/>
              </a:spcBef>
              <a:spcAft>
                <a:spcPts val="0"/>
              </a:spcAft>
              <a:buSzPts val="2000"/>
              <a:buNone/>
              <a:defRPr sz="20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Vert title &amp; content">
  <p:cSld name="Content Vert title &amp; content">
    <p:spTree>
      <p:nvGrpSpPr>
        <p:cNvPr id="257" name="Shape 257"/>
        <p:cNvGrpSpPr/>
        <p:nvPr/>
      </p:nvGrpSpPr>
      <p:grpSpPr>
        <a:xfrm>
          <a:off x="0" y="0"/>
          <a:ext cx="0" cy="0"/>
          <a:chOff x="0" y="0"/>
          <a:chExt cx="0" cy="0"/>
        </a:xfrm>
      </p:grpSpPr>
      <p:sp>
        <p:nvSpPr>
          <p:cNvPr id="258" name="Google Shape;258;p67"/>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67"/>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60" name="Google Shape;260;p67"/>
          <p:cNvSpPr txBox="1"/>
          <p:nvPr>
            <p:ph idx="1" type="body"/>
          </p:nvPr>
        </p:nvSpPr>
        <p:spPr>
          <a:xfrm>
            <a:off x="1716278" y="264729"/>
            <a:ext cx="9601200" cy="1090996"/>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3200"/>
              <a:buNone/>
              <a:defRPr sz="3200">
                <a:solidFill>
                  <a:schemeClr val="lt1"/>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61" name="Google Shape;261;p67"/>
          <p:cNvSpPr txBox="1"/>
          <p:nvPr>
            <p:ph idx="2" type="body"/>
          </p:nvPr>
        </p:nvSpPr>
        <p:spPr>
          <a:xfrm>
            <a:off x="1716088" y="1528763"/>
            <a:ext cx="9620250" cy="43195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Font typeface="Calibri"/>
              <a:buNone/>
              <a:defRPr/>
            </a:lvl1pPr>
            <a:lvl2pPr indent="-381000" lvl="1" marL="914400" algn="l">
              <a:lnSpc>
                <a:spcPct val="100000"/>
              </a:lnSpc>
              <a:spcBef>
                <a:spcPts val="600"/>
              </a:spcBef>
              <a:spcAft>
                <a:spcPts val="0"/>
              </a:spcAft>
              <a:buClr>
                <a:schemeClr val="lt1"/>
              </a:buClr>
              <a:buSzPts val="2400"/>
              <a:buFont typeface="Calibri"/>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62" name="Google Shape;262;p67"/>
          <p:cNvSpPr txBox="1"/>
          <p:nvPr>
            <p:ph idx="3" type="body"/>
          </p:nvPr>
        </p:nvSpPr>
        <p:spPr>
          <a:xfrm>
            <a:off x="1" y="0"/>
            <a:ext cx="1543050" cy="5852160"/>
          </a:xfrm>
          <a:prstGeom prst="rect">
            <a:avLst/>
          </a:prstGeom>
          <a:solidFill>
            <a:srgbClr val="0F898F"/>
          </a:solidFill>
          <a:ln>
            <a:noFill/>
          </a:ln>
        </p:spPr>
        <p:txBody>
          <a:bodyPr anchorCtr="0" anchor="t" bIns="45700" lIns="274300" spcFirstLastPara="1" rIns="274300" wrap="square" tIns="274300">
            <a:normAutofit/>
          </a:bodyPr>
          <a:lstStyle>
            <a:lvl1pPr indent="-228600" lvl="0" marL="457200" algn="l">
              <a:lnSpc>
                <a:spcPct val="100000"/>
              </a:lnSpc>
              <a:spcBef>
                <a:spcPts val="600"/>
              </a:spcBef>
              <a:spcAft>
                <a:spcPts val="0"/>
              </a:spcAft>
              <a:buSzPts val="2000"/>
              <a:buNone/>
              <a:defRPr sz="20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x_left">
  <p:cSld name="Box_left">
    <p:spTree>
      <p:nvGrpSpPr>
        <p:cNvPr id="263" name="Shape 263"/>
        <p:cNvGrpSpPr/>
        <p:nvPr/>
      </p:nvGrpSpPr>
      <p:grpSpPr>
        <a:xfrm>
          <a:off x="0" y="0"/>
          <a:ext cx="0" cy="0"/>
          <a:chOff x="0" y="0"/>
          <a:chExt cx="0" cy="0"/>
        </a:xfrm>
      </p:grpSpPr>
      <p:sp>
        <p:nvSpPr>
          <p:cNvPr id="264" name="Google Shape;264;p68"/>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68"/>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66" name="Google Shape;266;p68"/>
          <p:cNvSpPr txBox="1"/>
          <p:nvPr>
            <p:ph idx="1" type="body"/>
          </p:nvPr>
        </p:nvSpPr>
        <p:spPr>
          <a:xfrm>
            <a:off x="0" y="1573117"/>
            <a:ext cx="6574312" cy="3801583"/>
          </a:xfrm>
          <a:prstGeom prst="rect">
            <a:avLst/>
          </a:prstGeom>
          <a:solidFill>
            <a:srgbClr val="0F898F"/>
          </a:solidFill>
          <a:ln>
            <a:noFill/>
          </a:ln>
        </p:spPr>
        <p:txBody>
          <a:bodyPr anchorCtr="0" anchor="ctr" bIns="182875" lIns="274300" spcFirstLastPara="1" rIns="274300" wrap="square" tIns="182875">
            <a:normAutofit/>
          </a:bodyPr>
          <a:lstStyle>
            <a:lvl1pPr indent="-228600" lvl="0" marL="457200" marR="0" algn="l">
              <a:lnSpc>
                <a:spcPct val="100000"/>
              </a:lnSpc>
              <a:spcBef>
                <a:spcPts val="600"/>
              </a:spcBef>
              <a:spcAft>
                <a:spcPts val="0"/>
              </a:spcAft>
              <a:buClr>
                <a:schemeClr val="lt1"/>
              </a:buClr>
              <a:buSzPts val="3200"/>
              <a:buFont typeface="Calibri"/>
              <a:buNone/>
              <a:defRPr sz="32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x_banner">
  <p:cSld name="Box_banner">
    <p:spTree>
      <p:nvGrpSpPr>
        <p:cNvPr id="267" name="Shape 267"/>
        <p:cNvGrpSpPr/>
        <p:nvPr/>
      </p:nvGrpSpPr>
      <p:grpSpPr>
        <a:xfrm>
          <a:off x="0" y="0"/>
          <a:ext cx="0" cy="0"/>
          <a:chOff x="0" y="0"/>
          <a:chExt cx="0" cy="0"/>
        </a:xfrm>
      </p:grpSpPr>
      <p:sp>
        <p:nvSpPr>
          <p:cNvPr id="268" name="Google Shape;268;p69"/>
          <p:cNvSpPr txBox="1"/>
          <p:nvPr>
            <p:ph idx="11" type="ftr"/>
          </p:nvPr>
        </p:nvSpPr>
        <p:spPr>
          <a:xfrm>
            <a:off x="380042" y="6019800"/>
            <a:ext cx="11430000"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69"/>
          <p:cNvSpPr txBox="1"/>
          <p:nvPr>
            <p:ph idx="1" type="body"/>
          </p:nvPr>
        </p:nvSpPr>
        <p:spPr>
          <a:xfrm>
            <a:off x="0" y="1239934"/>
            <a:ext cx="12207868" cy="4320525"/>
          </a:xfrm>
          <a:prstGeom prst="rect">
            <a:avLst/>
          </a:prstGeom>
          <a:solidFill>
            <a:srgbClr val="0F898F"/>
          </a:solidFill>
          <a:ln>
            <a:noFill/>
          </a:ln>
        </p:spPr>
        <p:txBody>
          <a:bodyPr anchorCtr="0" anchor="t" bIns="182875" lIns="274300" spcFirstLastPara="1" rIns="274300" wrap="square" tIns="182875">
            <a:normAutofit/>
          </a:bodyPr>
          <a:lstStyle>
            <a:lvl1pPr indent="-228600" lvl="0" marL="457200" marR="0" algn="l">
              <a:lnSpc>
                <a:spcPct val="100000"/>
              </a:lnSpc>
              <a:spcBef>
                <a:spcPts val="600"/>
              </a:spcBef>
              <a:spcAft>
                <a:spcPts val="0"/>
              </a:spcAft>
              <a:buClr>
                <a:schemeClr val="lt1"/>
              </a:buClr>
              <a:buSzPts val="3200"/>
              <a:buFont typeface="Calibri"/>
              <a:buNone/>
              <a:defRPr sz="32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70" name="Google Shape;270;p69"/>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e box">
  <p:cSld name="Title_one box">
    <p:spTree>
      <p:nvGrpSpPr>
        <p:cNvPr id="271" name="Shape 271"/>
        <p:cNvGrpSpPr/>
        <p:nvPr/>
      </p:nvGrpSpPr>
      <p:grpSpPr>
        <a:xfrm>
          <a:off x="0" y="0"/>
          <a:ext cx="0" cy="0"/>
          <a:chOff x="0" y="0"/>
          <a:chExt cx="0" cy="0"/>
        </a:xfrm>
      </p:grpSpPr>
      <p:sp>
        <p:nvSpPr>
          <p:cNvPr id="272" name="Google Shape;272;p70"/>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70"/>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74" name="Google Shape;274;p70"/>
          <p:cNvSpPr txBox="1"/>
          <p:nvPr>
            <p:ph idx="1" type="body"/>
          </p:nvPr>
        </p:nvSpPr>
        <p:spPr>
          <a:xfrm>
            <a:off x="333712" y="1574588"/>
            <a:ext cx="4572000" cy="4114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00"/>
              </a:spcBef>
              <a:spcAft>
                <a:spcPts val="0"/>
              </a:spcAft>
              <a:buSzPts val="2400"/>
              <a:buNone/>
              <a:defRPr b="0" sz="2400">
                <a:solidFill>
                  <a:schemeClr val="lt1"/>
                </a:solidFill>
                <a:latin typeface="Calibri"/>
                <a:ea typeface="Calibri"/>
                <a:cs typeface="Calibri"/>
                <a:sym typeface="Calibri"/>
              </a:defRPr>
            </a:lvl1pPr>
            <a:lvl2pPr indent="-381000" lvl="1" marL="914400" algn="l">
              <a:lnSpc>
                <a:spcPct val="100000"/>
              </a:lnSpc>
              <a:spcBef>
                <a:spcPts val="200"/>
              </a:spcBef>
              <a:spcAft>
                <a:spcPts val="0"/>
              </a:spcAft>
              <a:buClr>
                <a:schemeClr val="lt1"/>
              </a:buClr>
              <a:buSzPts val="2400"/>
              <a:buFont typeface="Calibri"/>
              <a:buChar char="•"/>
              <a:defRPr b="0" sz="24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55600" lvl="3" marL="1828800" algn="l">
              <a:lnSpc>
                <a:spcPct val="100000"/>
              </a:lnSpc>
              <a:spcBef>
                <a:spcPts val="200"/>
              </a:spcBef>
              <a:spcAft>
                <a:spcPts val="0"/>
              </a:spcAft>
              <a:buClr>
                <a:schemeClr val="lt1"/>
              </a:buClr>
              <a:buSzPts val="2000"/>
              <a:buChar char="•"/>
              <a:defRPr b="0" sz="2000">
                <a:solidFill>
                  <a:schemeClr val="lt1"/>
                </a:solidFill>
                <a:latin typeface="Calibri"/>
                <a:ea typeface="Calibri"/>
                <a:cs typeface="Calibri"/>
                <a:sym typeface="Calibri"/>
              </a:defRPr>
            </a:lvl4pPr>
            <a:lvl5pPr indent="-342900" lvl="4" marL="2286000" algn="l">
              <a:lnSpc>
                <a:spcPct val="100000"/>
              </a:lnSpc>
              <a:spcBef>
                <a:spcPts val="200"/>
              </a:spcBef>
              <a:spcAft>
                <a:spcPts val="0"/>
              </a:spcAft>
              <a:buClr>
                <a:schemeClr val="lt1"/>
              </a:buClr>
              <a:buSzPts val="1800"/>
              <a:buFont typeface="Calibri"/>
              <a:buChar char="•"/>
              <a:defRPr b="0" sz="1800">
                <a:solidFill>
                  <a:schemeClr val="lt1"/>
                </a:solidFill>
                <a:latin typeface="Calibri"/>
                <a:ea typeface="Calibri"/>
                <a:cs typeface="Calibri"/>
                <a:sym typeface="Calibri"/>
              </a:defRPr>
            </a:lvl5pPr>
            <a:lvl6pPr indent="-323850" lvl="5" marL="2743200" algn="l">
              <a:lnSpc>
                <a:spcPct val="100000"/>
              </a:lnSpc>
              <a:spcBef>
                <a:spcPts val="200"/>
              </a:spcBef>
              <a:spcAft>
                <a:spcPts val="0"/>
              </a:spcAft>
              <a:buClr>
                <a:schemeClr val="lt1"/>
              </a:buClr>
              <a:buSzPts val="1500"/>
              <a:buChar char="-"/>
              <a:defRPr/>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75" name="Google Shape;275;p70"/>
          <p:cNvSpPr txBox="1"/>
          <p:nvPr>
            <p:ph idx="2" type="body"/>
          </p:nvPr>
        </p:nvSpPr>
        <p:spPr>
          <a:xfrm>
            <a:off x="0" y="0"/>
            <a:ext cx="10424160" cy="1371600"/>
          </a:xfrm>
          <a:prstGeom prst="rect">
            <a:avLst/>
          </a:prstGeom>
          <a:solidFill>
            <a:srgbClr val="0F898F"/>
          </a:solidFill>
          <a:ln>
            <a:noFill/>
          </a:ln>
        </p:spPr>
        <p:txBody>
          <a:bodyPr anchorCtr="0" anchor="b" bIns="274300" lIns="274300" spcFirstLastPara="1" rIns="274300" wrap="square" tIns="274300">
            <a:normAutofit/>
          </a:bodyPr>
          <a:lstStyle>
            <a:lvl1pPr indent="-228600" lvl="0" marL="457200" algn="l">
              <a:lnSpc>
                <a:spcPct val="100000"/>
              </a:lnSpc>
              <a:spcBef>
                <a:spcPts val="600"/>
              </a:spcBef>
              <a:spcAft>
                <a:spcPts val="0"/>
              </a:spcAft>
              <a:buSzPts val="3200"/>
              <a:buNone/>
              <a:defRPr sz="3200">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two box">
  <p:cSld name="Title_two box">
    <p:spTree>
      <p:nvGrpSpPr>
        <p:cNvPr id="276" name="Shape 276"/>
        <p:cNvGrpSpPr/>
        <p:nvPr/>
      </p:nvGrpSpPr>
      <p:grpSpPr>
        <a:xfrm>
          <a:off x="0" y="0"/>
          <a:ext cx="0" cy="0"/>
          <a:chOff x="0" y="0"/>
          <a:chExt cx="0" cy="0"/>
        </a:xfrm>
      </p:grpSpPr>
      <p:sp>
        <p:nvSpPr>
          <p:cNvPr id="277" name="Google Shape;277;p71"/>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7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79" name="Google Shape;279;p71"/>
          <p:cNvSpPr txBox="1"/>
          <p:nvPr>
            <p:ph idx="1" type="body"/>
          </p:nvPr>
        </p:nvSpPr>
        <p:spPr>
          <a:xfrm>
            <a:off x="391319" y="1585913"/>
            <a:ext cx="4846320" cy="2743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80" name="Google Shape;280;p71"/>
          <p:cNvSpPr txBox="1"/>
          <p:nvPr>
            <p:ph idx="2" type="body"/>
          </p:nvPr>
        </p:nvSpPr>
        <p:spPr>
          <a:xfrm>
            <a:off x="391319" y="4523532"/>
            <a:ext cx="4846320" cy="11887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00"/>
              </a:spcBef>
              <a:spcAft>
                <a:spcPts val="0"/>
              </a:spcAft>
              <a:buSzPts val="2000"/>
              <a:buNone/>
              <a:defRPr b="0" sz="2000">
                <a:solidFill>
                  <a:schemeClr val="lt1"/>
                </a:solidFill>
                <a:latin typeface="Calibri"/>
                <a:ea typeface="Calibri"/>
                <a:cs typeface="Calibri"/>
                <a:sym typeface="Calibri"/>
              </a:defRPr>
            </a:lvl1pPr>
            <a:lvl2pPr indent="-355600" lvl="1" marL="914400" algn="l">
              <a:lnSpc>
                <a:spcPct val="100000"/>
              </a:lnSpc>
              <a:spcBef>
                <a:spcPts val="200"/>
              </a:spcBef>
              <a:spcAft>
                <a:spcPts val="0"/>
              </a:spcAft>
              <a:buClr>
                <a:schemeClr val="lt1"/>
              </a:buClr>
              <a:buSzPts val="2000"/>
              <a:buFont typeface="Calibri"/>
              <a:buChar char="•"/>
              <a:defRPr b="0" sz="20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42900" lvl="3" marL="1828800" algn="l">
              <a:lnSpc>
                <a:spcPct val="100000"/>
              </a:lnSpc>
              <a:spcBef>
                <a:spcPts val="200"/>
              </a:spcBef>
              <a:spcAft>
                <a:spcPts val="0"/>
              </a:spcAft>
              <a:buClr>
                <a:schemeClr val="lt1"/>
              </a:buClr>
              <a:buSzPts val="1800"/>
              <a:buChar char="•"/>
              <a:defRPr b="0" sz="1800">
                <a:solidFill>
                  <a:schemeClr val="lt1"/>
                </a:solidFill>
                <a:latin typeface="Calibri"/>
                <a:ea typeface="Calibri"/>
                <a:cs typeface="Calibri"/>
                <a:sym typeface="Calibri"/>
              </a:defRPr>
            </a:lvl4pPr>
            <a:lvl5pPr indent="-330200" lvl="4" marL="2286000" algn="l">
              <a:lnSpc>
                <a:spcPct val="100000"/>
              </a:lnSpc>
              <a:spcBef>
                <a:spcPts val="200"/>
              </a:spcBef>
              <a:spcAft>
                <a:spcPts val="0"/>
              </a:spcAft>
              <a:buClr>
                <a:schemeClr val="lt1"/>
              </a:buClr>
              <a:buSzPts val="1600"/>
              <a:buFont typeface="Calibri"/>
              <a:buChar char="•"/>
              <a:defRPr b="0" sz="1600">
                <a:solidFill>
                  <a:schemeClr val="lt1"/>
                </a:solidFill>
                <a:latin typeface="Calibri"/>
                <a:ea typeface="Calibri"/>
                <a:cs typeface="Calibri"/>
                <a:sym typeface="Calibri"/>
              </a:defRPr>
            </a:lvl5pPr>
            <a:lvl6pPr indent="-317500" lvl="5" marL="2743200" algn="l">
              <a:lnSpc>
                <a:spcPct val="100000"/>
              </a:lnSpc>
              <a:spcBef>
                <a:spcPts val="200"/>
              </a:spcBef>
              <a:spcAft>
                <a:spcPts val="0"/>
              </a:spcAft>
              <a:buClr>
                <a:schemeClr val="lt1"/>
              </a:buClr>
              <a:buSzPts val="1400"/>
              <a:buChar char="-"/>
              <a:defRPr sz="1400"/>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81" name="Google Shape;281;p71"/>
          <p:cNvSpPr txBox="1"/>
          <p:nvPr>
            <p:ph idx="3" type="body"/>
          </p:nvPr>
        </p:nvSpPr>
        <p:spPr>
          <a:xfrm>
            <a:off x="5604523" y="4523532"/>
            <a:ext cx="4846320" cy="11887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00"/>
              </a:spcBef>
              <a:spcAft>
                <a:spcPts val="0"/>
              </a:spcAft>
              <a:buSzPts val="2000"/>
              <a:buNone/>
              <a:defRPr b="0" sz="2000">
                <a:solidFill>
                  <a:schemeClr val="lt1"/>
                </a:solidFill>
                <a:latin typeface="Calibri"/>
                <a:ea typeface="Calibri"/>
                <a:cs typeface="Calibri"/>
                <a:sym typeface="Calibri"/>
              </a:defRPr>
            </a:lvl1pPr>
            <a:lvl2pPr indent="-355600" lvl="1" marL="914400" algn="l">
              <a:lnSpc>
                <a:spcPct val="100000"/>
              </a:lnSpc>
              <a:spcBef>
                <a:spcPts val="200"/>
              </a:spcBef>
              <a:spcAft>
                <a:spcPts val="0"/>
              </a:spcAft>
              <a:buClr>
                <a:schemeClr val="lt1"/>
              </a:buClr>
              <a:buSzPts val="2000"/>
              <a:buFont typeface="Calibri"/>
              <a:buChar char="•"/>
              <a:defRPr b="0" sz="20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42900" lvl="3" marL="1828800" algn="l">
              <a:lnSpc>
                <a:spcPct val="100000"/>
              </a:lnSpc>
              <a:spcBef>
                <a:spcPts val="200"/>
              </a:spcBef>
              <a:spcAft>
                <a:spcPts val="0"/>
              </a:spcAft>
              <a:buClr>
                <a:schemeClr val="lt1"/>
              </a:buClr>
              <a:buSzPts val="1800"/>
              <a:buChar char="•"/>
              <a:defRPr b="0" sz="1800">
                <a:solidFill>
                  <a:schemeClr val="lt1"/>
                </a:solidFill>
                <a:latin typeface="Calibri"/>
                <a:ea typeface="Calibri"/>
                <a:cs typeface="Calibri"/>
                <a:sym typeface="Calibri"/>
              </a:defRPr>
            </a:lvl4pPr>
            <a:lvl5pPr indent="-330200" lvl="4" marL="2286000" algn="l">
              <a:lnSpc>
                <a:spcPct val="100000"/>
              </a:lnSpc>
              <a:spcBef>
                <a:spcPts val="200"/>
              </a:spcBef>
              <a:spcAft>
                <a:spcPts val="0"/>
              </a:spcAft>
              <a:buClr>
                <a:schemeClr val="lt1"/>
              </a:buClr>
              <a:buSzPts val="1600"/>
              <a:buFont typeface="Calibri"/>
              <a:buChar char="•"/>
              <a:defRPr b="0" sz="1600">
                <a:solidFill>
                  <a:schemeClr val="lt1"/>
                </a:solidFill>
                <a:latin typeface="Calibri"/>
                <a:ea typeface="Calibri"/>
                <a:cs typeface="Calibri"/>
                <a:sym typeface="Calibri"/>
              </a:defRPr>
            </a:lvl5pPr>
            <a:lvl6pPr indent="-317500" lvl="5" marL="2743200" algn="l">
              <a:lnSpc>
                <a:spcPct val="100000"/>
              </a:lnSpc>
              <a:spcBef>
                <a:spcPts val="200"/>
              </a:spcBef>
              <a:spcAft>
                <a:spcPts val="0"/>
              </a:spcAft>
              <a:buClr>
                <a:schemeClr val="lt1"/>
              </a:buClr>
              <a:buSzPts val="1400"/>
              <a:buChar char="-"/>
              <a:defRPr sz="1400"/>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82" name="Google Shape;282;p71"/>
          <p:cNvSpPr txBox="1"/>
          <p:nvPr>
            <p:ph idx="4" type="body"/>
          </p:nvPr>
        </p:nvSpPr>
        <p:spPr>
          <a:xfrm>
            <a:off x="5575949" y="1585913"/>
            <a:ext cx="4846320" cy="2743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83" name="Google Shape;283;p71"/>
          <p:cNvSpPr txBox="1"/>
          <p:nvPr>
            <p:ph idx="5" type="body"/>
          </p:nvPr>
        </p:nvSpPr>
        <p:spPr>
          <a:xfrm>
            <a:off x="0" y="0"/>
            <a:ext cx="10424160" cy="1371600"/>
          </a:xfrm>
          <a:prstGeom prst="rect">
            <a:avLst/>
          </a:prstGeom>
          <a:solidFill>
            <a:srgbClr val="0F898F"/>
          </a:solidFill>
          <a:ln>
            <a:noFill/>
          </a:ln>
        </p:spPr>
        <p:txBody>
          <a:bodyPr anchorCtr="0" anchor="b" bIns="274300" lIns="274300" spcFirstLastPara="1" rIns="274300" wrap="square" tIns="274300">
            <a:normAutofit/>
          </a:bodyPr>
          <a:lstStyle>
            <a:lvl1pPr indent="-228600" lvl="0" marL="457200" algn="l">
              <a:lnSpc>
                <a:spcPct val="100000"/>
              </a:lnSpc>
              <a:spcBef>
                <a:spcPts val="600"/>
              </a:spcBef>
              <a:spcAft>
                <a:spcPts val="0"/>
              </a:spcAft>
              <a:buSzPts val="3200"/>
              <a:buNone/>
              <a:defRPr sz="3200">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three box">
  <p:cSld name="Title_three box">
    <p:spTree>
      <p:nvGrpSpPr>
        <p:cNvPr id="284" name="Shape 284"/>
        <p:cNvGrpSpPr/>
        <p:nvPr/>
      </p:nvGrpSpPr>
      <p:grpSpPr>
        <a:xfrm>
          <a:off x="0" y="0"/>
          <a:ext cx="0" cy="0"/>
          <a:chOff x="0" y="0"/>
          <a:chExt cx="0" cy="0"/>
        </a:xfrm>
      </p:grpSpPr>
      <p:sp>
        <p:nvSpPr>
          <p:cNvPr id="285" name="Google Shape;285;p72"/>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7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87" name="Google Shape;287;p72"/>
          <p:cNvSpPr txBox="1"/>
          <p:nvPr>
            <p:ph idx="1" type="body"/>
          </p:nvPr>
        </p:nvSpPr>
        <p:spPr>
          <a:xfrm>
            <a:off x="391319" y="1585913"/>
            <a:ext cx="3657600" cy="2743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88" name="Google Shape;288;p72"/>
          <p:cNvSpPr txBox="1"/>
          <p:nvPr>
            <p:ph idx="2" type="body"/>
          </p:nvPr>
        </p:nvSpPr>
        <p:spPr>
          <a:xfrm>
            <a:off x="391319" y="4523532"/>
            <a:ext cx="3657600" cy="11887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00"/>
              </a:spcBef>
              <a:spcAft>
                <a:spcPts val="0"/>
              </a:spcAft>
              <a:buSzPts val="2000"/>
              <a:buNone/>
              <a:defRPr b="0" sz="2000">
                <a:solidFill>
                  <a:schemeClr val="lt1"/>
                </a:solidFill>
                <a:latin typeface="Calibri"/>
                <a:ea typeface="Calibri"/>
                <a:cs typeface="Calibri"/>
                <a:sym typeface="Calibri"/>
              </a:defRPr>
            </a:lvl1pPr>
            <a:lvl2pPr indent="-355600" lvl="1" marL="914400" algn="l">
              <a:lnSpc>
                <a:spcPct val="100000"/>
              </a:lnSpc>
              <a:spcBef>
                <a:spcPts val="200"/>
              </a:spcBef>
              <a:spcAft>
                <a:spcPts val="0"/>
              </a:spcAft>
              <a:buClr>
                <a:schemeClr val="lt1"/>
              </a:buClr>
              <a:buSzPts val="2000"/>
              <a:buFont typeface="Calibri"/>
              <a:buChar char="•"/>
              <a:defRPr b="0" sz="20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42900" lvl="3" marL="1828800" algn="l">
              <a:lnSpc>
                <a:spcPct val="100000"/>
              </a:lnSpc>
              <a:spcBef>
                <a:spcPts val="200"/>
              </a:spcBef>
              <a:spcAft>
                <a:spcPts val="0"/>
              </a:spcAft>
              <a:buClr>
                <a:schemeClr val="lt1"/>
              </a:buClr>
              <a:buSzPts val="1800"/>
              <a:buChar char="•"/>
              <a:defRPr b="0" sz="1800">
                <a:solidFill>
                  <a:schemeClr val="lt1"/>
                </a:solidFill>
                <a:latin typeface="Calibri"/>
                <a:ea typeface="Calibri"/>
                <a:cs typeface="Calibri"/>
                <a:sym typeface="Calibri"/>
              </a:defRPr>
            </a:lvl4pPr>
            <a:lvl5pPr indent="-330200" lvl="4" marL="2286000" algn="l">
              <a:lnSpc>
                <a:spcPct val="100000"/>
              </a:lnSpc>
              <a:spcBef>
                <a:spcPts val="200"/>
              </a:spcBef>
              <a:spcAft>
                <a:spcPts val="0"/>
              </a:spcAft>
              <a:buClr>
                <a:schemeClr val="lt1"/>
              </a:buClr>
              <a:buSzPts val="1600"/>
              <a:buFont typeface="Calibri"/>
              <a:buChar char="•"/>
              <a:defRPr b="0" sz="1600">
                <a:solidFill>
                  <a:schemeClr val="lt1"/>
                </a:solidFill>
                <a:latin typeface="Calibri"/>
                <a:ea typeface="Calibri"/>
                <a:cs typeface="Calibri"/>
                <a:sym typeface="Calibri"/>
              </a:defRPr>
            </a:lvl5pPr>
            <a:lvl6pPr indent="-317500" lvl="5" marL="2743200" algn="l">
              <a:lnSpc>
                <a:spcPct val="100000"/>
              </a:lnSpc>
              <a:spcBef>
                <a:spcPts val="200"/>
              </a:spcBef>
              <a:spcAft>
                <a:spcPts val="0"/>
              </a:spcAft>
              <a:buClr>
                <a:schemeClr val="lt1"/>
              </a:buClr>
              <a:buSzPts val="1400"/>
              <a:buChar char="-"/>
              <a:defRPr sz="1400"/>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89" name="Google Shape;289;p72"/>
          <p:cNvSpPr txBox="1"/>
          <p:nvPr>
            <p:ph idx="3" type="body"/>
          </p:nvPr>
        </p:nvSpPr>
        <p:spPr>
          <a:xfrm>
            <a:off x="4337843" y="4523532"/>
            <a:ext cx="3657600" cy="11887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00"/>
              </a:spcBef>
              <a:spcAft>
                <a:spcPts val="0"/>
              </a:spcAft>
              <a:buSzPts val="2000"/>
              <a:buNone/>
              <a:defRPr b="0" sz="2000">
                <a:solidFill>
                  <a:schemeClr val="lt1"/>
                </a:solidFill>
                <a:latin typeface="Calibri"/>
                <a:ea typeface="Calibri"/>
                <a:cs typeface="Calibri"/>
                <a:sym typeface="Calibri"/>
              </a:defRPr>
            </a:lvl1pPr>
            <a:lvl2pPr indent="-355600" lvl="1" marL="914400" algn="l">
              <a:lnSpc>
                <a:spcPct val="100000"/>
              </a:lnSpc>
              <a:spcBef>
                <a:spcPts val="200"/>
              </a:spcBef>
              <a:spcAft>
                <a:spcPts val="0"/>
              </a:spcAft>
              <a:buClr>
                <a:schemeClr val="lt1"/>
              </a:buClr>
              <a:buSzPts val="2000"/>
              <a:buFont typeface="Calibri"/>
              <a:buChar char="•"/>
              <a:defRPr b="0" sz="20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42900" lvl="3" marL="1828800" algn="l">
              <a:lnSpc>
                <a:spcPct val="100000"/>
              </a:lnSpc>
              <a:spcBef>
                <a:spcPts val="200"/>
              </a:spcBef>
              <a:spcAft>
                <a:spcPts val="0"/>
              </a:spcAft>
              <a:buClr>
                <a:schemeClr val="lt1"/>
              </a:buClr>
              <a:buSzPts val="1800"/>
              <a:buChar char="•"/>
              <a:defRPr b="0" sz="1800">
                <a:solidFill>
                  <a:schemeClr val="lt1"/>
                </a:solidFill>
                <a:latin typeface="Calibri"/>
                <a:ea typeface="Calibri"/>
                <a:cs typeface="Calibri"/>
                <a:sym typeface="Calibri"/>
              </a:defRPr>
            </a:lvl4pPr>
            <a:lvl5pPr indent="-330200" lvl="4" marL="2286000" algn="l">
              <a:lnSpc>
                <a:spcPct val="100000"/>
              </a:lnSpc>
              <a:spcBef>
                <a:spcPts val="200"/>
              </a:spcBef>
              <a:spcAft>
                <a:spcPts val="0"/>
              </a:spcAft>
              <a:buClr>
                <a:schemeClr val="lt1"/>
              </a:buClr>
              <a:buSzPts val="1600"/>
              <a:buFont typeface="Calibri"/>
              <a:buChar char="•"/>
              <a:defRPr b="0" sz="1600">
                <a:solidFill>
                  <a:schemeClr val="lt1"/>
                </a:solidFill>
                <a:latin typeface="Calibri"/>
                <a:ea typeface="Calibri"/>
                <a:cs typeface="Calibri"/>
                <a:sym typeface="Calibri"/>
              </a:defRPr>
            </a:lvl5pPr>
            <a:lvl6pPr indent="-317500" lvl="5" marL="2743200" algn="l">
              <a:lnSpc>
                <a:spcPct val="100000"/>
              </a:lnSpc>
              <a:spcBef>
                <a:spcPts val="200"/>
              </a:spcBef>
              <a:spcAft>
                <a:spcPts val="0"/>
              </a:spcAft>
              <a:buClr>
                <a:schemeClr val="lt1"/>
              </a:buClr>
              <a:buSzPts val="1400"/>
              <a:buChar char="-"/>
              <a:defRPr sz="1400"/>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90" name="Google Shape;290;p72"/>
          <p:cNvSpPr txBox="1"/>
          <p:nvPr>
            <p:ph idx="4" type="body"/>
          </p:nvPr>
        </p:nvSpPr>
        <p:spPr>
          <a:xfrm>
            <a:off x="8227218" y="4523532"/>
            <a:ext cx="3657600" cy="11887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00"/>
              </a:spcBef>
              <a:spcAft>
                <a:spcPts val="0"/>
              </a:spcAft>
              <a:buSzPts val="2000"/>
              <a:buNone/>
              <a:defRPr b="0" sz="2000">
                <a:solidFill>
                  <a:schemeClr val="lt1"/>
                </a:solidFill>
                <a:latin typeface="Calibri"/>
                <a:ea typeface="Calibri"/>
                <a:cs typeface="Calibri"/>
                <a:sym typeface="Calibri"/>
              </a:defRPr>
            </a:lvl1pPr>
            <a:lvl2pPr indent="-355600" lvl="1" marL="914400" algn="l">
              <a:lnSpc>
                <a:spcPct val="100000"/>
              </a:lnSpc>
              <a:spcBef>
                <a:spcPts val="200"/>
              </a:spcBef>
              <a:spcAft>
                <a:spcPts val="0"/>
              </a:spcAft>
              <a:buClr>
                <a:schemeClr val="lt1"/>
              </a:buClr>
              <a:buSzPts val="2000"/>
              <a:buFont typeface="Calibri"/>
              <a:buChar char="•"/>
              <a:defRPr b="0" sz="20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42900" lvl="3" marL="1828800" algn="l">
              <a:lnSpc>
                <a:spcPct val="100000"/>
              </a:lnSpc>
              <a:spcBef>
                <a:spcPts val="200"/>
              </a:spcBef>
              <a:spcAft>
                <a:spcPts val="0"/>
              </a:spcAft>
              <a:buClr>
                <a:schemeClr val="lt1"/>
              </a:buClr>
              <a:buSzPts val="1800"/>
              <a:buChar char="•"/>
              <a:defRPr b="0" sz="1800">
                <a:solidFill>
                  <a:schemeClr val="lt1"/>
                </a:solidFill>
                <a:latin typeface="Calibri"/>
                <a:ea typeface="Calibri"/>
                <a:cs typeface="Calibri"/>
                <a:sym typeface="Calibri"/>
              </a:defRPr>
            </a:lvl4pPr>
            <a:lvl5pPr indent="-330200" lvl="4" marL="2286000" algn="l">
              <a:lnSpc>
                <a:spcPct val="100000"/>
              </a:lnSpc>
              <a:spcBef>
                <a:spcPts val="200"/>
              </a:spcBef>
              <a:spcAft>
                <a:spcPts val="0"/>
              </a:spcAft>
              <a:buClr>
                <a:schemeClr val="lt1"/>
              </a:buClr>
              <a:buSzPts val="1600"/>
              <a:buFont typeface="Calibri"/>
              <a:buChar char="•"/>
              <a:defRPr b="0" sz="1600">
                <a:solidFill>
                  <a:schemeClr val="lt1"/>
                </a:solidFill>
                <a:latin typeface="Calibri"/>
                <a:ea typeface="Calibri"/>
                <a:cs typeface="Calibri"/>
                <a:sym typeface="Calibri"/>
              </a:defRPr>
            </a:lvl5pPr>
            <a:lvl6pPr indent="-317500" lvl="5" marL="2743200" algn="l">
              <a:lnSpc>
                <a:spcPct val="100000"/>
              </a:lnSpc>
              <a:spcBef>
                <a:spcPts val="200"/>
              </a:spcBef>
              <a:spcAft>
                <a:spcPts val="0"/>
              </a:spcAft>
              <a:buClr>
                <a:schemeClr val="lt1"/>
              </a:buClr>
              <a:buSzPts val="1400"/>
              <a:buChar char="-"/>
              <a:defRPr sz="1400"/>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91" name="Google Shape;291;p72"/>
          <p:cNvSpPr txBox="1"/>
          <p:nvPr>
            <p:ph idx="5" type="body"/>
          </p:nvPr>
        </p:nvSpPr>
        <p:spPr>
          <a:xfrm>
            <a:off x="4309269" y="1585913"/>
            <a:ext cx="3657600" cy="2743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92" name="Google Shape;292;p72"/>
          <p:cNvSpPr txBox="1"/>
          <p:nvPr>
            <p:ph idx="6" type="body"/>
          </p:nvPr>
        </p:nvSpPr>
        <p:spPr>
          <a:xfrm>
            <a:off x="8227218" y="1585913"/>
            <a:ext cx="3657600" cy="2743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93" name="Google Shape;293;p72"/>
          <p:cNvSpPr txBox="1"/>
          <p:nvPr>
            <p:ph idx="7" type="body"/>
          </p:nvPr>
        </p:nvSpPr>
        <p:spPr>
          <a:xfrm>
            <a:off x="0" y="0"/>
            <a:ext cx="10424160" cy="1371600"/>
          </a:xfrm>
          <a:prstGeom prst="rect">
            <a:avLst/>
          </a:prstGeom>
          <a:solidFill>
            <a:srgbClr val="0F898F"/>
          </a:solidFill>
          <a:ln>
            <a:noFill/>
          </a:ln>
        </p:spPr>
        <p:txBody>
          <a:bodyPr anchorCtr="0" anchor="b" bIns="274300" lIns="274300" spcFirstLastPara="1" rIns="274300" wrap="square" tIns="274300">
            <a:normAutofit/>
          </a:bodyPr>
          <a:lstStyle>
            <a:lvl1pPr indent="-228600" lvl="0" marL="457200" algn="l">
              <a:lnSpc>
                <a:spcPct val="100000"/>
              </a:lnSpc>
              <a:spcBef>
                <a:spcPts val="600"/>
              </a:spcBef>
              <a:spcAft>
                <a:spcPts val="0"/>
              </a:spcAft>
              <a:buSzPts val="3200"/>
              <a:buNone/>
              <a:defRPr sz="3200">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x_right">
  <p:cSld name="Box_right">
    <p:spTree>
      <p:nvGrpSpPr>
        <p:cNvPr id="64" name="Shape 64"/>
        <p:cNvGrpSpPr/>
        <p:nvPr/>
      </p:nvGrpSpPr>
      <p:grpSpPr>
        <a:xfrm>
          <a:off x="0" y="0"/>
          <a:ext cx="0" cy="0"/>
          <a:chOff x="0" y="0"/>
          <a:chExt cx="0" cy="0"/>
        </a:xfrm>
      </p:grpSpPr>
      <p:sp>
        <p:nvSpPr>
          <p:cNvPr id="65" name="Google Shape;65;p35"/>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5"/>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67" name="Google Shape;67;p35"/>
          <p:cNvSpPr txBox="1"/>
          <p:nvPr>
            <p:ph idx="1" type="body"/>
          </p:nvPr>
        </p:nvSpPr>
        <p:spPr>
          <a:xfrm>
            <a:off x="5633556" y="1573117"/>
            <a:ext cx="6574312" cy="3801583"/>
          </a:xfrm>
          <a:prstGeom prst="rect">
            <a:avLst/>
          </a:prstGeom>
          <a:solidFill>
            <a:srgbClr val="0F898F"/>
          </a:solidFill>
          <a:ln>
            <a:noFill/>
          </a:ln>
        </p:spPr>
        <p:txBody>
          <a:bodyPr anchorCtr="0" anchor="ctr" bIns="182875" lIns="274300" spcFirstLastPara="1" rIns="274300" wrap="square" tIns="182875">
            <a:normAutofit/>
          </a:bodyPr>
          <a:lstStyle>
            <a:lvl1pPr indent="-228600" lvl="0" marL="457200" marR="0" algn="l">
              <a:lnSpc>
                <a:spcPct val="100000"/>
              </a:lnSpc>
              <a:spcBef>
                <a:spcPts val="600"/>
              </a:spcBef>
              <a:spcAft>
                <a:spcPts val="0"/>
              </a:spcAft>
              <a:buClr>
                <a:schemeClr val="lt1"/>
              </a:buClr>
              <a:buSzPts val="3200"/>
              <a:buFont typeface="Calibri"/>
              <a:buNone/>
              <a:defRPr sz="32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four box">
  <p:cSld name="Title_four box">
    <p:spTree>
      <p:nvGrpSpPr>
        <p:cNvPr id="294" name="Shape 294"/>
        <p:cNvGrpSpPr/>
        <p:nvPr/>
      </p:nvGrpSpPr>
      <p:grpSpPr>
        <a:xfrm>
          <a:off x="0" y="0"/>
          <a:ext cx="0" cy="0"/>
          <a:chOff x="0" y="0"/>
          <a:chExt cx="0" cy="0"/>
        </a:xfrm>
      </p:grpSpPr>
      <p:sp>
        <p:nvSpPr>
          <p:cNvPr id="295" name="Google Shape;295;p73"/>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7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97" name="Google Shape;297;p73"/>
          <p:cNvSpPr txBox="1"/>
          <p:nvPr>
            <p:ph idx="1" type="body"/>
          </p:nvPr>
        </p:nvSpPr>
        <p:spPr>
          <a:xfrm>
            <a:off x="380738" y="4005407"/>
            <a:ext cx="2697480" cy="201631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0"/>
              </a:spcBef>
              <a:spcAft>
                <a:spcPts val="0"/>
              </a:spcAft>
              <a:buSzPts val="2000"/>
              <a:buNone/>
              <a:defRPr b="0" sz="2000">
                <a:solidFill>
                  <a:schemeClr val="lt1"/>
                </a:solidFill>
                <a:latin typeface="Calibri"/>
                <a:ea typeface="Calibri"/>
                <a:cs typeface="Calibri"/>
                <a:sym typeface="Calibri"/>
              </a:defRPr>
            </a:lvl1pPr>
            <a:lvl2pPr indent="-355600" lvl="1" marL="914400" algn="l">
              <a:lnSpc>
                <a:spcPct val="100000"/>
              </a:lnSpc>
              <a:spcBef>
                <a:spcPts val="200"/>
              </a:spcBef>
              <a:spcAft>
                <a:spcPts val="0"/>
              </a:spcAft>
              <a:buClr>
                <a:schemeClr val="lt1"/>
              </a:buClr>
              <a:buSzPts val="2000"/>
              <a:buFont typeface="Calibri"/>
              <a:buChar char="•"/>
              <a:defRPr b="0" sz="20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30200" lvl="3" marL="1828800" algn="l">
              <a:lnSpc>
                <a:spcPct val="100000"/>
              </a:lnSpc>
              <a:spcBef>
                <a:spcPts val="200"/>
              </a:spcBef>
              <a:spcAft>
                <a:spcPts val="0"/>
              </a:spcAft>
              <a:buClr>
                <a:schemeClr val="lt1"/>
              </a:buClr>
              <a:buSzPts val="1600"/>
              <a:buChar char="•"/>
              <a:defRPr b="0" sz="1600">
                <a:solidFill>
                  <a:schemeClr val="lt1"/>
                </a:solidFill>
                <a:latin typeface="Calibri"/>
                <a:ea typeface="Calibri"/>
                <a:cs typeface="Calibri"/>
                <a:sym typeface="Calibri"/>
              </a:defRPr>
            </a:lvl4pPr>
            <a:lvl5pPr indent="-317500" lvl="4" marL="2286000" algn="l">
              <a:lnSpc>
                <a:spcPct val="100000"/>
              </a:lnSpc>
              <a:spcBef>
                <a:spcPts val="200"/>
              </a:spcBef>
              <a:spcAft>
                <a:spcPts val="0"/>
              </a:spcAft>
              <a:buClr>
                <a:schemeClr val="lt1"/>
              </a:buClr>
              <a:buSzPts val="1400"/>
              <a:buFont typeface="Calibri"/>
              <a:buChar char="•"/>
              <a:defRPr b="0" sz="1400">
                <a:solidFill>
                  <a:schemeClr val="lt1"/>
                </a:solidFill>
                <a:latin typeface="Calibri"/>
                <a:ea typeface="Calibri"/>
                <a:cs typeface="Calibri"/>
                <a:sym typeface="Calibri"/>
              </a:defRPr>
            </a:lvl5pPr>
            <a:lvl6pPr indent="-304800" lvl="5" marL="2743200" algn="l">
              <a:lnSpc>
                <a:spcPct val="100000"/>
              </a:lnSpc>
              <a:spcBef>
                <a:spcPts val="200"/>
              </a:spcBef>
              <a:spcAft>
                <a:spcPts val="0"/>
              </a:spcAft>
              <a:buClr>
                <a:schemeClr val="lt1"/>
              </a:buClr>
              <a:buSzPts val="1200"/>
              <a:buChar char="-"/>
              <a:defRPr sz="1200"/>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98" name="Google Shape;298;p73"/>
          <p:cNvSpPr txBox="1"/>
          <p:nvPr>
            <p:ph idx="2" type="body"/>
          </p:nvPr>
        </p:nvSpPr>
        <p:spPr>
          <a:xfrm>
            <a:off x="3303020" y="4005407"/>
            <a:ext cx="2697480" cy="201631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0"/>
              </a:spcBef>
              <a:spcAft>
                <a:spcPts val="0"/>
              </a:spcAft>
              <a:buSzPts val="2000"/>
              <a:buNone/>
              <a:defRPr b="0" sz="2000">
                <a:solidFill>
                  <a:schemeClr val="lt1"/>
                </a:solidFill>
                <a:latin typeface="Calibri"/>
                <a:ea typeface="Calibri"/>
                <a:cs typeface="Calibri"/>
                <a:sym typeface="Calibri"/>
              </a:defRPr>
            </a:lvl1pPr>
            <a:lvl2pPr indent="-355600" lvl="1" marL="914400" algn="l">
              <a:lnSpc>
                <a:spcPct val="100000"/>
              </a:lnSpc>
              <a:spcBef>
                <a:spcPts val="200"/>
              </a:spcBef>
              <a:spcAft>
                <a:spcPts val="0"/>
              </a:spcAft>
              <a:buClr>
                <a:schemeClr val="lt1"/>
              </a:buClr>
              <a:buSzPts val="2000"/>
              <a:buFont typeface="Calibri"/>
              <a:buChar char="•"/>
              <a:defRPr b="0" sz="20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30200" lvl="3" marL="1828800" algn="l">
              <a:lnSpc>
                <a:spcPct val="100000"/>
              </a:lnSpc>
              <a:spcBef>
                <a:spcPts val="200"/>
              </a:spcBef>
              <a:spcAft>
                <a:spcPts val="0"/>
              </a:spcAft>
              <a:buClr>
                <a:schemeClr val="lt1"/>
              </a:buClr>
              <a:buSzPts val="1600"/>
              <a:buChar char="•"/>
              <a:defRPr b="0" sz="1600">
                <a:solidFill>
                  <a:schemeClr val="lt1"/>
                </a:solidFill>
                <a:latin typeface="Calibri"/>
                <a:ea typeface="Calibri"/>
                <a:cs typeface="Calibri"/>
                <a:sym typeface="Calibri"/>
              </a:defRPr>
            </a:lvl4pPr>
            <a:lvl5pPr indent="-317500" lvl="4" marL="2286000" algn="l">
              <a:lnSpc>
                <a:spcPct val="100000"/>
              </a:lnSpc>
              <a:spcBef>
                <a:spcPts val="200"/>
              </a:spcBef>
              <a:spcAft>
                <a:spcPts val="0"/>
              </a:spcAft>
              <a:buClr>
                <a:schemeClr val="lt1"/>
              </a:buClr>
              <a:buSzPts val="1400"/>
              <a:buFont typeface="Calibri"/>
              <a:buChar char="•"/>
              <a:defRPr b="0" sz="1400">
                <a:solidFill>
                  <a:schemeClr val="lt1"/>
                </a:solidFill>
                <a:latin typeface="Calibri"/>
                <a:ea typeface="Calibri"/>
                <a:cs typeface="Calibri"/>
                <a:sym typeface="Calibri"/>
              </a:defRPr>
            </a:lvl5pPr>
            <a:lvl6pPr indent="-304800" lvl="5" marL="2743200" algn="l">
              <a:lnSpc>
                <a:spcPct val="100000"/>
              </a:lnSpc>
              <a:spcBef>
                <a:spcPts val="200"/>
              </a:spcBef>
              <a:spcAft>
                <a:spcPts val="0"/>
              </a:spcAft>
              <a:buClr>
                <a:schemeClr val="lt1"/>
              </a:buClr>
              <a:buSzPts val="1200"/>
              <a:buChar char="-"/>
              <a:defRPr sz="1200"/>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99" name="Google Shape;299;p73"/>
          <p:cNvSpPr txBox="1"/>
          <p:nvPr>
            <p:ph idx="3" type="body"/>
          </p:nvPr>
        </p:nvSpPr>
        <p:spPr>
          <a:xfrm>
            <a:off x="6225302" y="4005407"/>
            <a:ext cx="2697480" cy="201631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0"/>
              </a:spcBef>
              <a:spcAft>
                <a:spcPts val="0"/>
              </a:spcAft>
              <a:buSzPts val="2000"/>
              <a:buNone/>
              <a:defRPr b="0" sz="2000">
                <a:solidFill>
                  <a:schemeClr val="lt1"/>
                </a:solidFill>
                <a:latin typeface="Calibri"/>
                <a:ea typeface="Calibri"/>
                <a:cs typeface="Calibri"/>
                <a:sym typeface="Calibri"/>
              </a:defRPr>
            </a:lvl1pPr>
            <a:lvl2pPr indent="-355600" lvl="1" marL="914400" algn="l">
              <a:lnSpc>
                <a:spcPct val="100000"/>
              </a:lnSpc>
              <a:spcBef>
                <a:spcPts val="200"/>
              </a:spcBef>
              <a:spcAft>
                <a:spcPts val="0"/>
              </a:spcAft>
              <a:buClr>
                <a:schemeClr val="lt1"/>
              </a:buClr>
              <a:buSzPts val="2000"/>
              <a:buFont typeface="Calibri"/>
              <a:buChar char="•"/>
              <a:defRPr b="0" sz="20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30200" lvl="3" marL="1828800" algn="l">
              <a:lnSpc>
                <a:spcPct val="100000"/>
              </a:lnSpc>
              <a:spcBef>
                <a:spcPts val="200"/>
              </a:spcBef>
              <a:spcAft>
                <a:spcPts val="0"/>
              </a:spcAft>
              <a:buClr>
                <a:schemeClr val="lt1"/>
              </a:buClr>
              <a:buSzPts val="1600"/>
              <a:buChar char="•"/>
              <a:defRPr b="0" sz="1600">
                <a:solidFill>
                  <a:schemeClr val="lt1"/>
                </a:solidFill>
                <a:latin typeface="Calibri"/>
                <a:ea typeface="Calibri"/>
                <a:cs typeface="Calibri"/>
                <a:sym typeface="Calibri"/>
              </a:defRPr>
            </a:lvl4pPr>
            <a:lvl5pPr indent="-317500" lvl="4" marL="2286000" algn="l">
              <a:lnSpc>
                <a:spcPct val="100000"/>
              </a:lnSpc>
              <a:spcBef>
                <a:spcPts val="200"/>
              </a:spcBef>
              <a:spcAft>
                <a:spcPts val="0"/>
              </a:spcAft>
              <a:buClr>
                <a:schemeClr val="lt1"/>
              </a:buClr>
              <a:buSzPts val="1400"/>
              <a:buFont typeface="Calibri"/>
              <a:buChar char="•"/>
              <a:defRPr b="0" sz="1400">
                <a:solidFill>
                  <a:schemeClr val="lt1"/>
                </a:solidFill>
                <a:latin typeface="Calibri"/>
                <a:ea typeface="Calibri"/>
                <a:cs typeface="Calibri"/>
                <a:sym typeface="Calibri"/>
              </a:defRPr>
            </a:lvl5pPr>
            <a:lvl6pPr indent="-304800" lvl="5" marL="2743200" algn="l">
              <a:lnSpc>
                <a:spcPct val="100000"/>
              </a:lnSpc>
              <a:spcBef>
                <a:spcPts val="200"/>
              </a:spcBef>
              <a:spcAft>
                <a:spcPts val="0"/>
              </a:spcAft>
              <a:buClr>
                <a:schemeClr val="lt1"/>
              </a:buClr>
              <a:buSzPts val="1200"/>
              <a:buChar char="-"/>
              <a:defRPr sz="1200"/>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00" name="Google Shape;300;p73"/>
          <p:cNvSpPr/>
          <p:nvPr>
            <p:ph idx="4" type="pic"/>
          </p:nvPr>
        </p:nvSpPr>
        <p:spPr>
          <a:xfrm>
            <a:off x="380738" y="1585576"/>
            <a:ext cx="2697480" cy="2194560"/>
          </a:xfrm>
          <a:prstGeom prst="rect">
            <a:avLst/>
          </a:prstGeom>
          <a:noFill/>
          <a:ln>
            <a:noFill/>
          </a:ln>
        </p:spPr>
      </p:sp>
      <p:sp>
        <p:nvSpPr>
          <p:cNvPr id="301" name="Google Shape;301;p73"/>
          <p:cNvSpPr/>
          <p:nvPr>
            <p:ph idx="5" type="pic"/>
          </p:nvPr>
        </p:nvSpPr>
        <p:spPr>
          <a:xfrm>
            <a:off x="3303020" y="1585576"/>
            <a:ext cx="2697480" cy="2194560"/>
          </a:xfrm>
          <a:prstGeom prst="rect">
            <a:avLst/>
          </a:prstGeom>
          <a:noFill/>
          <a:ln>
            <a:noFill/>
          </a:ln>
        </p:spPr>
      </p:sp>
      <p:sp>
        <p:nvSpPr>
          <p:cNvPr id="302" name="Google Shape;302;p73"/>
          <p:cNvSpPr/>
          <p:nvPr>
            <p:ph idx="6" type="pic"/>
          </p:nvPr>
        </p:nvSpPr>
        <p:spPr>
          <a:xfrm>
            <a:off x="6225302" y="1585576"/>
            <a:ext cx="2697480" cy="2194560"/>
          </a:xfrm>
          <a:prstGeom prst="rect">
            <a:avLst/>
          </a:prstGeom>
          <a:noFill/>
          <a:ln>
            <a:noFill/>
          </a:ln>
        </p:spPr>
      </p:sp>
      <p:sp>
        <p:nvSpPr>
          <p:cNvPr id="303" name="Google Shape;303;p73"/>
          <p:cNvSpPr txBox="1"/>
          <p:nvPr>
            <p:ph idx="7" type="body"/>
          </p:nvPr>
        </p:nvSpPr>
        <p:spPr>
          <a:xfrm>
            <a:off x="9147583" y="4005070"/>
            <a:ext cx="2697480" cy="201631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0"/>
              </a:spcBef>
              <a:spcAft>
                <a:spcPts val="0"/>
              </a:spcAft>
              <a:buSzPts val="2000"/>
              <a:buNone/>
              <a:defRPr b="0" sz="2000">
                <a:solidFill>
                  <a:schemeClr val="lt1"/>
                </a:solidFill>
                <a:latin typeface="Calibri"/>
                <a:ea typeface="Calibri"/>
                <a:cs typeface="Calibri"/>
                <a:sym typeface="Calibri"/>
              </a:defRPr>
            </a:lvl1pPr>
            <a:lvl2pPr indent="-355600" lvl="1" marL="914400" algn="l">
              <a:lnSpc>
                <a:spcPct val="100000"/>
              </a:lnSpc>
              <a:spcBef>
                <a:spcPts val="200"/>
              </a:spcBef>
              <a:spcAft>
                <a:spcPts val="0"/>
              </a:spcAft>
              <a:buClr>
                <a:schemeClr val="lt1"/>
              </a:buClr>
              <a:buSzPts val="2000"/>
              <a:buFont typeface="Calibri"/>
              <a:buChar char="•"/>
              <a:defRPr b="0" sz="20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30200" lvl="3" marL="1828800" algn="l">
              <a:lnSpc>
                <a:spcPct val="100000"/>
              </a:lnSpc>
              <a:spcBef>
                <a:spcPts val="200"/>
              </a:spcBef>
              <a:spcAft>
                <a:spcPts val="0"/>
              </a:spcAft>
              <a:buClr>
                <a:schemeClr val="lt1"/>
              </a:buClr>
              <a:buSzPts val="1600"/>
              <a:buChar char="•"/>
              <a:defRPr b="0" sz="1600">
                <a:solidFill>
                  <a:schemeClr val="lt1"/>
                </a:solidFill>
                <a:latin typeface="Calibri"/>
                <a:ea typeface="Calibri"/>
                <a:cs typeface="Calibri"/>
                <a:sym typeface="Calibri"/>
              </a:defRPr>
            </a:lvl4pPr>
            <a:lvl5pPr indent="-317500" lvl="4" marL="2286000" algn="l">
              <a:lnSpc>
                <a:spcPct val="100000"/>
              </a:lnSpc>
              <a:spcBef>
                <a:spcPts val="200"/>
              </a:spcBef>
              <a:spcAft>
                <a:spcPts val="0"/>
              </a:spcAft>
              <a:buClr>
                <a:schemeClr val="lt1"/>
              </a:buClr>
              <a:buSzPts val="1400"/>
              <a:buFont typeface="Calibri"/>
              <a:buChar char="•"/>
              <a:defRPr b="0" sz="1400">
                <a:solidFill>
                  <a:schemeClr val="lt1"/>
                </a:solidFill>
                <a:latin typeface="Calibri"/>
                <a:ea typeface="Calibri"/>
                <a:cs typeface="Calibri"/>
                <a:sym typeface="Calibri"/>
              </a:defRPr>
            </a:lvl5pPr>
            <a:lvl6pPr indent="-304800" lvl="5" marL="2743200" algn="l">
              <a:lnSpc>
                <a:spcPct val="100000"/>
              </a:lnSpc>
              <a:spcBef>
                <a:spcPts val="200"/>
              </a:spcBef>
              <a:spcAft>
                <a:spcPts val="0"/>
              </a:spcAft>
              <a:buClr>
                <a:schemeClr val="lt1"/>
              </a:buClr>
              <a:buSzPts val="1200"/>
              <a:buChar char="-"/>
              <a:defRPr sz="1200"/>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04" name="Google Shape;304;p73"/>
          <p:cNvSpPr/>
          <p:nvPr>
            <p:ph idx="8" type="pic"/>
          </p:nvPr>
        </p:nvSpPr>
        <p:spPr>
          <a:xfrm>
            <a:off x="9147583" y="1585576"/>
            <a:ext cx="2697480" cy="2194560"/>
          </a:xfrm>
          <a:prstGeom prst="rect">
            <a:avLst/>
          </a:prstGeom>
          <a:noFill/>
          <a:ln>
            <a:noFill/>
          </a:ln>
        </p:spPr>
      </p:sp>
      <p:sp>
        <p:nvSpPr>
          <p:cNvPr id="305" name="Google Shape;305;p73"/>
          <p:cNvSpPr txBox="1"/>
          <p:nvPr>
            <p:ph idx="9" type="body"/>
          </p:nvPr>
        </p:nvSpPr>
        <p:spPr>
          <a:xfrm>
            <a:off x="0" y="0"/>
            <a:ext cx="10424160" cy="1371600"/>
          </a:xfrm>
          <a:prstGeom prst="rect">
            <a:avLst/>
          </a:prstGeom>
          <a:solidFill>
            <a:srgbClr val="0F898F"/>
          </a:solidFill>
          <a:ln>
            <a:noFill/>
          </a:ln>
        </p:spPr>
        <p:txBody>
          <a:bodyPr anchorCtr="0" anchor="b" bIns="274300" lIns="274300" spcFirstLastPara="1" rIns="274300" wrap="square" tIns="274300">
            <a:normAutofit/>
          </a:bodyPr>
          <a:lstStyle>
            <a:lvl1pPr indent="-228600" lvl="0" marL="457200" algn="l">
              <a:lnSpc>
                <a:spcPct val="100000"/>
              </a:lnSpc>
              <a:spcBef>
                <a:spcPts val="600"/>
              </a:spcBef>
              <a:spcAft>
                <a:spcPts val="0"/>
              </a:spcAft>
              <a:buSzPts val="3200"/>
              <a:buNone/>
              <a:defRPr sz="3200">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amp; Call to action">
  <p:cSld name="Thank you &amp; Call to action">
    <p:spTree>
      <p:nvGrpSpPr>
        <p:cNvPr id="306" name="Shape 306"/>
        <p:cNvGrpSpPr/>
        <p:nvPr/>
      </p:nvGrpSpPr>
      <p:grpSpPr>
        <a:xfrm>
          <a:off x="0" y="0"/>
          <a:ext cx="0" cy="0"/>
          <a:chOff x="0" y="0"/>
          <a:chExt cx="0" cy="0"/>
        </a:xfrm>
      </p:grpSpPr>
      <p:sp>
        <p:nvSpPr>
          <p:cNvPr id="307" name="Google Shape;307;p74"/>
          <p:cNvSpPr txBox="1"/>
          <p:nvPr>
            <p:ph idx="1" type="body"/>
          </p:nvPr>
        </p:nvSpPr>
        <p:spPr>
          <a:xfrm>
            <a:off x="6793865" y="2340"/>
            <a:ext cx="5394960" cy="6855660"/>
          </a:xfrm>
          <a:prstGeom prst="rect">
            <a:avLst/>
          </a:prstGeom>
          <a:solidFill>
            <a:schemeClr val="accent1"/>
          </a:solidFill>
          <a:ln>
            <a:noFill/>
          </a:ln>
        </p:spPr>
        <p:txBody>
          <a:bodyPr anchorCtr="0" anchor="t" bIns="45700" lIns="731500" spcFirstLastPara="1" rIns="457200" wrap="square" tIns="1188700">
            <a:normAutofit/>
          </a:bodyPr>
          <a:lstStyle>
            <a:lvl1pPr indent="-228600" lvl="0" marL="457200" algn="l">
              <a:lnSpc>
                <a:spcPct val="100000"/>
              </a:lnSpc>
              <a:spcBef>
                <a:spcPts val="600"/>
              </a:spcBef>
              <a:spcAft>
                <a:spcPts val="0"/>
              </a:spcAft>
              <a:buSzPts val="4800"/>
              <a:buNone/>
              <a:defRPr b="0" sz="4800" cap="none">
                <a:solidFill>
                  <a:schemeClr val="dk2"/>
                </a:solidFill>
              </a:defRPr>
            </a:lvl1pPr>
            <a:lvl2pPr indent="-381000" lvl="1" marL="914400" algn="l">
              <a:lnSpc>
                <a:spcPct val="100000"/>
              </a:lnSpc>
              <a:spcBef>
                <a:spcPts val="600"/>
              </a:spcBef>
              <a:spcAft>
                <a:spcPts val="0"/>
              </a:spcAft>
              <a:buClr>
                <a:schemeClr val="dk2"/>
              </a:buClr>
              <a:buSzPts val="2400"/>
              <a:buChar char="•"/>
              <a:defRPr>
                <a:solidFill>
                  <a:schemeClr val="dk2"/>
                </a:solidFill>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08" name="Google Shape;308;p7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47" name="Shape 347"/>
        <p:cNvGrpSpPr/>
        <p:nvPr/>
      </p:nvGrpSpPr>
      <p:grpSpPr>
        <a:xfrm>
          <a:off x="0" y="0"/>
          <a:ext cx="0" cy="0"/>
          <a:chOff x="0" y="0"/>
          <a:chExt cx="0" cy="0"/>
        </a:xfrm>
      </p:grpSpPr>
      <p:sp>
        <p:nvSpPr>
          <p:cNvPr id="348" name="Google Shape;348;p45"/>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45"/>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image" showMasterSp="0">
  <p:cSld name="Title with image">
    <p:spTree>
      <p:nvGrpSpPr>
        <p:cNvPr id="350" name="Shape 350"/>
        <p:cNvGrpSpPr/>
        <p:nvPr/>
      </p:nvGrpSpPr>
      <p:grpSpPr>
        <a:xfrm>
          <a:off x="0" y="0"/>
          <a:ext cx="0" cy="0"/>
          <a:chOff x="0" y="0"/>
          <a:chExt cx="0" cy="0"/>
        </a:xfrm>
      </p:grpSpPr>
      <p:sp>
        <p:nvSpPr>
          <p:cNvPr id="351" name="Google Shape;351;p75"/>
          <p:cNvSpPr txBox="1"/>
          <p:nvPr>
            <p:ph idx="1" type="body"/>
          </p:nvPr>
        </p:nvSpPr>
        <p:spPr>
          <a:xfrm>
            <a:off x="0" y="0"/>
            <a:ext cx="5788152" cy="6858000"/>
          </a:xfrm>
          <a:prstGeom prst="rect">
            <a:avLst/>
          </a:prstGeom>
          <a:solidFill>
            <a:schemeClr val="accent1"/>
          </a:solid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900"/>
              <a:buNone/>
              <a:defRPr sz="900">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52" name="Google Shape;352;p75"/>
          <p:cNvSpPr/>
          <p:nvPr>
            <p:ph idx="2" type="pic"/>
          </p:nvPr>
        </p:nvSpPr>
        <p:spPr>
          <a:xfrm>
            <a:off x="5788025" y="836684"/>
            <a:ext cx="6400800" cy="5212080"/>
          </a:xfrm>
          <a:prstGeom prst="rect">
            <a:avLst/>
          </a:prstGeom>
          <a:noFill/>
          <a:ln>
            <a:noFill/>
          </a:ln>
        </p:spPr>
      </p:sp>
      <p:sp>
        <p:nvSpPr>
          <p:cNvPr id="353" name="Google Shape;353;p75"/>
          <p:cNvSpPr txBox="1"/>
          <p:nvPr>
            <p:ph idx="3" type="body"/>
          </p:nvPr>
        </p:nvSpPr>
        <p:spPr>
          <a:xfrm>
            <a:off x="391319"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1000"/>
              <a:buNone/>
              <a:defRPr b="1" sz="10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54" name="Google Shape;354;p75"/>
          <p:cNvSpPr txBox="1"/>
          <p:nvPr>
            <p:ph idx="4" type="body"/>
          </p:nvPr>
        </p:nvSpPr>
        <p:spPr>
          <a:xfrm>
            <a:off x="391319"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55" name="Google Shape;355;p75"/>
          <p:cNvSpPr txBox="1"/>
          <p:nvPr/>
        </p:nvSpPr>
        <p:spPr>
          <a:xfrm>
            <a:off x="7937836" y="145401"/>
            <a:ext cx="3974883" cy="2743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Allianz Life Insurance Company of North America</a:t>
            </a:r>
            <a:endParaRPr/>
          </a:p>
        </p:txBody>
      </p:sp>
      <p:sp>
        <p:nvSpPr>
          <p:cNvPr id="356" name="Google Shape;356;p75"/>
          <p:cNvSpPr txBox="1"/>
          <p:nvPr>
            <p:ph idx="5" type="body"/>
          </p:nvPr>
        </p:nvSpPr>
        <p:spPr>
          <a:xfrm>
            <a:off x="407059" y="838200"/>
            <a:ext cx="5029200" cy="310926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4000"/>
              <a:buNone/>
              <a:defRPr sz="40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57" name="Google Shape;357;p75"/>
          <p:cNvSpPr txBox="1"/>
          <p:nvPr>
            <p:ph idx="6" type="body"/>
          </p:nvPr>
        </p:nvSpPr>
        <p:spPr>
          <a:xfrm>
            <a:off x="407058" y="4177891"/>
            <a:ext cx="5029200"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358" name="Google Shape;358;p75"/>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block" showMasterSp="0">
  <p:cSld name="Title with block">
    <p:spTree>
      <p:nvGrpSpPr>
        <p:cNvPr id="359" name="Shape 359"/>
        <p:cNvGrpSpPr/>
        <p:nvPr/>
      </p:nvGrpSpPr>
      <p:grpSpPr>
        <a:xfrm>
          <a:off x="0" y="0"/>
          <a:ext cx="0" cy="0"/>
          <a:chOff x="0" y="0"/>
          <a:chExt cx="0" cy="0"/>
        </a:xfrm>
      </p:grpSpPr>
      <p:sp>
        <p:nvSpPr>
          <p:cNvPr id="360" name="Google Shape;360;p76"/>
          <p:cNvSpPr txBox="1"/>
          <p:nvPr>
            <p:ph idx="1" type="body"/>
          </p:nvPr>
        </p:nvSpPr>
        <p:spPr>
          <a:xfrm>
            <a:off x="0" y="0"/>
            <a:ext cx="5788152" cy="6858000"/>
          </a:xfrm>
          <a:prstGeom prst="rect">
            <a:avLst/>
          </a:prstGeom>
          <a:solidFill>
            <a:schemeClr val="accent1"/>
          </a:solid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900"/>
              <a:buNone/>
              <a:defRPr sz="900">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61" name="Google Shape;361;p76"/>
          <p:cNvSpPr txBox="1"/>
          <p:nvPr>
            <p:ph idx="2" type="body"/>
          </p:nvPr>
        </p:nvSpPr>
        <p:spPr>
          <a:xfrm>
            <a:off x="391319"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1000"/>
              <a:buNone/>
              <a:defRPr b="1" sz="10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62" name="Google Shape;362;p76"/>
          <p:cNvSpPr txBox="1"/>
          <p:nvPr>
            <p:ph idx="3" type="body"/>
          </p:nvPr>
        </p:nvSpPr>
        <p:spPr>
          <a:xfrm>
            <a:off x="391319"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63" name="Google Shape;363;p76"/>
          <p:cNvSpPr txBox="1"/>
          <p:nvPr>
            <p:ph idx="4" type="body"/>
          </p:nvPr>
        </p:nvSpPr>
        <p:spPr>
          <a:xfrm>
            <a:off x="407059" y="838200"/>
            <a:ext cx="5029200" cy="310926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4000"/>
              <a:buNone/>
              <a:defRPr sz="40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64" name="Google Shape;364;p76"/>
          <p:cNvSpPr txBox="1"/>
          <p:nvPr>
            <p:ph idx="5" type="body"/>
          </p:nvPr>
        </p:nvSpPr>
        <p:spPr>
          <a:xfrm>
            <a:off x="407058" y="4177891"/>
            <a:ext cx="5029200"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65" name="Google Shape;365;p76"/>
          <p:cNvSpPr/>
          <p:nvPr/>
        </p:nvSpPr>
        <p:spPr>
          <a:xfrm>
            <a:off x="5760720" y="0"/>
            <a:ext cx="3931920" cy="504199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FFFFFF"/>
              </a:solidFill>
              <a:latin typeface="Calibri"/>
              <a:ea typeface="Calibri"/>
              <a:cs typeface="Calibri"/>
              <a:sym typeface="Calibri"/>
            </a:endParaRPr>
          </a:p>
        </p:txBody>
      </p:sp>
      <p:pic>
        <p:nvPicPr>
          <p:cNvPr id="366" name="Google Shape;366;p76"/>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
        <p:nvSpPr>
          <p:cNvPr id="367" name="Google Shape;367;p76"/>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lid logo" showMasterSp="0">
  <p:cSld name="Title solid logo">
    <p:spTree>
      <p:nvGrpSpPr>
        <p:cNvPr id="368" name="Shape 368"/>
        <p:cNvGrpSpPr/>
        <p:nvPr/>
      </p:nvGrpSpPr>
      <p:grpSpPr>
        <a:xfrm>
          <a:off x="0" y="0"/>
          <a:ext cx="0" cy="0"/>
          <a:chOff x="0" y="0"/>
          <a:chExt cx="0" cy="0"/>
        </a:xfrm>
      </p:grpSpPr>
      <p:sp>
        <p:nvSpPr>
          <p:cNvPr id="369" name="Google Shape;369;p77"/>
          <p:cNvSpPr/>
          <p:nvPr/>
        </p:nvSpPr>
        <p:spPr>
          <a:xfrm>
            <a:off x="0" y="0"/>
            <a:ext cx="12188825"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rgbClr val="FFFFFF"/>
              </a:solidFill>
              <a:latin typeface="Calibri"/>
              <a:ea typeface="Calibri"/>
              <a:cs typeface="Calibri"/>
              <a:sym typeface="Calibri"/>
            </a:endParaRPr>
          </a:p>
        </p:txBody>
      </p:sp>
      <p:sp>
        <p:nvSpPr>
          <p:cNvPr id="370" name="Google Shape;370;p77"/>
          <p:cNvSpPr txBox="1"/>
          <p:nvPr>
            <p:ph idx="1" type="body"/>
          </p:nvPr>
        </p:nvSpPr>
        <p:spPr>
          <a:xfrm>
            <a:off x="391319"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1000"/>
              <a:buNone/>
              <a:defRPr b="1" sz="10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71" name="Google Shape;371;p77"/>
          <p:cNvSpPr txBox="1"/>
          <p:nvPr>
            <p:ph idx="2" type="body"/>
          </p:nvPr>
        </p:nvSpPr>
        <p:spPr>
          <a:xfrm>
            <a:off x="391319"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72" name="Google Shape;372;p77"/>
          <p:cNvSpPr txBox="1"/>
          <p:nvPr>
            <p:ph idx="3" type="body"/>
          </p:nvPr>
        </p:nvSpPr>
        <p:spPr>
          <a:xfrm>
            <a:off x="407059" y="838200"/>
            <a:ext cx="5029200" cy="310926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4000"/>
              <a:buNone/>
              <a:defRPr sz="40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73" name="Google Shape;373;p77"/>
          <p:cNvSpPr txBox="1"/>
          <p:nvPr>
            <p:ph idx="4" type="body"/>
          </p:nvPr>
        </p:nvSpPr>
        <p:spPr>
          <a:xfrm>
            <a:off x="407058" y="4177891"/>
            <a:ext cx="5029200"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374" name="Google Shape;374;p77"/>
          <p:cNvPicPr preferRelativeResize="0"/>
          <p:nvPr/>
        </p:nvPicPr>
        <p:blipFill rotWithShape="1">
          <a:blip r:embed="rId2">
            <a:alphaModFix amt="45000"/>
          </a:blip>
          <a:srcRect b="0" l="0" r="0" t="0"/>
          <a:stretch/>
        </p:blipFill>
        <p:spPr>
          <a:xfrm>
            <a:off x="6095207" y="550109"/>
            <a:ext cx="6095206" cy="6309480"/>
          </a:xfrm>
          <a:prstGeom prst="rect">
            <a:avLst/>
          </a:prstGeom>
          <a:noFill/>
          <a:ln>
            <a:noFill/>
          </a:ln>
        </p:spPr>
      </p:pic>
      <p:sp>
        <p:nvSpPr>
          <p:cNvPr id="375" name="Google Shape;375;p77"/>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lid" showMasterSp="0">
  <p:cSld name="Title solid">
    <p:spTree>
      <p:nvGrpSpPr>
        <p:cNvPr id="376" name="Shape 376"/>
        <p:cNvGrpSpPr/>
        <p:nvPr/>
      </p:nvGrpSpPr>
      <p:grpSpPr>
        <a:xfrm>
          <a:off x="0" y="0"/>
          <a:ext cx="0" cy="0"/>
          <a:chOff x="0" y="0"/>
          <a:chExt cx="0" cy="0"/>
        </a:xfrm>
      </p:grpSpPr>
      <p:sp>
        <p:nvSpPr>
          <p:cNvPr id="377" name="Google Shape;377;p78"/>
          <p:cNvSpPr/>
          <p:nvPr/>
        </p:nvSpPr>
        <p:spPr>
          <a:xfrm>
            <a:off x="0" y="0"/>
            <a:ext cx="96012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FFFFFF"/>
              </a:solidFill>
              <a:latin typeface="Calibri"/>
              <a:ea typeface="Calibri"/>
              <a:cs typeface="Calibri"/>
              <a:sym typeface="Calibri"/>
            </a:endParaRPr>
          </a:p>
        </p:txBody>
      </p:sp>
      <p:sp>
        <p:nvSpPr>
          <p:cNvPr id="378" name="Google Shape;378;p78"/>
          <p:cNvSpPr txBox="1"/>
          <p:nvPr>
            <p:ph idx="1" type="body"/>
          </p:nvPr>
        </p:nvSpPr>
        <p:spPr>
          <a:xfrm>
            <a:off x="391319"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1000"/>
              <a:buNone/>
              <a:defRPr b="1" sz="10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79" name="Google Shape;379;p78"/>
          <p:cNvSpPr txBox="1"/>
          <p:nvPr>
            <p:ph idx="2" type="body"/>
          </p:nvPr>
        </p:nvSpPr>
        <p:spPr>
          <a:xfrm>
            <a:off x="391319"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80" name="Google Shape;380;p78"/>
          <p:cNvSpPr txBox="1"/>
          <p:nvPr>
            <p:ph idx="3" type="body"/>
          </p:nvPr>
        </p:nvSpPr>
        <p:spPr>
          <a:xfrm>
            <a:off x="407058" y="838200"/>
            <a:ext cx="8798131" cy="31092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4400"/>
              <a:buNone/>
              <a:defRPr sz="4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81" name="Google Shape;381;p78"/>
          <p:cNvSpPr txBox="1"/>
          <p:nvPr>
            <p:ph idx="4" type="body"/>
          </p:nvPr>
        </p:nvSpPr>
        <p:spPr>
          <a:xfrm>
            <a:off x="407057" y="4177891"/>
            <a:ext cx="8798131"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382" name="Google Shape;382;p78"/>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
        <p:nvSpPr>
          <p:cNvPr id="383" name="Google Shape;383;p78"/>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lid logo LIFE">
  <p:cSld name="Title solid logo LIFE">
    <p:spTree>
      <p:nvGrpSpPr>
        <p:cNvPr id="384" name="Shape 384"/>
        <p:cNvGrpSpPr/>
        <p:nvPr/>
      </p:nvGrpSpPr>
      <p:grpSpPr>
        <a:xfrm>
          <a:off x="0" y="0"/>
          <a:ext cx="0" cy="0"/>
          <a:chOff x="0" y="0"/>
          <a:chExt cx="0" cy="0"/>
        </a:xfrm>
      </p:grpSpPr>
      <p:sp>
        <p:nvSpPr>
          <p:cNvPr id="385" name="Google Shape;385;p79"/>
          <p:cNvSpPr/>
          <p:nvPr/>
        </p:nvSpPr>
        <p:spPr>
          <a:xfrm>
            <a:off x="0" y="0"/>
            <a:ext cx="12188825" cy="6858000"/>
          </a:xfrm>
          <a:prstGeom prst="rect">
            <a:avLst/>
          </a:prstGeom>
          <a:solidFill>
            <a:srgbClr val="6F0A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rgbClr val="FFFFFF"/>
              </a:solidFill>
              <a:latin typeface="Calibri"/>
              <a:ea typeface="Calibri"/>
              <a:cs typeface="Calibri"/>
              <a:sym typeface="Calibri"/>
            </a:endParaRPr>
          </a:p>
        </p:txBody>
      </p:sp>
      <p:pic>
        <p:nvPicPr>
          <p:cNvPr id="386" name="Google Shape;386;p79"/>
          <p:cNvPicPr preferRelativeResize="0"/>
          <p:nvPr/>
        </p:nvPicPr>
        <p:blipFill rotWithShape="1">
          <a:blip r:embed="rId2">
            <a:alphaModFix amt="45000"/>
          </a:blip>
          <a:srcRect b="0" l="0" r="0" t="0"/>
          <a:stretch/>
        </p:blipFill>
        <p:spPr>
          <a:xfrm>
            <a:off x="6095207" y="550109"/>
            <a:ext cx="6095206" cy="6309480"/>
          </a:xfrm>
          <a:prstGeom prst="rect">
            <a:avLst/>
          </a:prstGeom>
          <a:noFill/>
          <a:ln>
            <a:noFill/>
          </a:ln>
        </p:spPr>
      </p:pic>
      <p:sp>
        <p:nvSpPr>
          <p:cNvPr id="387" name="Google Shape;387;p79"/>
          <p:cNvSpPr txBox="1"/>
          <p:nvPr>
            <p:ph idx="1" type="body"/>
          </p:nvPr>
        </p:nvSpPr>
        <p:spPr>
          <a:xfrm>
            <a:off x="333375" y="720725"/>
            <a:ext cx="7200900" cy="32273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3600"/>
              <a:buNone/>
              <a:defRPr sz="3600">
                <a:solidFill>
                  <a:schemeClr val="dk2"/>
                </a:solidFill>
              </a:defRPr>
            </a:lvl1pPr>
            <a:lvl2pPr indent="-457200" lvl="1" marL="914400" algn="l">
              <a:lnSpc>
                <a:spcPct val="100000"/>
              </a:lnSpc>
              <a:spcBef>
                <a:spcPts val="600"/>
              </a:spcBef>
              <a:spcAft>
                <a:spcPts val="0"/>
              </a:spcAft>
              <a:buClr>
                <a:schemeClr val="dk2"/>
              </a:buClr>
              <a:buSzPts val="3600"/>
              <a:buChar char="•"/>
              <a:defRPr sz="3600">
                <a:solidFill>
                  <a:schemeClr val="dk2"/>
                </a:solidFill>
              </a:defRPr>
            </a:lvl2pPr>
            <a:lvl3pPr indent="-482600" lvl="2" marL="1371600" algn="l">
              <a:lnSpc>
                <a:spcPct val="100000"/>
              </a:lnSpc>
              <a:spcBef>
                <a:spcPts val="600"/>
              </a:spcBef>
              <a:spcAft>
                <a:spcPts val="0"/>
              </a:spcAft>
              <a:buClr>
                <a:schemeClr val="dk2"/>
              </a:buClr>
              <a:buSzPts val="4000"/>
              <a:buChar char="‐"/>
              <a:defRPr sz="4000">
                <a:solidFill>
                  <a:schemeClr val="dk2"/>
                </a:solidFill>
              </a:defRPr>
            </a:lvl3pPr>
            <a:lvl4pPr indent="-431800" lvl="3" marL="1828800" algn="l">
              <a:lnSpc>
                <a:spcPct val="100000"/>
              </a:lnSpc>
              <a:spcBef>
                <a:spcPts val="600"/>
              </a:spcBef>
              <a:spcAft>
                <a:spcPts val="0"/>
              </a:spcAft>
              <a:buClr>
                <a:schemeClr val="dk2"/>
              </a:buClr>
              <a:buSzPts val="3200"/>
              <a:buChar char="•"/>
              <a:defRPr sz="3200">
                <a:solidFill>
                  <a:schemeClr val="dk2"/>
                </a:solidFill>
              </a:defRPr>
            </a:lvl4pPr>
            <a:lvl5pPr indent="-355600" lvl="4" marL="2286000" algn="l">
              <a:lnSpc>
                <a:spcPct val="100000"/>
              </a:lnSpc>
              <a:spcBef>
                <a:spcPts val="600"/>
              </a:spcBef>
              <a:spcAft>
                <a:spcPts val="0"/>
              </a:spcAft>
              <a:buClr>
                <a:schemeClr val="dk2"/>
              </a:buClr>
              <a:buSzPts val="2000"/>
              <a:buChar char="‐"/>
              <a:defRPr sz="2000">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88" name="Google Shape;388;p79"/>
          <p:cNvSpPr txBox="1"/>
          <p:nvPr>
            <p:ph idx="2" type="body"/>
          </p:nvPr>
        </p:nvSpPr>
        <p:spPr>
          <a:xfrm>
            <a:off x="383911"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89" name="Google Shape;389;p79"/>
          <p:cNvSpPr txBox="1"/>
          <p:nvPr>
            <p:ph idx="3"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90" name="Google Shape;390;p79"/>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Block Life" showMasterSp="0">
  <p:cSld name="Title w/Block Life">
    <p:spTree>
      <p:nvGrpSpPr>
        <p:cNvPr id="391" name="Shape 391"/>
        <p:cNvGrpSpPr/>
        <p:nvPr/>
      </p:nvGrpSpPr>
      <p:grpSpPr>
        <a:xfrm>
          <a:off x="0" y="0"/>
          <a:ext cx="0" cy="0"/>
          <a:chOff x="0" y="0"/>
          <a:chExt cx="0" cy="0"/>
        </a:xfrm>
      </p:grpSpPr>
      <p:sp>
        <p:nvSpPr>
          <p:cNvPr id="392" name="Google Shape;392;p80"/>
          <p:cNvSpPr/>
          <p:nvPr/>
        </p:nvSpPr>
        <p:spPr>
          <a:xfrm>
            <a:off x="0" y="0"/>
            <a:ext cx="5760720" cy="6858000"/>
          </a:xfrm>
          <a:prstGeom prst="rect">
            <a:avLst/>
          </a:prstGeom>
          <a:solidFill>
            <a:srgbClr val="6F0A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rgbClr val="FFFFFF"/>
              </a:solidFill>
              <a:latin typeface="Calibri"/>
              <a:ea typeface="Calibri"/>
              <a:cs typeface="Calibri"/>
              <a:sym typeface="Calibri"/>
            </a:endParaRPr>
          </a:p>
        </p:txBody>
      </p:sp>
      <p:sp>
        <p:nvSpPr>
          <p:cNvPr id="393" name="Google Shape;393;p80"/>
          <p:cNvSpPr/>
          <p:nvPr/>
        </p:nvSpPr>
        <p:spPr>
          <a:xfrm>
            <a:off x="5760720" y="0"/>
            <a:ext cx="3931920" cy="504199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FFFFFF"/>
              </a:solidFill>
              <a:latin typeface="Calibri"/>
              <a:ea typeface="Calibri"/>
              <a:cs typeface="Calibri"/>
              <a:sym typeface="Calibri"/>
            </a:endParaRPr>
          </a:p>
        </p:txBody>
      </p:sp>
      <p:sp>
        <p:nvSpPr>
          <p:cNvPr id="394" name="Google Shape;394;p80"/>
          <p:cNvSpPr txBox="1"/>
          <p:nvPr>
            <p:ph idx="1" type="body"/>
          </p:nvPr>
        </p:nvSpPr>
        <p:spPr>
          <a:xfrm>
            <a:off x="407059" y="838200"/>
            <a:ext cx="5029200" cy="310926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4000"/>
              <a:buNone/>
              <a:defRPr sz="40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95" name="Google Shape;395;p80"/>
          <p:cNvSpPr txBox="1"/>
          <p:nvPr>
            <p:ph idx="2" type="body"/>
          </p:nvPr>
        </p:nvSpPr>
        <p:spPr>
          <a:xfrm>
            <a:off x="407058" y="4177891"/>
            <a:ext cx="5029200"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96" name="Google Shape;396;p80"/>
          <p:cNvSpPr txBox="1"/>
          <p:nvPr>
            <p:ph idx="3" type="body"/>
          </p:nvPr>
        </p:nvSpPr>
        <p:spPr>
          <a:xfrm>
            <a:off x="383911"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397" name="Google Shape;397;p80"/>
          <p:cNvSpPr txBox="1"/>
          <p:nvPr>
            <p:ph idx="4"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398" name="Google Shape;398;p80"/>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
        <p:nvSpPr>
          <p:cNvPr id="399" name="Google Shape;399;p80"/>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lid Life" showMasterSp="0">
  <p:cSld name="Title solid Life">
    <p:spTree>
      <p:nvGrpSpPr>
        <p:cNvPr id="400" name="Shape 400"/>
        <p:cNvGrpSpPr/>
        <p:nvPr/>
      </p:nvGrpSpPr>
      <p:grpSpPr>
        <a:xfrm>
          <a:off x="0" y="0"/>
          <a:ext cx="0" cy="0"/>
          <a:chOff x="0" y="0"/>
          <a:chExt cx="0" cy="0"/>
        </a:xfrm>
      </p:grpSpPr>
      <p:sp>
        <p:nvSpPr>
          <p:cNvPr id="401" name="Google Shape;401;p81"/>
          <p:cNvSpPr/>
          <p:nvPr/>
        </p:nvSpPr>
        <p:spPr>
          <a:xfrm>
            <a:off x="0" y="0"/>
            <a:ext cx="9601200" cy="6858000"/>
          </a:xfrm>
          <a:prstGeom prst="rect">
            <a:avLst/>
          </a:prstGeom>
          <a:solidFill>
            <a:srgbClr val="6A0A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FFFFFF"/>
              </a:solidFill>
              <a:latin typeface="Calibri"/>
              <a:ea typeface="Calibri"/>
              <a:cs typeface="Calibri"/>
              <a:sym typeface="Calibri"/>
            </a:endParaRPr>
          </a:p>
        </p:txBody>
      </p:sp>
      <p:sp>
        <p:nvSpPr>
          <p:cNvPr id="402" name="Google Shape;402;p81"/>
          <p:cNvSpPr txBox="1"/>
          <p:nvPr>
            <p:ph idx="1" type="body"/>
          </p:nvPr>
        </p:nvSpPr>
        <p:spPr>
          <a:xfrm>
            <a:off x="407059" y="838200"/>
            <a:ext cx="8510096" cy="31092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4400"/>
              <a:buNone/>
              <a:defRPr sz="4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03" name="Google Shape;403;p81"/>
          <p:cNvSpPr txBox="1"/>
          <p:nvPr>
            <p:ph idx="2" type="body"/>
          </p:nvPr>
        </p:nvSpPr>
        <p:spPr>
          <a:xfrm>
            <a:off x="407058" y="4177891"/>
            <a:ext cx="8567704"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04" name="Google Shape;404;p81"/>
          <p:cNvSpPr txBox="1"/>
          <p:nvPr>
            <p:ph idx="3" type="body"/>
          </p:nvPr>
        </p:nvSpPr>
        <p:spPr>
          <a:xfrm>
            <a:off x="383911"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05" name="Google Shape;405;p81"/>
          <p:cNvSpPr txBox="1"/>
          <p:nvPr>
            <p:ph idx="4"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406" name="Google Shape;406;p81"/>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
        <p:nvSpPr>
          <p:cNvPr id="407" name="Google Shape;407;p81"/>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8" name="Shape 68"/>
        <p:cNvGrpSpPr/>
        <p:nvPr/>
      </p:nvGrpSpPr>
      <p:grpSpPr>
        <a:xfrm>
          <a:off x="0" y="0"/>
          <a:ext cx="0" cy="0"/>
          <a:chOff x="0" y="0"/>
          <a:chExt cx="0" cy="0"/>
        </a:xfrm>
      </p:grpSpPr>
      <p:sp>
        <p:nvSpPr>
          <p:cNvPr id="69" name="Google Shape;69;p36"/>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6"/>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lid logo VA">
  <p:cSld name="Title solid logo VA">
    <p:spTree>
      <p:nvGrpSpPr>
        <p:cNvPr id="408" name="Shape 408"/>
        <p:cNvGrpSpPr/>
        <p:nvPr/>
      </p:nvGrpSpPr>
      <p:grpSpPr>
        <a:xfrm>
          <a:off x="0" y="0"/>
          <a:ext cx="0" cy="0"/>
          <a:chOff x="0" y="0"/>
          <a:chExt cx="0" cy="0"/>
        </a:xfrm>
      </p:grpSpPr>
      <p:sp>
        <p:nvSpPr>
          <p:cNvPr id="409" name="Google Shape;409;p82"/>
          <p:cNvSpPr/>
          <p:nvPr/>
        </p:nvSpPr>
        <p:spPr>
          <a:xfrm>
            <a:off x="0" y="0"/>
            <a:ext cx="12188825" cy="6858000"/>
          </a:xfrm>
          <a:prstGeom prst="rect">
            <a:avLst/>
          </a:prstGeom>
          <a:solidFill>
            <a:srgbClr val="0944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rgbClr val="FFFFFF"/>
              </a:solidFill>
              <a:latin typeface="Calibri"/>
              <a:ea typeface="Calibri"/>
              <a:cs typeface="Calibri"/>
              <a:sym typeface="Calibri"/>
            </a:endParaRPr>
          </a:p>
        </p:txBody>
      </p:sp>
      <p:pic>
        <p:nvPicPr>
          <p:cNvPr id="410" name="Google Shape;410;p82"/>
          <p:cNvPicPr preferRelativeResize="0"/>
          <p:nvPr/>
        </p:nvPicPr>
        <p:blipFill rotWithShape="1">
          <a:blip r:embed="rId2">
            <a:alphaModFix amt="45000"/>
          </a:blip>
          <a:srcRect b="0" l="0" r="0" t="0"/>
          <a:stretch/>
        </p:blipFill>
        <p:spPr>
          <a:xfrm>
            <a:off x="6095207" y="550109"/>
            <a:ext cx="6095206" cy="6309480"/>
          </a:xfrm>
          <a:prstGeom prst="rect">
            <a:avLst/>
          </a:prstGeom>
          <a:noFill/>
          <a:ln>
            <a:noFill/>
          </a:ln>
        </p:spPr>
      </p:pic>
      <p:sp>
        <p:nvSpPr>
          <p:cNvPr id="411" name="Google Shape;411;p82"/>
          <p:cNvSpPr txBox="1"/>
          <p:nvPr>
            <p:ph idx="1" type="body"/>
          </p:nvPr>
        </p:nvSpPr>
        <p:spPr>
          <a:xfrm>
            <a:off x="333375" y="720725"/>
            <a:ext cx="7200900" cy="32273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3600"/>
              <a:buNone/>
              <a:defRPr sz="3600">
                <a:solidFill>
                  <a:schemeClr val="dk2"/>
                </a:solidFill>
              </a:defRPr>
            </a:lvl1pPr>
            <a:lvl2pPr indent="-457200" lvl="1" marL="914400" algn="l">
              <a:lnSpc>
                <a:spcPct val="100000"/>
              </a:lnSpc>
              <a:spcBef>
                <a:spcPts val="600"/>
              </a:spcBef>
              <a:spcAft>
                <a:spcPts val="0"/>
              </a:spcAft>
              <a:buClr>
                <a:schemeClr val="dk2"/>
              </a:buClr>
              <a:buSzPts val="3600"/>
              <a:buChar char="•"/>
              <a:defRPr sz="3600">
                <a:solidFill>
                  <a:schemeClr val="dk2"/>
                </a:solidFill>
              </a:defRPr>
            </a:lvl2pPr>
            <a:lvl3pPr indent="-482600" lvl="2" marL="1371600" algn="l">
              <a:lnSpc>
                <a:spcPct val="100000"/>
              </a:lnSpc>
              <a:spcBef>
                <a:spcPts val="600"/>
              </a:spcBef>
              <a:spcAft>
                <a:spcPts val="0"/>
              </a:spcAft>
              <a:buClr>
                <a:schemeClr val="dk2"/>
              </a:buClr>
              <a:buSzPts val="4000"/>
              <a:buChar char="‐"/>
              <a:defRPr sz="4000">
                <a:solidFill>
                  <a:schemeClr val="dk2"/>
                </a:solidFill>
              </a:defRPr>
            </a:lvl3pPr>
            <a:lvl4pPr indent="-431800" lvl="3" marL="1828800" algn="l">
              <a:lnSpc>
                <a:spcPct val="100000"/>
              </a:lnSpc>
              <a:spcBef>
                <a:spcPts val="600"/>
              </a:spcBef>
              <a:spcAft>
                <a:spcPts val="0"/>
              </a:spcAft>
              <a:buClr>
                <a:schemeClr val="dk2"/>
              </a:buClr>
              <a:buSzPts val="3200"/>
              <a:buChar char="•"/>
              <a:defRPr sz="3200">
                <a:solidFill>
                  <a:schemeClr val="dk2"/>
                </a:solidFill>
              </a:defRPr>
            </a:lvl4pPr>
            <a:lvl5pPr indent="-355600" lvl="4" marL="2286000" algn="l">
              <a:lnSpc>
                <a:spcPct val="100000"/>
              </a:lnSpc>
              <a:spcBef>
                <a:spcPts val="600"/>
              </a:spcBef>
              <a:spcAft>
                <a:spcPts val="0"/>
              </a:spcAft>
              <a:buClr>
                <a:schemeClr val="dk2"/>
              </a:buClr>
              <a:buSzPts val="2000"/>
              <a:buChar char="‐"/>
              <a:defRPr sz="2000">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12" name="Google Shape;412;p82"/>
          <p:cNvSpPr txBox="1"/>
          <p:nvPr>
            <p:ph idx="2" type="body"/>
          </p:nvPr>
        </p:nvSpPr>
        <p:spPr>
          <a:xfrm>
            <a:off x="383911"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13" name="Google Shape;413;p82"/>
          <p:cNvSpPr txBox="1"/>
          <p:nvPr>
            <p:ph idx="3"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14" name="Google Shape;414;p82"/>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Block VA" showMasterSp="0">
  <p:cSld name="Title w/Block VA">
    <p:spTree>
      <p:nvGrpSpPr>
        <p:cNvPr id="415" name="Shape 415"/>
        <p:cNvGrpSpPr/>
        <p:nvPr/>
      </p:nvGrpSpPr>
      <p:grpSpPr>
        <a:xfrm>
          <a:off x="0" y="0"/>
          <a:ext cx="0" cy="0"/>
          <a:chOff x="0" y="0"/>
          <a:chExt cx="0" cy="0"/>
        </a:xfrm>
      </p:grpSpPr>
      <p:sp>
        <p:nvSpPr>
          <p:cNvPr id="416" name="Google Shape;416;p83"/>
          <p:cNvSpPr/>
          <p:nvPr/>
        </p:nvSpPr>
        <p:spPr>
          <a:xfrm>
            <a:off x="0" y="0"/>
            <a:ext cx="5760720" cy="6858000"/>
          </a:xfrm>
          <a:prstGeom prst="rect">
            <a:avLst/>
          </a:prstGeom>
          <a:solidFill>
            <a:srgbClr val="0944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rgbClr val="FFFFFF"/>
              </a:solidFill>
              <a:latin typeface="Calibri"/>
              <a:ea typeface="Calibri"/>
              <a:cs typeface="Calibri"/>
              <a:sym typeface="Calibri"/>
            </a:endParaRPr>
          </a:p>
        </p:txBody>
      </p:sp>
      <p:sp>
        <p:nvSpPr>
          <p:cNvPr id="417" name="Google Shape;417;p83"/>
          <p:cNvSpPr/>
          <p:nvPr/>
        </p:nvSpPr>
        <p:spPr>
          <a:xfrm>
            <a:off x="5760720" y="0"/>
            <a:ext cx="3931920" cy="504199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FFFFFF"/>
              </a:solidFill>
              <a:latin typeface="Calibri"/>
              <a:ea typeface="Calibri"/>
              <a:cs typeface="Calibri"/>
              <a:sym typeface="Calibri"/>
            </a:endParaRPr>
          </a:p>
        </p:txBody>
      </p:sp>
      <p:sp>
        <p:nvSpPr>
          <p:cNvPr id="418" name="Google Shape;418;p83"/>
          <p:cNvSpPr txBox="1"/>
          <p:nvPr>
            <p:ph idx="1" type="body"/>
          </p:nvPr>
        </p:nvSpPr>
        <p:spPr>
          <a:xfrm>
            <a:off x="407059" y="838200"/>
            <a:ext cx="5029200" cy="310926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4000"/>
              <a:buNone/>
              <a:defRPr sz="40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19" name="Google Shape;419;p83"/>
          <p:cNvSpPr txBox="1"/>
          <p:nvPr>
            <p:ph idx="2" type="body"/>
          </p:nvPr>
        </p:nvSpPr>
        <p:spPr>
          <a:xfrm>
            <a:off x="407058" y="4177891"/>
            <a:ext cx="5029200"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20" name="Google Shape;420;p83"/>
          <p:cNvSpPr txBox="1"/>
          <p:nvPr>
            <p:ph idx="3" type="body"/>
          </p:nvPr>
        </p:nvSpPr>
        <p:spPr>
          <a:xfrm>
            <a:off x="383911"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21" name="Google Shape;421;p83"/>
          <p:cNvSpPr txBox="1"/>
          <p:nvPr>
            <p:ph idx="4"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422" name="Google Shape;422;p83"/>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
        <p:nvSpPr>
          <p:cNvPr id="423" name="Google Shape;423;p83"/>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lid VA" showMasterSp="0">
  <p:cSld name="Title solid VA">
    <p:spTree>
      <p:nvGrpSpPr>
        <p:cNvPr id="424" name="Shape 424"/>
        <p:cNvGrpSpPr/>
        <p:nvPr/>
      </p:nvGrpSpPr>
      <p:grpSpPr>
        <a:xfrm>
          <a:off x="0" y="0"/>
          <a:ext cx="0" cy="0"/>
          <a:chOff x="0" y="0"/>
          <a:chExt cx="0" cy="0"/>
        </a:xfrm>
      </p:grpSpPr>
      <p:sp>
        <p:nvSpPr>
          <p:cNvPr id="425" name="Google Shape;425;p84"/>
          <p:cNvSpPr/>
          <p:nvPr/>
        </p:nvSpPr>
        <p:spPr>
          <a:xfrm>
            <a:off x="0" y="0"/>
            <a:ext cx="9601200" cy="6858000"/>
          </a:xfrm>
          <a:prstGeom prst="rect">
            <a:avLst/>
          </a:prstGeom>
          <a:solidFill>
            <a:srgbClr val="0944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alibri"/>
              <a:ea typeface="Calibri"/>
              <a:cs typeface="Calibri"/>
              <a:sym typeface="Calibri"/>
            </a:endParaRPr>
          </a:p>
        </p:txBody>
      </p:sp>
      <p:sp>
        <p:nvSpPr>
          <p:cNvPr id="426" name="Google Shape;426;p84"/>
          <p:cNvSpPr txBox="1"/>
          <p:nvPr>
            <p:ph idx="1" type="body"/>
          </p:nvPr>
        </p:nvSpPr>
        <p:spPr>
          <a:xfrm>
            <a:off x="407059" y="838200"/>
            <a:ext cx="8510096" cy="31092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4400"/>
              <a:buNone/>
              <a:defRPr sz="4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27" name="Google Shape;427;p84"/>
          <p:cNvSpPr txBox="1"/>
          <p:nvPr>
            <p:ph idx="2" type="body"/>
          </p:nvPr>
        </p:nvSpPr>
        <p:spPr>
          <a:xfrm>
            <a:off x="407058" y="4177891"/>
            <a:ext cx="8567704"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28" name="Google Shape;428;p84"/>
          <p:cNvSpPr txBox="1"/>
          <p:nvPr>
            <p:ph idx="3" type="body"/>
          </p:nvPr>
        </p:nvSpPr>
        <p:spPr>
          <a:xfrm>
            <a:off x="383911"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29" name="Google Shape;429;p84"/>
          <p:cNvSpPr txBox="1"/>
          <p:nvPr>
            <p:ph idx="4"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430" name="Google Shape;430;p84"/>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
        <p:nvSpPr>
          <p:cNvPr id="431" name="Google Shape;431;p84"/>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lid logo FIA" showMasterSp="0">
  <p:cSld name="Title solid logo FIA">
    <p:spTree>
      <p:nvGrpSpPr>
        <p:cNvPr id="432" name="Shape 432"/>
        <p:cNvGrpSpPr/>
        <p:nvPr/>
      </p:nvGrpSpPr>
      <p:grpSpPr>
        <a:xfrm>
          <a:off x="0" y="0"/>
          <a:ext cx="0" cy="0"/>
          <a:chOff x="0" y="0"/>
          <a:chExt cx="0" cy="0"/>
        </a:xfrm>
      </p:grpSpPr>
      <p:sp>
        <p:nvSpPr>
          <p:cNvPr id="433" name="Google Shape;433;p85"/>
          <p:cNvSpPr/>
          <p:nvPr/>
        </p:nvSpPr>
        <p:spPr>
          <a:xfrm>
            <a:off x="0" y="0"/>
            <a:ext cx="12188825" cy="6858000"/>
          </a:xfrm>
          <a:prstGeom prst="rect">
            <a:avLst/>
          </a:prstGeom>
          <a:solidFill>
            <a:srgbClr val="4C30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rgbClr val="FFFFFF"/>
              </a:solidFill>
              <a:latin typeface="Calibri"/>
              <a:ea typeface="Calibri"/>
              <a:cs typeface="Calibri"/>
              <a:sym typeface="Calibri"/>
            </a:endParaRPr>
          </a:p>
        </p:txBody>
      </p:sp>
      <p:pic>
        <p:nvPicPr>
          <p:cNvPr id="434" name="Google Shape;434;p85"/>
          <p:cNvPicPr preferRelativeResize="0"/>
          <p:nvPr/>
        </p:nvPicPr>
        <p:blipFill rotWithShape="1">
          <a:blip r:embed="rId2">
            <a:alphaModFix amt="45000"/>
          </a:blip>
          <a:srcRect b="0" l="0" r="0" t="0"/>
          <a:stretch/>
        </p:blipFill>
        <p:spPr>
          <a:xfrm>
            <a:off x="6095207" y="550109"/>
            <a:ext cx="6095206" cy="6309480"/>
          </a:xfrm>
          <a:prstGeom prst="rect">
            <a:avLst/>
          </a:prstGeom>
          <a:noFill/>
          <a:ln>
            <a:noFill/>
          </a:ln>
        </p:spPr>
      </p:pic>
      <p:sp>
        <p:nvSpPr>
          <p:cNvPr id="435" name="Google Shape;435;p85"/>
          <p:cNvSpPr txBox="1"/>
          <p:nvPr>
            <p:ph idx="1" type="body"/>
          </p:nvPr>
        </p:nvSpPr>
        <p:spPr>
          <a:xfrm>
            <a:off x="333375" y="720725"/>
            <a:ext cx="7200900" cy="32273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3600"/>
              <a:buNone/>
              <a:defRPr sz="3600">
                <a:solidFill>
                  <a:schemeClr val="dk2"/>
                </a:solidFill>
              </a:defRPr>
            </a:lvl1pPr>
            <a:lvl2pPr indent="-457200" lvl="1" marL="914400" algn="l">
              <a:lnSpc>
                <a:spcPct val="100000"/>
              </a:lnSpc>
              <a:spcBef>
                <a:spcPts val="600"/>
              </a:spcBef>
              <a:spcAft>
                <a:spcPts val="0"/>
              </a:spcAft>
              <a:buClr>
                <a:schemeClr val="dk2"/>
              </a:buClr>
              <a:buSzPts val="3600"/>
              <a:buChar char="•"/>
              <a:defRPr sz="3600">
                <a:solidFill>
                  <a:schemeClr val="dk2"/>
                </a:solidFill>
              </a:defRPr>
            </a:lvl2pPr>
            <a:lvl3pPr indent="-482600" lvl="2" marL="1371600" algn="l">
              <a:lnSpc>
                <a:spcPct val="100000"/>
              </a:lnSpc>
              <a:spcBef>
                <a:spcPts val="600"/>
              </a:spcBef>
              <a:spcAft>
                <a:spcPts val="0"/>
              </a:spcAft>
              <a:buClr>
                <a:schemeClr val="dk2"/>
              </a:buClr>
              <a:buSzPts val="4000"/>
              <a:buChar char="‐"/>
              <a:defRPr sz="4000">
                <a:solidFill>
                  <a:schemeClr val="dk2"/>
                </a:solidFill>
              </a:defRPr>
            </a:lvl3pPr>
            <a:lvl4pPr indent="-431800" lvl="3" marL="1828800" algn="l">
              <a:lnSpc>
                <a:spcPct val="100000"/>
              </a:lnSpc>
              <a:spcBef>
                <a:spcPts val="600"/>
              </a:spcBef>
              <a:spcAft>
                <a:spcPts val="0"/>
              </a:spcAft>
              <a:buClr>
                <a:schemeClr val="dk2"/>
              </a:buClr>
              <a:buSzPts val="3200"/>
              <a:buChar char="•"/>
              <a:defRPr sz="3200">
                <a:solidFill>
                  <a:schemeClr val="dk2"/>
                </a:solidFill>
              </a:defRPr>
            </a:lvl4pPr>
            <a:lvl5pPr indent="-355600" lvl="4" marL="2286000" algn="l">
              <a:lnSpc>
                <a:spcPct val="100000"/>
              </a:lnSpc>
              <a:spcBef>
                <a:spcPts val="600"/>
              </a:spcBef>
              <a:spcAft>
                <a:spcPts val="0"/>
              </a:spcAft>
              <a:buClr>
                <a:schemeClr val="dk2"/>
              </a:buClr>
              <a:buSzPts val="2000"/>
              <a:buChar char="‐"/>
              <a:defRPr sz="2000">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36" name="Google Shape;436;p85"/>
          <p:cNvSpPr txBox="1"/>
          <p:nvPr>
            <p:ph idx="2" type="body"/>
          </p:nvPr>
        </p:nvSpPr>
        <p:spPr>
          <a:xfrm>
            <a:off x="383911" y="6309352"/>
            <a:ext cx="5029200" cy="24169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37" name="Google Shape;437;p85"/>
          <p:cNvSpPr txBox="1"/>
          <p:nvPr>
            <p:ph idx="3"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38" name="Google Shape;438;p85"/>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Block FIA" showMasterSp="0">
  <p:cSld name="Title w/Block FIA">
    <p:spTree>
      <p:nvGrpSpPr>
        <p:cNvPr id="439" name="Shape 439"/>
        <p:cNvGrpSpPr/>
        <p:nvPr/>
      </p:nvGrpSpPr>
      <p:grpSpPr>
        <a:xfrm>
          <a:off x="0" y="0"/>
          <a:ext cx="0" cy="0"/>
          <a:chOff x="0" y="0"/>
          <a:chExt cx="0" cy="0"/>
        </a:xfrm>
      </p:grpSpPr>
      <p:sp>
        <p:nvSpPr>
          <p:cNvPr id="440" name="Google Shape;440;p86"/>
          <p:cNvSpPr/>
          <p:nvPr/>
        </p:nvSpPr>
        <p:spPr>
          <a:xfrm>
            <a:off x="0" y="0"/>
            <a:ext cx="5760720" cy="6858000"/>
          </a:xfrm>
          <a:prstGeom prst="rect">
            <a:avLst/>
          </a:prstGeom>
          <a:solidFill>
            <a:srgbClr val="4C30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rgbClr val="FFFFFF"/>
              </a:solidFill>
              <a:latin typeface="Calibri"/>
              <a:ea typeface="Calibri"/>
              <a:cs typeface="Calibri"/>
              <a:sym typeface="Calibri"/>
            </a:endParaRPr>
          </a:p>
        </p:txBody>
      </p:sp>
      <p:sp>
        <p:nvSpPr>
          <p:cNvPr id="441" name="Google Shape;441;p86"/>
          <p:cNvSpPr txBox="1"/>
          <p:nvPr>
            <p:ph idx="1" type="body"/>
          </p:nvPr>
        </p:nvSpPr>
        <p:spPr>
          <a:xfrm>
            <a:off x="407059" y="838200"/>
            <a:ext cx="5029200" cy="310926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4000"/>
              <a:buNone/>
              <a:defRPr sz="40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42" name="Google Shape;442;p86"/>
          <p:cNvSpPr txBox="1"/>
          <p:nvPr>
            <p:ph idx="2" type="body"/>
          </p:nvPr>
        </p:nvSpPr>
        <p:spPr>
          <a:xfrm>
            <a:off x="407058" y="4177891"/>
            <a:ext cx="5029200"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43" name="Google Shape;443;p86"/>
          <p:cNvSpPr/>
          <p:nvPr/>
        </p:nvSpPr>
        <p:spPr>
          <a:xfrm>
            <a:off x="5760720" y="0"/>
            <a:ext cx="3931920" cy="504199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FFFFFF"/>
              </a:solidFill>
              <a:latin typeface="Calibri"/>
              <a:ea typeface="Calibri"/>
              <a:cs typeface="Calibri"/>
              <a:sym typeface="Calibri"/>
            </a:endParaRPr>
          </a:p>
        </p:txBody>
      </p:sp>
      <p:sp>
        <p:nvSpPr>
          <p:cNvPr id="444" name="Google Shape;444;p86"/>
          <p:cNvSpPr txBox="1"/>
          <p:nvPr>
            <p:ph idx="3" type="body"/>
          </p:nvPr>
        </p:nvSpPr>
        <p:spPr>
          <a:xfrm>
            <a:off x="383911" y="6309352"/>
            <a:ext cx="5029200" cy="24169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45" name="Google Shape;445;p86"/>
          <p:cNvSpPr txBox="1"/>
          <p:nvPr>
            <p:ph idx="4"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446" name="Google Shape;446;p86"/>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
        <p:nvSpPr>
          <p:cNvPr id="447" name="Google Shape;447;p86"/>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lid FIA" showMasterSp="0">
  <p:cSld name="Title solid FIA">
    <p:spTree>
      <p:nvGrpSpPr>
        <p:cNvPr id="448" name="Shape 448"/>
        <p:cNvGrpSpPr/>
        <p:nvPr/>
      </p:nvGrpSpPr>
      <p:grpSpPr>
        <a:xfrm>
          <a:off x="0" y="0"/>
          <a:ext cx="0" cy="0"/>
          <a:chOff x="0" y="0"/>
          <a:chExt cx="0" cy="0"/>
        </a:xfrm>
      </p:grpSpPr>
      <p:sp>
        <p:nvSpPr>
          <p:cNvPr id="449" name="Google Shape;449;p87"/>
          <p:cNvSpPr/>
          <p:nvPr/>
        </p:nvSpPr>
        <p:spPr>
          <a:xfrm>
            <a:off x="0" y="0"/>
            <a:ext cx="9601200" cy="6858000"/>
          </a:xfrm>
          <a:prstGeom prst="rect">
            <a:avLst/>
          </a:prstGeom>
          <a:solidFill>
            <a:srgbClr val="4C30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FFFFFF"/>
              </a:solidFill>
              <a:latin typeface="Calibri"/>
              <a:ea typeface="Calibri"/>
              <a:cs typeface="Calibri"/>
              <a:sym typeface="Calibri"/>
            </a:endParaRPr>
          </a:p>
        </p:txBody>
      </p:sp>
      <p:sp>
        <p:nvSpPr>
          <p:cNvPr id="450" name="Google Shape;450;p87"/>
          <p:cNvSpPr txBox="1"/>
          <p:nvPr>
            <p:ph idx="1" type="body"/>
          </p:nvPr>
        </p:nvSpPr>
        <p:spPr>
          <a:xfrm>
            <a:off x="407059" y="838200"/>
            <a:ext cx="8510096" cy="31092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4400"/>
              <a:buNone/>
              <a:defRPr sz="4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51" name="Google Shape;451;p87"/>
          <p:cNvSpPr txBox="1"/>
          <p:nvPr>
            <p:ph idx="2" type="body"/>
          </p:nvPr>
        </p:nvSpPr>
        <p:spPr>
          <a:xfrm>
            <a:off x="407058" y="4177891"/>
            <a:ext cx="8567704"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52" name="Google Shape;452;p87"/>
          <p:cNvSpPr txBox="1"/>
          <p:nvPr>
            <p:ph idx="3" type="body"/>
          </p:nvPr>
        </p:nvSpPr>
        <p:spPr>
          <a:xfrm>
            <a:off x="383911" y="6309352"/>
            <a:ext cx="5029200" cy="24169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53" name="Google Shape;453;p87"/>
          <p:cNvSpPr txBox="1"/>
          <p:nvPr>
            <p:ph idx="4"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454" name="Google Shape;454;p87"/>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
        <p:nvSpPr>
          <p:cNvPr id="455" name="Google Shape;455;p87"/>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Block Blue" showMasterSp="0">
  <p:cSld name="TITLE w/Block Blue">
    <p:spTree>
      <p:nvGrpSpPr>
        <p:cNvPr id="456" name="Shape 456"/>
        <p:cNvGrpSpPr/>
        <p:nvPr/>
      </p:nvGrpSpPr>
      <p:grpSpPr>
        <a:xfrm>
          <a:off x="0" y="0"/>
          <a:ext cx="0" cy="0"/>
          <a:chOff x="0" y="0"/>
          <a:chExt cx="0" cy="0"/>
        </a:xfrm>
      </p:grpSpPr>
      <p:sp>
        <p:nvSpPr>
          <p:cNvPr id="457" name="Google Shape;457;p88"/>
          <p:cNvSpPr/>
          <p:nvPr/>
        </p:nvSpPr>
        <p:spPr>
          <a:xfrm>
            <a:off x="0" y="0"/>
            <a:ext cx="57607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rgbClr val="FFFFFF"/>
              </a:solidFill>
              <a:latin typeface="Calibri"/>
              <a:ea typeface="Calibri"/>
              <a:cs typeface="Calibri"/>
              <a:sym typeface="Calibri"/>
            </a:endParaRPr>
          </a:p>
        </p:txBody>
      </p:sp>
      <p:sp>
        <p:nvSpPr>
          <p:cNvPr id="458" name="Google Shape;458;p88"/>
          <p:cNvSpPr/>
          <p:nvPr/>
        </p:nvSpPr>
        <p:spPr>
          <a:xfrm>
            <a:off x="5760720" y="0"/>
            <a:ext cx="3931920" cy="504199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FFFFFF"/>
              </a:solidFill>
              <a:latin typeface="Calibri"/>
              <a:ea typeface="Calibri"/>
              <a:cs typeface="Calibri"/>
              <a:sym typeface="Calibri"/>
            </a:endParaRPr>
          </a:p>
        </p:txBody>
      </p:sp>
      <p:sp>
        <p:nvSpPr>
          <p:cNvPr id="459" name="Google Shape;459;p88"/>
          <p:cNvSpPr txBox="1"/>
          <p:nvPr>
            <p:ph idx="1" type="body"/>
          </p:nvPr>
        </p:nvSpPr>
        <p:spPr>
          <a:xfrm>
            <a:off x="407059" y="838200"/>
            <a:ext cx="5029200" cy="310926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4000"/>
              <a:buNone/>
              <a:defRPr sz="40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60" name="Google Shape;460;p88"/>
          <p:cNvSpPr txBox="1"/>
          <p:nvPr>
            <p:ph idx="2" type="body"/>
          </p:nvPr>
        </p:nvSpPr>
        <p:spPr>
          <a:xfrm>
            <a:off x="407058" y="4177891"/>
            <a:ext cx="5029200" cy="14401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2"/>
                </a:solidFill>
                <a:latin typeface="Calibri"/>
                <a:ea typeface="Calibri"/>
                <a:cs typeface="Calibri"/>
                <a:sym typeface="Calibri"/>
              </a:defRPr>
            </a:lvl1pPr>
            <a:lvl2pPr indent="-431800" lvl="1" marL="914400" algn="l">
              <a:lnSpc>
                <a:spcPct val="100000"/>
              </a:lnSpc>
              <a:spcBef>
                <a:spcPts val="600"/>
              </a:spcBef>
              <a:spcAft>
                <a:spcPts val="0"/>
              </a:spcAft>
              <a:buClr>
                <a:schemeClr val="dk2"/>
              </a:buClr>
              <a:buSzPts val="3200"/>
              <a:buChar char="•"/>
              <a:defRPr sz="3200">
                <a:solidFill>
                  <a:schemeClr val="dk2"/>
                </a:solidFill>
                <a:latin typeface="Calibri"/>
                <a:ea typeface="Calibri"/>
                <a:cs typeface="Calibri"/>
                <a:sym typeface="Calibri"/>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61" name="Google Shape;461;p88"/>
          <p:cNvSpPr txBox="1"/>
          <p:nvPr>
            <p:ph idx="3" type="body"/>
          </p:nvPr>
        </p:nvSpPr>
        <p:spPr>
          <a:xfrm>
            <a:off x="383911" y="6309352"/>
            <a:ext cx="5029200" cy="24169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SzPts val="900"/>
              <a:buNone/>
              <a:defRPr b="1" sz="9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62" name="Google Shape;462;p88"/>
          <p:cNvSpPr txBox="1"/>
          <p:nvPr>
            <p:ph idx="4"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463" name="Google Shape;463;p88"/>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
        <p:nvSpPr>
          <p:cNvPr id="464" name="Google Shape;464;p88"/>
          <p:cNvSpPr txBox="1"/>
          <p:nvPr/>
        </p:nvSpPr>
        <p:spPr>
          <a:xfrm>
            <a:off x="391319" y="603503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Allianz Life Insurance Company of North America</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ver image" showMasterSp="0">
  <p:cSld name="Title over image">
    <p:spTree>
      <p:nvGrpSpPr>
        <p:cNvPr id="465" name="Shape 465"/>
        <p:cNvGrpSpPr/>
        <p:nvPr/>
      </p:nvGrpSpPr>
      <p:grpSpPr>
        <a:xfrm>
          <a:off x="0" y="0"/>
          <a:ext cx="0" cy="0"/>
          <a:chOff x="0" y="0"/>
          <a:chExt cx="0" cy="0"/>
        </a:xfrm>
      </p:grpSpPr>
      <p:sp>
        <p:nvSpPr>
          <p:cNvPr id="466" name="Google Shape;466;p89"/>
          <p:cNvSpPr txBox="1"/>
          <p:nvPr>
            <p:ph idx="1" type="body"/>
          </p:nvPr>
        </p:nvSpPr>
        <p:spPr>
          <a:xfrm>
            <a:off x="7313614" y="1"/>
            <a:ext cx="4541837" cy="4868863"/>
          </a:xfrm>
          <a:prstGeom prst="rect">
            <a:avLst/>
          </a:prstGeom>
          <a:solidFill>
            <a:schemeClr val="accent1"/>
          </a:solidFill>
          <a:ln>
            <a:noFill/>
          </a:ln>
        </p:spPr>
        <p:txBody>
          <a:bodyPr anchorCtr="0" anchor="t" bIns="45700" lIns="0" spcFirstLastPara="1" rIns="91425" wrap="square" tIns="548625">
            <a:normAutofit/>
          </a:bodyPr>
          <a:lstStyle>
            <a:lvl1pPr indent="-228600" lvl="0" marL="457200" algn="l">
              <a:lnSpc>
                <a:spcPct val="100000"/>
              </a:lnSpc>
              <a:spcBef>
                <a:spcPts val="600"/>
              </a:spcBef>
              <a:spcAft>
                <a:spcPts val="0"/>
              </a:spcAft>
              <a:buSzPts val="2400"/>
              <a:buNone/>
              <a:defRPr sz="24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67" name="Google Shape;467;p89"/>
          <p:cNvSpPr/>
          <p:nvPr>
            <p:ph idx="2" type="pic"/>
          </p:nvPr>
        </p:nvSpPr>
        <p:spPr>
          <a:xfrm>
            <a:off x="-1" y="0"/>
            <a:ext cx="7315200" cy="5943600"/>
          </a:xfrm>
          <a:prstGeom prst="rect">
            <a:avLst/>
          </a:prstGeom>
          <a:noFill/>
          <a:ln>
            <a:noFill/>
          </a:ln>
        </p:spPr>
      </p:sp>
      <p:sp>
        <p:nvSpPr>
          <p:cNvPr id="468" name="Google Shape;468;p89"/>
          <p:cNvSpPr txBox="1"/>
          <p:nvPr>
            <p:ph idx="3" type="body"/>
          </p:nvPr>
        </p:nvSpPr>
        <p:spPr>
          <a:xfrm>
            <a:off x="333712" y="610744"/>
            <a:ext cx="6400800" cy="12484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4400"/>
              <a:buNone/>
              <a:defRPr b="1" sz="4400"/>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69" name="Google Shape;469;p89"/>
          <p:cNvSpPr txBox="1"/>
          <p:nvPr>
            <p:ph idx="4" type="body"/>
          </p:nvPr>
        </p:nvSpPr>
        <p:spPr>
          <a:xfrm>
            <a:off x="333375" y="1858963"/>
            <a:ext cx="6400800" cy="16459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3200"/>
              <a:buNone/>
              <a:defRPr sz="3200"/>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70" name="Google Shape;470;p89"/>
          <p:cNvSpPr txBox="1"/>
          <p:nvPr>
            <p:ph idx="5" type="body"/>
          </p:nvPr>
        </p:nvSpPr>
        <p:spPr>
          <a:xfrm>
            <a:off x="383911" y="6309352"/>
            <a:ext cx="5029200" cy="24169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900"/>
              <a:buNone/>
              <a:defRPr b="1" sz="900">
                <a:solidFill>
                  <a:schemeClr val="lt1"/>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71" name="Google Shape;471;p89"/>
          <p:cNvSpPr txBox="1"/>
          <p:nvPr>
            <p:ph idx="6"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lt1"/>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72" name="Google Shape;472;p89"/>
          <p:cNvSpPr/>
          <p:nvPr/>
        </p:nvSpPr>
        <p:spPr>
          <a:xfrm>
            <a:off x="391319" y="6047740"/>
            <a:ext cx="507962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424242"/>
              </a:buClr>
              <a:buSzPts val="1000"/>
              <a:buFont typeface="Calibri"/>
              <a:buNone/>
            </a:pPr>
            <a:r>
              <a:rPr lang="en-US" sz="1000">
                <a:solidFill>
                  <a:srgbClr val="424242"/>
                </a:solidFill>
                <a:latin typeface="Calibri"/>
                <a:ea typeface="Calibri"/>
                <a:cs typeface="Calibri"/>
                <a:sym typeface="Calibri"/>
              </a:rPr>
              <a:t>Allianz Life Insurance Company of North America</a:t>
            </a:r>
            <a:endParaRPr/>
          </a:p>
        </p:txBody>
      </p:sp>
      <p:pic>
        <p:nvPicPr>
          <p:cNvPr id="473" name="Google Shape;473;p89"/>
          <p:cNvPicPr preferRelativeResize="0"/>
          <p:nvPr/>
        </p:nvPicPr>
        <p:blipFill rotWithShape="1">
          <a:blip r:embed="rId2">
            <a:alphaModFix/>
          </a:blip>
          <a:srcRect b="0" l="0" r="0" t="0"/>
          <a:stretch/>
        </p:blipFill>
        <p:spPr>
          <a:xfrm>
            <a:off x="10597544" y="6342964"/>
            <a:ext cx="1257569" cy="312028"/>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_blank">
  <p:cSld name="Agenda_blank">
    <p:spTree>
      <p:nvGrpSpPr>
        <p:cNvPr id="474" name="Shape 474"/>
        <p:cNvGrpSpPr/>
        <p:nvPr/>
      </p:nvGrpSpPr>
      <p:grpSpPr>
        <a:xfrm>
          <a:off x="0" y="0"/>
          <a:ext cx="0" cy="0"/>
          <a:chOff x="0" y="0"/>
          <a:chExt cx="0" cy="0"/>
        </a:xfrm>
      </p:grpSpPr>
      <p:sp>
        <p:nvSpPr>
          <p:cNvPr id="475" name="Google Shape;475;p90"/>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6" name="Google Shape;476;p90"/>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77" name="Google Shape;477;p90"/>
          <p:cNvSpPr txBox="1"/>
          <p:nvPr>
            <p:ph idx="1" type="body"/>
          </p:nvPr>
        </p:nvSpPr>
        <p:spPr>
          <a:xfrm>
            <a:off x="506533" y="0"/>
            <a:ext cx="2995564" cy="4868863"/>
          </a:xfrm>
          <a:prstGeom prst="rect">
            <a:avLst/>
          </a:prstGeom>
          <a:solidFill>
            <a:srgbClr val="0F898F"/>
          </a:solidFill>
          <a:ln>
            <a:noFill/>
          </a:ln>
        </p:spPr>
        <p:txBody>
          <a:bodyPr anchorCtr="0" anchor="t" bIns="45700" lIns="182875" spcFirstLastPara="1" rIns="274300" wrap="square" tIns="1005825">
            <a:normAutofit/>
          </a:bodyPr>
          <a:lstStyle>
            <a:lvl1pPr indent="-228600" lvl="0" marL="457200" algn="l">
              <a:lnSpc>
                <a:spcPct val="100000"/>
              </a:lnSpc>
              <a:spcBef>
                <a:spcPts val="600"/>
              </a:spcBef>
              <a:spcAft>
                <a:spcPts val="0"/>
              </a:spcAft>
              <a:buSzPts val="4800"/>
              <a:buNone/>
              <a:defRPr sz="48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_numbered">
  <p:cSld name="Agenda_numbered">
    <p:spTree>
      <p:nvGrpSpPr>
        <p:cNvPr id="478" name="Shape 478"/>
        <p:cNvGrpSpPr/>
        <p:nvPr/>
      </p:nvGrpSpPr>
      <p:grpSpPr>
        <a:xfrm>
          <a:off x="0" y="0"/>
          <a:ext cx="0" cy="0"/>
          <a:chOff x="0" y="0"/>
          <a:chExt cx="0" cy="0"/>
        </a:xfrm>
      </p:grpSpPr>
      <p:sp>
        <p:nvSpPr>
          <p:cNvPr id="479" name="Google Shape;479;p91"/>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9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81" name="Google Shape;481;p91"/>
          <p:cNvSpPr txBox="1"/>
          <p:nvPr>
            <p:ph idx="1" type="body"/>
          </p:nvPr>
        </p:nvSpPr>
        <p:spPr>
          <a:xfrm>
            <a:off x="3847739" y="1123950"/>
            <a:ext cx="7948974" cy="46101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600"/>
              </a:spcBef>
              <a:spcAft>
                <a:spcPts val="0"/>
              </a:spcAft>
              <a:buClr>
                <a:schemeClr val="lt1"/>
              </a:buClr>
              <a:buSzPts val="2400"/>
              <a:buFont typeface="Calibri"/>
              <a:buAutoNum type="arabicPeriod"/>
              <a:defRPr/>
            </a:lvl1pPr>
            <a:lvl2pPr indent="-381000" lvl="1" marL="914400" algn="l">
              <a:lnSpc>
                <a:spcPct val="100000"/>
              </a:lnSpc>
              <a:spcBef>
                <a:spcPts val="600"/>
              </a:spcBef>
              <a:spcAft>
                <a:spcPts val="0"/>
              </a:spcAft>
              <a:buClr>
                <a:schemeClr val="lt1"/>
              </a:buClr>
              <a:buSzPts val="2400"/>
              <a:buFont typeface="Calibri"/>
              <a:buAutoNum type="arabicPeriod"/>
              <a:defRPr/>
            </a:lvl2pPr>
            <a:lvl3pPr indent="-355600" lvl="2" marL="1371600" algn="l">
              <a:lnSpc>
                <a:spcPct val="100000"/>
              </a:lnSpc>
              <a:spcBef>
                <a:spcPts val="600"/>
              </a:spcBef>
              <a:spcAft>
                <a:spcPts val="0"/>
              </a:spcAft>
              <a:buClr>
                <a:schemeClr val="lt1"/>
              </a:buClr>
              <a:buSzPts val="2000"/>
              <a:buFont typeface="Calibri"/>
              <a:buAutoNum type="arabicPeriod"/>
              <a:defRPr/>
            </a:lvl3pPr>
            <a:lvl4pPr indent="-228600" lvl="3" marL="1828800" algn="l">
              <a:lnSpc>
                <a:spcPct val="100000"/>
              </a:lnSpc>
              <a:spcBef>
                <a:spcPts val="600"/>
              </a:spcBef>
              <a:spcAft>
                <a:spcPts val="0"/>
              </a:spcAft>
              <a:buClr>
                <a:schemeClr val="lt1"/>
              </a:buClr>
              <a:buSzPts val="1800"/>
              <a:buFont typeface="Calibri"/>
              <a:buNone/>
              <a:defRPr/>
            </a:lvl4pPr>
            <a:lvl5pPr indent="-330200" lvl="4" marL="2286000" algn="l">
              <a:lnSpc>
                <a:spcPct val="100000"/>
              </a:lnSpc>
              <a:spcBef>
                <a:spcPts val="600"/>
              </a:spcBef>
              <a:spcAft>
                <a:spcPts val="0"/>
              </a:spcAft>
              <a:buClr>
                <a:schemeClr val="lt1"/>
              </a:buClr>
              <a:buSzPts val="1600"/>
              <a:buFont typeface="Calibri"/>
              <a:buAutoNum type="arabicPeriod"/>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82" name="Google Shape;482;p91"/>
          <p:cNvSpPr txBox="1"/>
          <p:nvPr>
            <p:ph idx="2" type="body"/>
          </p:nvPr>
        </p:nvSpPr>
        <p:spPr>
          <a:xfrm>
            <a:off x="506533" y="0"/>
            <a:ext cx="2995564" cy="4868863"/>
          </a:xfrm>
          <a:prstGeom prst="rect">
            <a:avLst/>
          </a:prstGeom>
          <a:solidFill>
            <a:srgbClr val="0F898F"/>
          </a:solidFill>
          <a:ln>
            <a:noFill/>
          </a:ln>
        </p:spPr>
        <p:txBody>
          <a:bodyPr anchorCtr="0" anchor="t" bIns="45700" lIns="182875" spcFirstLastPara="1" rIns="274300" wrap="square" tIns="1005825">
            <a:normAutofit/>
          </a:bodyPr>
          <a:lstStyle>
            <a:lvl1pPr indent="-228600" lvl="0" marL="457200" algn="l">
              <a:lnSpc>
                <a:spcPct val="100000"/>
              </a:lnSpc>
              <a:spcBef>
                <a:spcPts val="600"/>
              </a:spcBef>
              <a:spcAft>
                <a:spcPts val="0"/>
              </a:spcAft>
              <a:buSzPts val="4800"/>
              <a:buNone/>
              <a:defRPr sz="48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itle full bar">
  <p:cSld name="Content title full bar">
    <p:spTree>
      <p:nvGrpSpPr>
        <p:cNvPr id="71" name="Shape 71"/>
        <p:cNvGrpSpPr/>
        <p:nvPr/>
      </p:nvGrpSpPr>
      <p:grpSpPr>
        <a:xfrm>
          <a:off x="0" y="0"/>
          <a:ext cx="0" cy="0"/>
          <a:chOff x="0" y="0"/>
          <a:chExt cx="0" cy="0"/>
        </a:xfrm>
      </p:grpSpPr>
      <p:sp>
        <p:nvSpPr>
          <p:cNvPr id="72" name="Google Shape;72;p37"/>
          <p:cNvSpPr txBox="1"/>
          <p:nvPr>
            <p:ph idx="1" type="body"/>
          </p:nvPr>
        </p:nvSpPr>
        <p:spPr>
          <a:xfrm>
            <a:off x="-1" y="0"/>
            <a:ext cx="12188825" cy="1355148"/>
          </a:xfrm>
          <a:prstGeom prst="rect">
            <a:avLst/>
          </a:prstGeom>
          <a:solidFill>
            <a:srgbClr val="0F898F"/>
          </a:solidFill>
          <a:ln>
            <a:noFill/>
          </a:ln>
        </p:spPr>
        <p:txBody>
          <a:bodyPr anchorCtr="0" anchor="b" bIns="274300" lIns="274300" spcFirstLastPara="1" rIns="274300" wrap="square" tIns="274300">
            <a:normAutofit/>
          </a:bodyPr>
          <a:lstStyle>
            <a:lvl1pPr indent="-228600" lvl="0" marL="457200" algn="l">
              <a:lnSpc>
                <a:spcPct val="100000"/>
              </a:lnSpc>
              <a:spcBef>
                <a:spcPts val="600"/>
              </a:spcBef>
              <a:spcAft>
                <a:spcPts val="0"/>
              </a:spcAft>
              <a:buSzPts val="3200"/>
              <a:buNone/>
              <a:defRPr sz="3200">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73" name="Google Shape;73;p37"/>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7"/>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75" name="Google Shape;75;p37"/>
          <p:cNvSpPr/>
          <p:nvPr/>
        </p:nvSpPr>
        <p:spPr>
          <a:xfrm>
            <a:off x="11486609" y="260615"/>
            <a:ext cx="310896" cy="310896"/>
          </a:xfrm>
          <a:custGeom>
            <a:rect b="b" l="l" r="r" t="t"/>
            <a:pathLst>
              <a:path extrusionOk="0" h="2019" w="2014">
                <a:moveTo>
                  <a:pt x="1154" y="1576"/>
                </a:moveTo>
                <a:cubicBezTo>
                  <a:pt x="1154" y="462"/>
                  <a:pt x="1154" y="462"/>
                  <a:pt x="1154" y="462"/>
                </a:cubicBezTo>
                <a:cubicBezTo>
                  <a:pt x="1154" y="371"/>
                  <a:pt x="1119" y="345"/>
                  <a:pt x="1037" y="345"/>
                </a:cubicBezTo>
                <a:cubicBezTo>
                  <a:pt x="773" y="345"/>
                  <a:pt x="773" y="345"/>
                  <a:pt x="773" y="345"/>
                </a:cubicBezTo>
                <a:cubicBezTo>
                  <a:pt x="773" y="468"/>
                  <a:pt x="773" y="468"/>
                  <a:pt x="773" y="468"/>
                </a:cubicBezTo>
                <a:cubicBezTo>
                  <a:pt x="788" y="468"/>
                  <a:pt x="788" y="468"/>
                  <a:pt x="788" y="468"/>
                </a:cubicBezTo>
                <a:cubicBezTo>
                  <a:pt x="849" y="468"/>
                  <a:pt x="860" y="483"/>
                  <a:pt x="860" y="554"/>
                </a:cubicBezTo>
                <a:cubicBezTo>
                  <a:pt x="860" y="1576"/>
                  <a:pt x="860" y="1576"/>
                  <a:pt x="860" y="1576"/>
                </a:cubicBezTo>
                <a:cubicBezTo>
                  <a:pt x="1154" y="1576"/>
                  <a:pt x="1154" y="1576"/>
                  <a:pt x="1154" y="1576"/>
                </a:cubicBezTo>
                <a:cubicBezTo>
                  <a:pt x="1154" y="1576"/>
                  <a:pt x="1154" y="1576"/>
                  <a:pt x="1154" y="1576"/>
                </a:cubicBezTo>
                <a:close/>
                <a:moveTo>
                  <a:pt x="1282" y="1576"/>
                </a:moveTo>
                <a:cubicBezTo>
                  <a:pt x="1571" y="1576"/>
                  <a:pt x="1571" y="1576"/>
                  <a:pt x="1571" y="1576"/>
                </a:cubicBezTo>
                <a:cubicBezTo>
                  <a:pt x="1571" y="707"/>
                  <a:pt x="1571" y="707"/>
                  <a:pt x="1571" y="707"/>
                </a:cubicBezTo>
                <a:cubicBezTo>
                  <a:pt x="1571" y="620"/>
                  <a:pt x="1536" y="590"/>
                  <a:pt x="1454" y="590"/>
                </a:cubicBezTo>
                <a:cubicBezTo>
                  <a:pt x="1282" y="590"/>
                  <a:pt x="1282" y="590"/>
                  <a:pt x="1282" y="590"/>
                </a:cubicBezTo>
                <a:cubicBezTo>
                  <a:pt x="1282" y="1576"/>
                  <a:pt x="1282" y="1576"/>
                  <a:pt x="1282" y="1576"/>
                </a:cubicBezTo>
                <a:cubicBezTo>
                  <a:pt x="1282" y="1576"/>
                  <a:pt x="1282" y="1576"/>
                  <a:pt x="1282" y="1576"/>
                </a:cubicBezTo>
                <a:close/>
                <a:moveTo>
                  <a:pt x="732" y="1576"/>
                </a:moveTo>
                <a:cubicBezTo>
                  <a:pt x="732" y="590"/>
                  <a:pt x="732" y="590"/>
                  <a:pt x="732" y="590"/>
                </a:cubicBezTo>
                <a:cubicBezTo>
                  <a:pt x="564" y="590"/>
                  <a:pt x="564" y="590"/>
                  <a:pt x="564" y="590"/>
                </a:cubicBezTo>
                <a:cubicBezTo>
                  <a:pt x="478" y="590"/>
                  <a:pt x="443" y="620"/>
                  <a:pt x="443" y="707"/>
                </a:cubicBezTo>
                <a:cubicBezTo>
                  <a:pt x="443" y="1576"/>
                  <a:pt x="443" y="1576"/>
                  <a:pt x="443" y="1576"/>
                </a:cubicBezTo>
                <a:cubicBezTo>
                  <a:pt x="732" y="1576"/>
                  <a:pt x="732" y="1576"/>
                  <a:pt x="732" y="1576"/>
                </a:cubicBezTo>
                <a:cubicBezTo>
                  <a:pt x="732" y="1576"/>
                  <a:pt x="732" y="1576"/>
                  <a:pt x="732" y="1576"/>
                </a:cubicBezTo>
                <a:close/>
                <a:moveTo>
                  <a:pt x="1846" y="1012"/>
                </a:moveTo>
                <a:cubicBezTo>
                  <a:pt x="1846" y="1500"/>
                  <a:pt x="1490" y="1856"/>
                  <a:pt x="1007" y="1856"/>
                </a:cubicBezTo>
                <a:cubicBezTo>
                  <a:pt x="524" y="1856"/>
                  <a:pt x="168" y="1500"/>
                  <a:pt x="168" y="1012"/>
                </a:cubicBezTo>
                <a:cubicBezTo>
                  <a:pt x="168" y="518"/>
                  <a:pt x="524" y="162"/>
                  <a:pt x="1007" y="162"/>
                </a:cubicBezTo>
                <a:cubicBezTo>
                  <a:pt x="1490" y="162"/>
                  <a:pt x="1846" y="524"/>
                  <a:pt x="1846" y="1012"/>
                </a:cubicBezTo>
                <a:moveTo>
                  <a:pt x="2014" y="1012"/>
                </a:moveTo>
                <a:cubicBezTo>
                  <a:pt x="2014" y="432"/>
                  <a:pt x="1587" y="0"/>
                  <a:pt x="1007" y="0"/>
                </a:cubicBezTo>
                <a:cubicBezTo>
                  <a:pt x="432" y="0"/>
                  <a:pt x="0" y="432"/>
                  <a:pt x="0" y="1012"/>
                </a:cubicBezTo>
                <a:cubicBezTo>
                  <a:pt x="0" y="1587"/>
                  <a:pt x="432" y="2019"/>
                  <a:pt x="1007" y="2019"/>
                </a:cubicBezTo>
                <a:cubicBezTo>
                  <a:pt x="1587" y="2019"/>
                  <a:pt x="2014" y="1587"/>
                  <a:pt x="2014" y="1012"/>
                </a:cubicBezTo>
              </a:path>
            </a:pathLst>
          </a:cu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13388"/>
              </a:buClr>
              <a:buSzPts val="1900"/>
              <a:buFont typeface="Noto Sans Symbols"/>
              <a:buNone/>
            </a:pPr>
            <a:r>
              <a:t/>
            </a:r>
            <a:endParaRPr b="0" i="0" sz="19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_number">
  <p:cSld name="Section divider_number">
    <p:spTree>
      <p:nvGrpSpPr>
        <p:cNvPr id="483" name="Shape 483"/>
        <p:cNvGrpSpPr/>
        <p:nvPr/>
      </p:nvGrpSpPr>
      <p:grpSpPr>
        <a:xfrm>
          <a:off x="0" y="0"/>
          <a:ext cx="0" cy="0"/>
          <a:chOff x="0" y="0"/>
          <a:chExt cx="0" cy="0"/>
        </a:xfrm>
      </p:grpSpPr>
      <p:sp>
        <p:nvSpPr>
          <p:cNvPr id="484" name="Google Shape;484;p9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85" name="Google Shape;485;p92"/>
          <p:cNvSpPr txBox="1"/>
          <p:nvPr>
            <p:ph idx="1" type="body"/>
          </p:nvPr>
        </p:nvSpPr>
        <p:spPr>
          <a:xfrm>
            <a:off x="-1" y="1931218"/>
            <a:ext cx="4884666" cy="2937645"/>
          </a:xfrm>
          <a:prstGeom prst="rect">
            <a:avLst/>
          </a:prstGeom>
          <a:solidFill>
            <a:srgbClr val="0F898F"/>
          </a:solidFill>
          <a:ln>
            <a:noFill/>
          </a:ln>
        </p:spPr>
        <p:txBody>
          <a:bodyPr anchorCtr="0" anchor="b" bIns="274300" lIns="365750" spcFirstLastPara="1" rIns="365750" wrap="square" tIns="274300">
            <a:normAutofit/>
          </a:bodyPr>
          <a:lstStyle>
            <a:lvl1pPr indent="-228600" lvl="0" marL="457200" algn="l">
              <a:lnSpc>
                <a:spcPct val="100000"/>
              </a:lnSpc>
              <a:spcBef>
                <a:spcPts val="600"/>
              </a:spcBef>
              <a:spcAft>
                <a:spcPts val="0"/>
              </a:spcAft>
              <a:buSzPts val="4400"/>
              <a:buNone/>
              <a:defRPr sz="4400" cap="none">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86" name="Google Shape;486;p92"/>
          <p:cNvSpPr txBox="1"/>
          <p:nvPr>
            <p:ph idx="2" type="body"/>
          </p:nvPr>
        </p:nvSpPr>
        <p:spPr>
          <a:xfrm>
            <a:off x="2465170" y="563274"/>
            <a:ext cx="2246673" cy="1828800"/>
          </a:xfrm>
          <a:prstGeom prst="rect">
            <a:avLst/>
          </a:prstGeom>
          <a:noFill/>
          <a:ln>
            <a:noFill/>
          </a:ln>
        </p:spPr>
        <p:txBody>
          <a:bodyPr anchorCtr="0" anchor="b" bIns="0" lIns="91425" spcFirstLastPara="1" rIns="91425" wrap="square" tIns="0">
            <a:normAutofit/>
          </a:bodyPr>
          <a:lstStyle>
            <a:lvl1pPr indent="-228600" lvl="0" marL="457200" algn="ctr">
              <a:lnSpc>
                <a:spcPct val="100000"/>
              </a:lnSpc>
              <a:spcBef>
                <a:spcPts val="600"/>
              </a:spcBef>
              <a:spcAft>
                <a:spcPts val="0"/>
              </a:spcAft>
              <a:buSzPts val="13800"/>
              <a:buNone/>
              <a:defRPr sz="13800"/>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87" name="Google Shape;487;p92"/>
          <p:cNvSpPr txBox="1"/>
          <p:nvPr>
            <p:ph idx="11" type="ftr"/>
          </p:nvPr>
        </p:nvSpPr>
        <p:spPr>
          <a:xfrm>
            <a:off x="380042" y="6019800"/>
            <a:ext cx="11430000"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_number and image">
  <p:cSld name="Section Divider_number and image">
    <p:spTree>
      <p:nvGrpSpPr>
        <p:cNvPr id="488" name="Shape 488"/>
        <p:cNvGrpSpPr/>
        <p:nvPr/>
      </p:nvGrpSpPr>
      <p:grpSpPr>
        <a:xfrm>
          <a:off x="0" y="0"/>
          <a:ext cx="0" cy="0"/>
          <a:chOff x="0" y="0"/>
          <a:chExt cx="0" cy="0"/>
        </a:xfrm>
      </p:grpSpPr>
      <p:sp>
        <p:nvSpPr>
          <p:cNvPr id="489" name="Google Shape;489;p9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90" name="Google Shape;490;p93"/>
          <p:cNvSpPr txBox="1"/>
          <p:nvPr>
            <p:ph idx="1" type="body"/>
          </p:nvPr>
        </p:nvSpPr>
        <p:spPr>
          <a:xfrm>
            <a:off x="-1" y="1931218"/>
            <a:ext cx="4884666" cy="2937645"/>
          </a:xfrm>
          <a:prstGeom prst="rect">
            <a:avLst/>
          </a:prstGeom>
          <a:solidFill>
            <a:srgbClr val="0F898F"/>
          </a:solidFill>
          <a:ln>
            <a:noFill/>
          </a:ln>
        </p:spPr>
        <p:txBody>
          <a:bodyPr anchorCtr="0" anchor="b" bIns="274300" lIns="365750" spcFirstLastPara="1" rIns="365750" wrap="square" tIns="274300">
            <a:normAutofit/>
          </a:bodyPr>
          <a:lstStyle>
            <a:lvl1pPr indent="-228600" lvl="0" marL="457200" algn="l">
              <a:lnSpc>
                <a:spcPct val="100000"/>
              </a:lnSpc>
              <a:spcBef>
                <a:spcPts val="600"/>
              </a:spcBef>
              <a:spcAft>
                <a:spcPts val="0"/>
              </a:spcAft>
              <a:buSzPts val="4400"/>
              <a:buNone/>
              <a:defRPr sz="4400" cap="none">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91" name="Google Shape;491;p93"/>
          <p:cNvSpPr txBox="1"/>
          <p:nvPr>
            <p:ph idx="2" type="body"/>
          </p:nvPr>
        </p:nvSpPr>
        <p:spPr>
          <a:xfrm>
            <a:off x="2465170" y="563274"/>
            <a:ext cx="2246673" cy="1828800"/>
          </a:xfrm>
          <a:prstGeom prst="rect">
            <a:avLst/>
          </a:prstGeom>
          <a:noFill/>
          <a:ln>
            <a:noFill/>
          </a:ln>
        </p:spPr>
        <p:txBody>
          <a:bodyPr anchorCtr="0" anchor="b" bIns="0" lIns="91425" spcFirstLastPara="1" rIns="91425" wrap="square" tIns="0">
            <a:normAutofit/>
          </a:bodyPr>
          <a:lstStyle>
            <a:lvl1pPr indent="-228600" lvl="0" marL="457200" algn="ctr">
              <a:lnSpc>
                <a:spcPct val="100000"/>
              </a:lnSpc>
              <a:spcBef>
                <a:spcPts val="600"/>
              </a:spcBef>
              <a:spcAft>
                <a:spcPts val="0"/>
              </a:spcAft>
              <a:buSzPts val="13800"/>
              <a:buNone/>
              <a:defRPr sz="13800"/>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492" name="Google Shape;492;p93"/>
          <p:cNvSpPr/>
          <p:nvPr>
            <p:ph idx="3" type="pic"/>
          </p:nvPr>
        </p:nvSpPr>
        <p:spPr>
          <a:xfrm>
            <a:off x="4873625" y="663864"/>
            <a:ext cx="7315200" cy="5943600"/>
          </a:xfrm>
          <a:prstGeom prst="rect">
            <a:avLst/>
          </a:prstGeom>
          <a:noFill/>
          <a:ln>
            <a:noFill/>
          </a:ln>
        </p:spPr>
      </p:sp>
      <p:sp>
        <p:nvSpPr>
          <p:cNvPr id="493" name="Google Shape;493;p93"/>
          <p:cNvSpPr txBox="1"/>
          <p:nvPr>
            <p:ph idx="11" type="ftr"/>
          </p:nvPr>
        </p:nvSpPr>
        <p:spPr>
          <a:xfrm>
            <a:off x="380042" y="6019800"/>
            <a:ext cx="4274195"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itle only">
  <p:cSld name="Content title only">
    <p:spTree>
      <p:nvGrpSpPr>
        <p:cNvPr id="494" name="Shape 494"/>
        <p:cNvGrpSpPr/>
        <p:nvPr/>
      </p:nvGrpSpPr>
      <p:grpSpPr>
        <a:xfrm>
          <a:off x="0" y="0"/>
          <a:ext cx="0" cy="0"/>
          <a:chOff x="0" y="0"/>
          <a:chExt cx="0" cy="0"/>
        </a:xfrm>
      </p:grpSpPr>
      <p:sp>
        <p:nvSpPr>
          <p:cNvPr id="495" name="Google Shape;495;p94"/>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9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97" name="Google Shape;497;p94"/>
          <p:cNvSpPr txBox="1"/>
          <p:nvPr>
            <p:ph idx="1" type="body"/>
          </p:nvPr>
        </p:nvSpPr>
        <p:spPr>
          <a:xfrm>
            <a:off x="0" y="0"/>
            <a:ext cx="10424160" cy="1371600"/>
          </a:xfrm>
          <a:prstGeom prst="rect">
            <a:avLst/>
          </a:prstGeom>
          <a:solidFill>
            <a:srgbClr val="0F898F"/>
          </a:solidFill>
          <a:ln>
            <a:noFill/>
          </a:ln>
        </p:spPr>
        <p:txBody>
          <a:bodyPr anchorCtr="0" anchor="b" bIns="274300" lIns="274300" spcFirstLastPara="1" rIns="274300" wrap="square" tIns="274300">
            <a:normAutofit/>
          </a:bodyPr>
          <a:lstStyle>
            <a:lvl1pPr indent="-228600" lvl="0" marL="457200" algn="l">
              <a:lnSpc>
                <a:spcPct val="100000"/>
              </a:lnSpc>
              <a:spcBef>
                <a:spcPts val="600"/>
              </a:spcBef>
              <a:spcAft>
                <a:spcPts val="0"/>
              </a:spcAft>
              <a:buSzPts val="3200"/>
              <a:buNone/>
              <a:defRPr sz="3200">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itle and content">
  <p:cSld name="Content title and content">
    <p:spTree>
      <p:nvGrpSpPr>
        <p:cNvPr id="498" name="Shape 498"/>
        <p:cNvGrpSpPr/>
        <p:nvPr/>
      </p:nvGrpSpPr>
      <p:grpSpPr>
        <a:xfrm>
          <a:off x="0" y="0"/>
          <a:ext cx="0" cy="0"/>
          <a:chOff x="0" y="0"/>
          <a:chExt cx="0" cy="0"/>
        </a:xfrm>
      </p:grpSpPr>
      <p:sp>
        <p:nvSpPr>
          <p:cNvPr id="499" name="Google Shape;499;p95"/>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0" name="Google Shape;500;p95"/>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01" name="Google Shape;501;p95"/>
          <p:cNvSpPr txBox="1"/>
          <p:nvPr>
            <p:ph idx="1" type="body"/>
          </p:nvPr>
        </p:nvSpPr>
        <p:spPr>
          <a:xfrm>
            <a:off x="392113" y="1585576"/>
            <a:ext cx="11430000" cy="426277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800"/>
              <a:buNone/>
              <a:defRPr sz="2800">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42900" lvl="3" marL="1828800" algn="l">
              <a:lnSpc>
                <a:spcPct val="100000"/>
              </a:lnSpc>
              <a:spcBef>
                <a:spcPts val="600"/>
              </a:spcBef>
              <a:spcAft>
                <a:spcPts val="0"/>
              </a:spcAft>
              <a:buClr>
                <a:schemeClr val="lt1"/>
              </a:buClr>
              <a:buSzPts val="1800"/>
              <a:buChar char="•"/>
              <a:defRPr>
                <a:solidFill>
                  <a:schemeClr val="lt1"/>
                </a:solidFill>
              </a:defRPr>
            </a:lvl4pPr>
            <a:lvl5pPr indent="-330200" lvl="4" marL="2286000" algn="l">
              <a:lnSpc>
                <a:spcPct val="100000"/>
              </a:lnSpc>
              <a:spcBef>
                <a:spcPts val="600"/>
              </a:spcBef>
              <a:spcAft>
                <a:spcPts val="0"/>
              </a:spcAft>
              <a:buClr>
                <a:schemeClr val="lt1"/>
              </a:buClr>
              <a:buSzPts val="1600"/>
              <a:buFont typeface="Calibri"/>
              <a:buChar char="‐"/>
              <a:defRPr>
                <a:solidFill>
                  <a:schemeClr val="lt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02" name="Google Shape;502;p95"/>
          <p:cNvSpPr txBox="1"/>
          <p:nvPr>
            <p:ph idx="2" type="body"/>
          </p:nvPr>
        </p:nvSpPr>
        <p:spPr>
          <a:xfrm>
            <a:off x="0" y="0"/>
            <a:ext cx="10424160" cy="1371600"/>
          </a:xfrm>
          <a:prstGeom prst="rect">
            <a:avLst/>
          </a:prstGeom>
          <a:solidFill>
            <a:srgbClr val="0F898F"/>
          </a:solidFill>
          <a:ln>
            <a:noFill/>
          </a:ln>
        </p:spPr>
        <p:txBody>
          <a:bodyPr anchorCtr="0" anchor="b" bIns="274300" lIns="274300" spcFirstLastPara="1" rIns="274300" wrap="square" tIns="274300">
            <a:normAutofit/>
          </a:bodyPr>
          <a:lstStyle>
            <a:lvl1pPr indent="-228600" lvl="0" marL="457200" algn="l">
              <a:lnSpc>
                <a:spcPct val="100000"/>
              </a:lnSpc>
              <a:spcBef>
                <a:spcPts val="600"/>
              </a:spcBef>
              <a:spcAft>
                <a:spcPts val="0"/>
              </a:spcAft>
              <a:buSzPts val="3200"/>
              <a:buNone/>
              <a:defRPr sz="3200">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itle only blue">
  <p:cSld name="CONTENT title only blue">
    <p:spTree>
      <p:nvGrpSpPr>
        <p:cNvPr id="503" name="Shape 503"/>
        <p:cNvGrpSpPr/>
        <p:nvPr/>
      </p:nvGrpSpPr>
      <p:grpSpPr>
        <a:xfrm>
          <a:off x="0" y="0"/>
          <a:ext cx="0" cy="0"/>
          <a:chOff x="0" y="0"/>
          <a:chExt cx="0" cy="0"/>
        </a:xfrm>
      </p:grpSpPr>
      <p:sp>
        <p:nvSpPr>
          <p:cNvPr id="504" name="Google Shape;504;p96"/>
          <p:cNvSpPr/>
          <p:nvPr/>
        </p:nvSpPr>
        <p:spPr>
          <a:xfrm>
            <a:off x="0" y="0"/>
            <a:ext cx="10424160" cy="1371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Calibri"/>
              <a:ea typeface="Calibri"/>
              <a:cs typeface="Calibri"/>
              <a:sym typeface="Calibri"/>
            </a:endParaRPr>
          </a:p>
        </p:txBody>
      </p:sp>
      <p:sp>
        <p:nvSpPr>
          <p:cNvPr id="505" name="Google Shape;505;p96"/>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6" name="Google Shape;506;p96"/>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07" name="Google Shape;507;p96"/>
          <p:cNvSpPr txBox="1"/>
          <p:nvPr>
            <p:ph idx="1" type="body"/>
          </p:nvPr>
        </p:nvSpPr>
        <p:spPr>
          <a:xfrm>
            <a:off x="367505" y="224631"/>
            <a:ext cx="9793288" cy="92233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3200"/>
              <a:buNone/>
              <a:defRPr sz="3200">
                <a:solidFill>
                  <a:schemeClr val="dk2"/>
                </a:solidFill>
              </a:defRPr>
            </a:lvl1pPr>
            <a:lvl2pPr indent="-381000" lvl="1" marL="914400" algn="l">
              <a:lnSpc>
                <a:spcPct val="100000"/>
              </a:lnSpc>
              <a:spcBef>
                <a:spcPts val="600"/>
              </a:spcBef>
              <a:spcAft>
                <a:spcPts val="0"/>
              </a:spcAft>
              <a:buClr>
                <a:schemeClr val="dk2"/>
              </a:buClr>
              <a:buSzPts val="2400"/>
              <a:buChar char="•"/>
              <a:defRPr>
                <a:solidFill>
                  <a:schemeClr val="dk2"/>
                </a:solidFill>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itle &amp; content blue">
  <p:cSld name="CONTENT title &amp; content blue">
    <p:spTree>
      <p:nvGrpSpPr>
        <p:cNvPr id="508" name="Shape 508"/>
        <p:cNvGrpSpPr/>
        <p:nvPr/>
      </p:nvGrpSpPr>
      <p:grpSpPr>
        <a:xfrm>
          <a:off x="0" y="0"/>
          <a:ext cx="0" cy="0"/>
          <a:chOff x="0" y="0"/>
          <a:chExt cx="0" cy="0"/>
        </a:xfrm>
      </p:grpSpPr>
      <p:sp>
        <p:nvSpPr>
          <p:cNvPr id="509" name="Google Shape;509;p97"/>
          <p:cNvSpPr/>
          <p:nvPr/>
        </p:nvSpPr>
        <p:spPr>
          <a:xfrm>
            <a:off x="0" y="0"/>
            <a:ext cx="10424160" cy="1371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Calibri"/>
              <a:ea typeface="Calibri"/>
              <a:cs typeface="Calibri"/>
              <a:sym typeface="Calibri"/>
            </a:endParaRPr>
          </a:p>
        </p:txBody>
      </p:sp>
      <p:sp>
        <p:nvSpPr>
          <p:cNvPr id="510" name="Google Shape;510;p97"/>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1" name="Google Shape;511;p97"/>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12" name="Google Shape;512;p97"/>
          <p:cNvSpPr txBox="1"/>
          <p:nvPr>
            <p:ph idx="1" type="body"/>
          </p:nvPr>
        </p:nvSpPr>
        <p:spPr>
          <a:xfrm>
            <a:off x="367505" y="1585576"/>
            <a:ext cx="11430000" cy="426277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800"/>
              <a:buNone/>
              <a:defRPr sz="2800">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42900" lvl="3" marL="1828800" algn="l">
              <a:lnSpc>
                <a:spcPct val="100000"/>
              </a:lnSpc>
              <a:spcBef>
                <a:spcPts val="600"/>
              </a:spcBef>
              <a:spcAft>
                <a:spcPts val="0"/>
              </a:spcAft>
              <a:buClr>
                <a:schemeClr val="lt1"/>
              </a:buClr>
              <a:buSzPts val="1800"/>
              <a:buChar char="•"/>
              <a:defRPr>
                <a:solidFill>
                  <a:schemeClr val="lt1"/>
                </a:solidFill>
              </a:defRPr>
            </a:lvl4pPr>
            <a:lvl5pPr indent="-330200" lvl="4" marL="2286000" algn="l">
              <a:lnSpc>
                <a:spcPct val="100000"/>
              </a:lnSpc>
              <a:spcBef>
                <a:spcPts val="600"/>
              </a:spcBef>
              <a:spcAft>
                <a:spcPts val="0"/>
              </a:spcAft>
              <a:buClr>
                <a:schemeClr val="lt1"/>
              </a:buClr>
              <a:buSzPts val="1600"/>
              <a:buFont typeface="Calibri"/>
              <a:buChar char="‐"/>
              <a:defRPr>
                <a:solidFill>
                  <a:schemeClr val="lt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13" name="Google Shape;513;p97"/>
          <p:cNvSpPr txBox="1"/>
          <p:nvPr>
            <p:ph idx="2" type="body"/>
          </p:nvPr>
        </p:nvSpPr>
        <p:spPr>
          <a:xfrm>
            <a:off x="367505" y="224631"/>
            <a:ext cx="9793288" cy="92233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2800"/>
              <a:buNone/>
              <a:defRPr sz="2800">
                <a:solidFill>
                  <a:schemeClr val="dk2"/>
                </a:solidFill>
              </a:defRPr>
            </a:lvl1pPr>
            <a:lvl2pPr indent="-381000" lvl="1" marL="914400" algn="l">
              <a:lnSpc>
                <a:spcPct val="100000"/>
              </a:lnSpc>
              <a:spcBef>
                <a:spcPts val="600"/>
              </a:spcBef>
              <a:spcAft>
                <a:spcPts val="0"/>
              </a:spcAft>
              <a:buClr>
                <a:schemeClr val="dk2"/>
              </a:buClr>
              <a:buSzPts val="2400"/>
              <a:buChar char="•"/>
              <a:defRPr>
                <a:solidFill>
                  <a:schemeClr val="dk2"/>
                </a:solidFill>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itle only blue full box">
  <p:cSld name="CONTENT title only blue full box">
    <p:spTree>
      <p:nvGrpSpPr>
        <p:cNvPr id="514" name="Shape 514"/>
        <p:cNvGrpSpPr/>
        <p:nvPr/>
      </p:nvGrpSpPr>
      <p:grpSpPr>
        <a:xfrm>
          <a:off x="0" y="0"/>
          <a:ext cx="0" cy="0"/>
          <a:chOff x="0" y="0"/>
          <a:chExt cx="0" cy="0"/>
        </a:xfrm>
      </p:grpSpPr>
      <p:sp>
        <p:nvSpPr>
          <p:cNvPr id="515" name="Google Shape;515;p98"/>
          <p:cNvSpPr/>
          <p:nvPr/>
        </p:nvSpPr>
        <p:spPr>
          <a:xfrm>
            <a:off x="-1" y="0"/>
            <a:ext cx="12188826" cy="1371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Calibri"/>
              <a:ea typeface="Calibri"/>
              <a:cs typeface="Calibri"/>
              <a:sym typeface="Calibri"/>
            </a:endParaRPr>
          </a:p>
        </p:txBody>
      </p:sp>
      <p:sp>
        <p:nvSpPr>
          <p:cNvPr id="516" name="Google Shape;516;p98"/>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98"/>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18" name="Google Shape;518;p98"/>
          <p:cNvSpPr txBox="1"/>
          <p:nvPr>
            <p:ph idx="1" type="body"/>
          </p:nvPr>
        </p:nvSpPr>
        <p:spPr>
          <a:xfrm>
            <a:off x="367504" y="224631"/>
            <a:ext cx="10969145" cy="92233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2800"/>
              <a:buNone/>
              <a:defRPr sz="2800">
                <a:solidFill>
                  <a:schemeClr val="dk2"/>
                </a:solidFill>
              </a:defRPr>
            </a:lvl1pPr>
            <a:lvl2pPr indent="-381000" lvl="1" marL="914400" algn="l">
              <a:lnSpc>
                <a:spcPct val="100000"/>
              </a:lnSpc>
              <a:spcBef>
                <a:spcPts val="600"/>
              </a:spcBef>
              <a:spcAft>
                <a:spcPts val="0"/>
              </a:spcAft>
              <a:buClr>
                <a:schemeClr val="dk2"/>
              </a:buClr>
              <a:buSzPts val="2400"/>
              <a:buChar char="•"/>
              <a:defRPr>
                <a:solidFill>
                  <a:schemeClr val="dk2"/>
                </a:solidFill>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19" name="Google Shape;519;p98"/>
          <p:cNvSpPr/>
          <p:nvPr/>
        </p:nvSpPr>
        <p:spPr>
          <a:xfrm>
            <a:off x="11486609" y="260615"/>
            <a:ext cx="310896" cy="310896"/>
          </a:xfrm>
          <a:custGeom>
            <a:rect b="b" l="l" r="r" t="t"/>
            <a:pathLst>
              <a:path extrusionOk="0" h="2019" w="2014">
                <a:moveTo>
                  <a:pt x="1154" y="1576"/>
                </a:moveTo>
                <a:cubicBezTo>
                  <a:pt x="1154" y="462"/>
                  <a:pt x="1154" y="462"/>
                  <a:pt x="1154" y="462"/>
                </a:cubicBezTo>
                <a:cubicBezTo>
                  <a:pt x="1154" y="371"/>
                  <a:pt x="1119" y="345"/>
                  <a:pt x="1037" y="345"/>
                </a:cubicBezTo>
                <a:cubicBezTo>
                  <a:pt x="773" y="345"/>
                  <a:pt x="773" y="345"/>
                  <a:pt x="773" y="345"/>
                </a:cubicBezTo>
                <a:cubicBezTo>
                  <a:pt x="773" y="468"/>
                  <a:pt x="773" y="468"/>
                  <a:pt x="773" y="468"/>
                </a:cubicBezTo>
                <a:cubicBezTo>
                  <a:pt x="788" y="468"/>
                  <a:pt x="788" y="468"/>
                  <a:pt x="788" y="468"/>
                </a:cubicBezTo>
                <a:cubicBezTo>
                  <a:pt x="849" y="468"/>
                  <a:pt x="860" y="483"/>
                  <a:pt x="860" y="554"/>
                </a:cubicBezTo>
                <a:cubicBezTo>
                  <a:pt x="860" y="1576"/>
                  <a:pt x="860" y="1576"/>
                  <a:pt x="860" y="1576"/>
                </a:cubicBezTo>
                <a:cubicBezTo>
                  <a:pt x="1154" y="1576"/>
                  <a:pt x="1154" y="1576"/>
                  <a:pt x="1154" y="1576"/>
                </a:cubicBezTo>
                <a:cubicBezTo>
                  <a:pt x="1154" y="1576"/>
                  <a:pt x="1154" y="1576"/>
                  <a:pt x="1154" y="1576"/>
                </a:cubicBezTo>
                <a:close/>
                <a:moveTo>
                  <a:pt x="1282" y="1576"/>
                </a:moveTo>
                <a:cubicBezTo>
                  <a:pt x="1571" y="1576"/>
                  <a:pt x="1571" y="1576"/>
                  <a:pt x="1571" y="1576"/>
                </a:cubicBezTo>
                <a:cubicBezTo>
                  <a:pt x="1571" y="707"/>
                  <a:pt x="1571" y="707"/>
                  <a:pt x="1571" y="707"/>
                </a:cubicBezTo>
                <a:cubicBezTo>
                  <a:pt x="1571" y="620"/>
                  <a:pt x="1536" y="590"/>
                  <a:pt x="1454" y="590"/>
                </a:cubicBezTo>
                <a:cubicBezTo>
                  <a:pt x="1282" y="590"/>
                  <a:pt x="1282" y="590"/>
                  <a:pt x="1282" y="590"/>
                </a:cubicBezTo>
                <a:cubicBezTo>
                  <a:pt x="1282" y="1576"/>
                  <a:pt x="1282" y="1576"/>
                  <a:pt x="1282" y="1576"/>
                </a:cubicBezTo>
                <a:cubicBezTo>
                  <a:pt x="1282" y="1576"/>
                  <a:pt x="1282" y="1576"/>
                  <a:pt x="1282" y="1576"/>
                </a:cubicBezTo>
                <a:close/>
                <a:moveTo>
                  <a:pt x="732" y="1576"/>
                </a:moveTo>
                <a:cubicBezTo>
                  <a:pt x="732" y="590"/>
                  <a:pt x="732" y="590"/>
                  <a:pt x="732" y="590"/>
                </a:cubicBezTo>
                <a:cubicBezTo>
                  <a:pt x="564" y="590"/>
                  <a:pt x="564" y="590"/>
                  <a:pt x="564" y="590"/>
                </a:cubicBezTo>
                <a:cubicBezTo>
                  <a:pt x="478" y="590"/>
                  <a:pt x="443" y="620"/>
                  <a:pt x="443" y="707"/>
                </a:cubicBezTo>
                <a:cubicBezTo>
                  <a:pt x="443" y="1576"/>
                  <a:pt x="443" y="1576"/>
                  <a:pt x="443" y="1576"/>
                </a:cubicBezTo>
                <a:cubicBezTo>
                  <a:pt x="732" y="1576"/>
                  <a:pt x="732" y="1576"/>
                  <a:pt x="732" y="1576"/>
                </a:cubicBezTo>
                <a:cubicBezTo>
                  <a:pt x="732" y="1576"/>
                  <a:pt x="732" y="1576"/>
                  <a:pt x="732" y="1576"/>
                </a:cubicBezTo>
                <a:close/>
                <a:moveTo>
                  <a:pt x="1846" y="1012"/>
                </a:moveTo>
                <a:cubicBezTo>
                  <a:pt x="1846" y="1500"/>
                  <a:pt x="1490" y="1856"/>
                  <a:pt x="1007" y="1856"/>
                </a:cubicBezTo>
                <a:cubicBezTo>
                  <a:pt x="524" y="1856"/>
                  <a:pt x="168" y="1500"/>
                  <a:pt x="168" y="1012"/>
                </a:cubicBezTo>
                <a:cubicBezTo>
                  <a:pt x="168" y="518"/>
                  <a:pt x="524" y="162"/>
                  <a:pt x="1007" y="162"/>
                </a:cubicBezTo>
                <a:cubicBezTo>
                  <a:pt x="1490" y="162"/>
                  <a:pt x="1846" y="524"/>
                  <a:pt x="1846" y="1012"/>
                </a:cubicBezTo>
                <a:moveTo>
                  <a:pt x="2014" y="1012"/>
                </a:moveTo>
                <a:cubicBezTo>
                  <a:pt x="2014" y="432"/>
                  <a:pt x="1587" y="0"/>
                  <a:pt x="1007" y="0"/>
                </a:cubicBezTo>
                <a:cubicBezTo>
                  <a:pt x="432" y="0"/>
                  <a:pt x="0" y="432"/>
                  <a:pt x="0" y="1012"/>
                </a:cubicBezTo>
                <a:cubicBezTo>
                  <a:pt x="0" y="1587"/>
                  <a:pt x="432" y="2019"/>
                  <a:pt x="1007" y="2019"/>
                </a:cubicBezTo>
                <a:cubicBezTo>
                  <a:pt x="1587" y="2019"/>
                  <a:pt x="2014" y="1587"/>
                  <a:pt x="2014" y="1012"/>
                </a:cubicBezTo>
              </a:path>
            </a:pathLst>
          </a:cu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13388"/>
              </a:buClr>
              <a:buSzPts val="1900"/>
              <a:buFont typeface="Noto Sans Symbols"/>
              <a:buNone/>
            </a:pPr>
            <a:r>
              <a:t/>
            </a:r>
            <a:endParaRPr b="0" i="0" sz="19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itle full bar">
  <p:cSld name="Content title full bar">
    <p:spTree>
      <p:nvGrpSpPr>
        <p:cNvPr id="520" name="Shape 520"/>
        <p:cNvGrpSpPr/>
        <p:nvPr/>
      </p:nvGrpSpPr>
      <p:grpSpPr>
        <a:xfrm>
          <a:off x="0" y="0"/>
          <a:ext cx="0" cy="0"/>
          <a:chOff x="0" y="0"/>
          <a:chExt cx="0" cy="0"/>
        </a:xfrm>
      </p:grpSpPr>
      <p:sp>
        <p:nvSpPr>
          <p:cNvPr id="521" name="Google Shape;521;p99"/>
          <p:cNvSpPr txBox="1"/>
          <p:nvPr>
            <p:ph idx="1" type="body"/>
          </p:nvPr>
        </p:nvSpPr>
        <p:spPr>
          <a:xfrm>
            <a:off x="-1" y="0"/>
            <a:ext cx="12188825" cy="1355148"/>
          </a:xfrm>
          <a:prstGeom prst="rect">
            <a:avLst/>
          </a:prstGeom>
          <a:solidFill>
            <a:srgbClr val="0F898F"/>
          </a:solidFill>
          <a:ln>
            <a:noFill/>
          </a:ln>
        </p:spPr>
        <p:txBody>
          <a:bodyPr anchorCtr="0" anchor="b" bIns="274300" lIns="274300" spcFirstLastPara="1" rIns="274300" wrap="square" tIns="274300">
            <a:normAutofit/>
          </a:bodyPr>
          <a:lstStyle>
            <a:lvl1pPr indent="-228600" lvl="0" marL="457200" algn="l">
              <a:lnSpc>
                <a:spcPct val="100000"/>
              </a:lnSpc>
              <a:spcBef>
                <a:spcPts val="600"/>
              </a:spcBef>
              <a:spcAft>
                <a:spcPts val="0"/>
              </a:spcAft>
              <a:buSzPts val="3200"/>
              <a:buNone/>
              <a:defRPr sz="3200">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22" name="Google Shape;522;p99"/>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99"/>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24" name="Google Shape;524;p99"/>
          <p:cNvSpPr/>
          <p:nvPr/>
        </p:nvSpPr>
        <p:spPr>
          <a:xfrm>
            <a:off x="11486609" y="260615"/>
            <a:ext cx="310896" cy="310896"/>
          </a:xfrm>
          <a:custGeom>
            <a:rect b="b" l="l" r="r" t="t"/>
            <a:pathLst>
              <a:path extrusionOk="0" h="2019" w="2014">
                <a:moveTo>
                  <a:pt x="1154" y="1576"/>
                </a:moveTo>
                <a:cubicBezTo>
                  <a:pt x="1154" y="462"/>
                  <a:pt x="1154" y="462"/>
                  <a:pt x="1154" y="462"/>
                </a:cubicBezTo>
                <a:cubicBezTo>
                  <a:pt x="1154" y="371"/>
                  <a:pt x="1119" y="345"/>
                  <a:pt x="1037" y="345"/>
                </a:cubicBezTo>
                <a:cubicBezTo>
                  <a:pt x="773" y="345"/>
                  <a:pt x="773" y="345"/>
                  <a:pt x="773" y="345"/>
                </a:cubicBezTo>
                <a:cubicBezTo>
                  <a:pt x="773" y="468"/>
                  <a:pt x="773" y="468"/>
                  <a:pt x="773" y="468"/>
                </a:cubicBezTo>
                <a:cubicBezTo>
                  <a:pt x="788" y="468"/>
                  <a:pt x="788" y="468"/>
                  <a:pt x="788" y="468"/>
                </a:cubicBezTo>
                <a:cubicBezTo>
                  <a:pt x="849" y="468"/>
                  <a:pt x="860" y="483"/>
                  <a:pt x="860" y="554"/>
                </a:cubicBezTo>
                <a:cubicBezTo>
                  <a:pt x="860" y="1576"/>
                  <a:pt x="860" y="1576"/>
                  <a:pt x="860" y="1576"/>
                </a:cubicBezTo>
                <a:cubicBezTo>
                  <a:pt x="1154" y="1576"/>
                  <a:pt x="1154" y="1576"/>
                  <a:pt x="1154" y="1576"/>
                </a:cubicBezTo>
                <a:cubicBezTo>
                  <a:pt x="1154" y="1576"/>
                  <a:pt x="1154" y="1576"/>
                  <a:pt x="1154" y="1576"/>
                </a:cubicBezTo>
                <a:close/>
                <a:moveTo>
                  <a:pt x="1282" y="1576"/>
                </a:moveTo>
                <a:cubicBezTo>
                  <a:pt x="1571" y="1576"/>
                  <a:pt x="1571" y="1576"/>
                  <a:pt x="1571" y="1576"/>
                </a:cubicBezTo>
                <a:cubicBezTo>
                  <a:pt x="1571" y="707"/>
                  <a:pt x="1571" y="707"/>
                  <a:pt x="1571" y="707"/>
                </a:cubicBezTo>
                <a:cubicBezTo>
                  <a:pt x="1571" y="620"/>
                  <a:pt x="1536" y="590"/>
                  <a:pt x="1454" y="590"/>
                </a:cubicBezTo>
                <a:cubicBezTo>
                  <a:pt x="1282" y="590"/>
                  <a:pt x="1282" y="590"/>
                  <a:pt x="1282" y="590"/>
                </a:cubicBezTo>
                <a:cubicBezTo>
                  <a:pt x="1282" y="1576"/>
                  <a:pt x="1282" y="1576"/>
                  <a:pt x="1282" y="1576"/>
                </a:cubicBezTo>
                <a:cubicBezTo>
                  <a:pt x="1282" y="1576"/>
                  <a:pt x="1282" y="1576"/>
                  <a:pt x="1282" y="1576"/>
                </a:cubicBezTo>
                <a:close/>
                <a:moveTo>
                  <a:pt x="732" y="1576"/>
                </a:moveTo>
                <a:cubicBezTo>
                  <a:pt x="732" y="590"/>
                  <a:pt x="732" y="590"/>
                  <a:pt x="732" y="590"/>
                </a:cubicBezTo>
                <a:cubicBezTo>
                  <a:pt x="564" y="590"/>
                  <a:pt x="564" y="590"/>
                  <a:pt x="564" y="590"/>
                </a:cubicBezTo>
                <a:cubicBezTo>
                  <a:pt x="478" y="590"/>
                  <a:pt x="443" y="620"/>
                  <a:pt x="443" y="707"/>
                </a:cubicBezTo>
                <a:cubicBezTo>
                  <a:pt x="443" y="1576"/>
                  <a:pt x="443" y="1576"/>
                  <a:pt x="443" y="1576"/>
                </a:cubicBezTo>
                <a:cubicBezTo>
                  <a:pt x="732" y="1576"/>
                  <a:pt x="732" y="1576"/>
                  <a:pt x="732" y="1576"/>
                </a:cubicBezTo>
                <a:cubicBezTo>
                  <a:pt x="732" y="1576"/>
                  <a:pt x="732" y="1576"/>
                  <a:pt x="732" y="1576"/>
                </a:cubicBezTo>
                <a:close/>
                <a:moveTo>
                  <a:pt x="1846" y="1012"/>
                </a:moveTo>
                <a:cubicBezTo>
                  <a:pt x="1846" y="1500"/>
                  <a:pt x="1490" y="1856"/>
                  <a:pt x="1007" y="1856"/>
                </a:cubicBezTo>
                <a:cubicBezTo>
                  <a:pt x="524" y="1856"/>
                  <a:pt x="168" y="1500"/>
                  <a:pt x="168" y="1012"/>
                </a:cubicBezTo>
                <a:cubicBezTo>
                  <a:pt x="168" y="518"/>
                  <a:pt x="524" y="162"/>
                  <a:pt x="1007" y="162"/>
                </a:cubicBezTo>
                <a:cubicBezTo>
                  <a:pt x="1490" y="162"/>
                  <a:pt x="1846" y="524"/>
                  <a:pt x="1846" y="1012"/>
                </a:cubicBezTo>
                <a:moveTo>
                  <a:pt x="2014" y="1012"/>
                </a:moveTo>
                <a:cubicBezTo>
                  <a:pt x="2014" y="432"/>
                  <a:pt x="1587" y="0"/>
                  <a:pt x="1007" y="0"/>
                </a:cubicBezTo>
                <a:cubicBezTo>
                  <a:pt x="432" y="0"/>
                  <a:pt x="0" y="432"/>
                  <a:pt x="0" y="1012"/>
                </a:cubicBezTo>
                <a:cubicBezTo>
                  <a:pt x="0" y="1587"/>
                  <a:pt x="432" y="2019"/>
                  <a:pt x="1007" y="2019"/>
                </a:cubicBezTo>
                <a:cubicBezTo>
                  <a:pt x="1587" y="2019"/>
                  <a:pt x="2014" y="1587"/>
                  <a:pt x="2014" y="1012"/>
                </a:cubicBezTo>
              </a:path>
            </a:pathLst>
          </a:cu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13388"/>
              </a:buClr>
              <a:buSzPts val="1900"/>
              <a:buFont typeface="Noto Sans Symbols"/>
              <a:buNone/>
            </a:pPr>
            <a:r>
              <a:t/>
            </a:r>
            <a:endParaRPr b="0" i="0" sz="19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Vert title">
  <p:cSld name="Content Vert title">
    <p:spTree>
      <p:nvGrpSpPr>
        <p:cNvPr id="525" name="Shape 525"/>
        <p:cNvGrpSpPr/>
        <p:nvPr/>
      </p:nvGrpSpPr>
      <p:grpSpPr>
        <a:xfrm>
          <a:off x="0" y="0"/>
          <a:ext cx="0" cy="0"/>
          <a:chOff x="0" y="0"/>
          <a:chExt cx="0" cy="0"/>
        </a:xfrm>
      </p:grpSpPr>
      <p:sp>
        <p:nvSpPr>
          <p:cNvPr id="526" name="Google Shape;526;p100"/>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7" name="Google Shape;527;p100"/>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28" name="Google Shape;528;p100"/>
          <p:cNvSpPr txBox="1"/>
          <p:nvPr>
            <p:ph idx="1" type="body"/>
          </p:nvPr>
        </p:nvSpPr>
        <p:spPr>
          <a:xfrm>
            <a:off x="1716278" y="264729"/>
            <a:ext cx="9601200" cy="1090996"/>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3200"/>
              <a:buNone/>
              <a:defRPr sz="3200">
                <a:solidFill>
                  <a:srgbClr val="5F5F5F"/>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29" name="Google Shape;529;p100"/>
          <p:cNvSpPr txBox="1"/>
          <p:nvPr>
            <p:ph idx="2" type="body"/>
          </p:nvPr>
        </p:nvSpPr>
        <p:spPr>
          <a:xfrm>
            <a:off x="1" y="0"/>
            <a:ext cx="1543050" cy="5852160"/>
          </a:xfrm>
          <a:prstGeom prst="rect">
            <a:avLst/>
          </a:prstGeom>
          <a:solidFill>
            <a:srgbClr val="0F898F"/>
          </a:solidFill>
          <a:ln>
            <a:noFill/>
          </a:ln>
        </p:spPr>
        <p:txBody>
          <a:bodyPr anchorCtr="0" anchor="t" bIns="45700" lIns="274300" spcFirstLastPara="1" rIns="274300" wrap="square" tIns="274300">
            <a:normAutofit/>
          </a:bodyPr>
          <a:lstStyle>
            <a:lvl1pPr indent="-228600" lvl="0" marL="457200" algn="l">
              <a:lnSpc>
                <a:spcPct val="100000"/>
              </a:lnSpc>
              <a:spcBef>
                <a:spcPts val="600"/>
              </a:spcBef>
              <a:spcAft>
                <a:spcPts val="0"/>
              </a:spcAft>
              <a:buSzPts val="2000"/>
              <a:buNone/>
              <a:defRPr sz="20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Vert title &amp; content">
  <p:cSld name="Content Vert title &amp; content">
    <p:spTree>
      <p:nvGrpSpPr>
        <p:cNvPr id="530" name="Shape 530"/>
        <p:cNvGrpSpPr/>
        <p:nvPr/>
      </p:nvGrpSpPr>
      <p:grpSpPr>
        <a:xfrm>
          <a:off x="0" y="0"/>
          <a:ext cx="0" cy="0"/>
          <a:chOff x="0" y="0"/>
          <a:chExt cx="0" cy="0"/>
        </a:xfrm>
      </p:grpSpPr>
      <p:sp>
        <p:nvSpPr>
          <p:cNvPr id="531" name="Google Shape;531;p101"/>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2" name="Google Shape;532;p10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33" name="Google Shape;533;p101"/>
          <p:cNvSpPr txBox="1"/>
          <p:nvPr>
            <p:ph idx="1" type="body"/>
          </p:nvPr>
        </p:nvSpPr>
        <p:spPr>
          <a:xfrm>
            <a:off x="1716278" y="264729"/>
            <a:ext cx="9601200" cy="1090996"/>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3200"/>
              <a:buNone/>
              <a:defRPr sz="3200">
                <a:solidFill>
                  <a:schemeClr val="lt1"/>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34" name="Google Shape;534;p101"/>
          <p:cNvSpPr txBox="1"/>
          <p:nvPr>
            <p:ph idx="2" type="body"/>
          </p:nvPr>
        </p:nvSpPr>
        <p:spPr>
          <a:xfrm>
            <a:off x="1716088" y="1528763"/>
            <a:ext cx="9620250" cy="43195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Font typeface="Calibri"/>
              <a:buNone/>
              <a:defRPr/>
            </a:lvl1pPr>
            <a:lvl2pPr indent="-381000" lvl="1" marL="914400" algn="l">
              <a:lnSpc>
                <a:spcPct val="100000"/>
              </a:lnSpc>
              <a:spcBef>
                <a:spcPts val="600"/>
              </a:spcBef>
              <a:spcAft>
                <a:spcPts val="0"/>
              </a:spcAft>
              <a:buClr>
                <a:schemeClr val="lt1"/>
              </a:buClr>
              <a:buSzPts val="2400"/>
              <a:buFont typeface="Calibri"/>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35" name="Google Shape;535;p101"/>
          <p:cNvSpPr txBox="1"/>
          <p:nvPr>
            <p:ph idx="3" type="body"/>
          </p:nvPr>
        </p:nvSpPr>
        <p:spPr>
          <a:xfrm>
            <a:off x="1" y="0"/>
            <a:ext cx="1543050" cy="5852160"/>
          </a:xfrm>
          <a:prstGeom prst="rect">
            <a:avLst/>
          </a:prstGeom>
          <a:solidFill>
            <a:srgbClr val="0F898F"/>
          </a:solidFill>
          <a:ln>
            <a:noFill/>
          </a:ln>
        </p:spPr>
        <p:txBody>
          <a:bodyPr anchorCtr="0" anchor="t" bIns="45700" lIns="274300" spcFirstLastPara="1" rIns="274300" wrap="square" tIns="274300">
            <a:normAutofit/>
          </a:bodyPr>
          <a:lstStyle>
            <a:lvl1pPr indent="-228600" lvl="0" marL="457200" algn="l">
              <a:lnSpc>
                <a:spcPct val="100000"/>
              </a:lnSpc>
              <a:spcBef>
                <a:spcPts val="600"/>
              </a:spcBef>
              <a:spcAft>
                <a:spcPts val="0"/>
              </a:spcAft>
              <a:buSzPts val="2000"/>
              <a:buNone/>
              <a:defRPr sz="20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title only">
  <p:cSld name="blank_title only">
    <p:spTree>
      <p:nvGrpSpPr>
        <p:cNvPr id="76" name="Shape 76"/>
        <p:cNvGrpSpPr/>
        <p:nvPr/>
      </p:nvGrpSpPr>
      <p:grpSpPr>
        <a:xfrm>
          <a:off x="0" y="0"/>
          <a:ext cx="0" cy="0"/>
          <a:chOff x="0" y="0"/>
          <a:chExt cx="0" cy="0"/>
        </a:xfrm>
      </p:grpSpPr>
      <p:sp>
        <p:nvSpPr>
          <p:cNvPr id="77" name="Google Shape;77;p38"/>
          <p:cNvSpPr txBox="1"/>
          <p:nvPr>
            <p:ph type="title"/>
          </p:nvPr>
        </p:nvSpPr>
        <p:spPr>
          <a:xfrm>
            <a:off x="380042" y="260615"/>
            <a:ext cx="10956607" cy="812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8"/>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8"/>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x_right">
  <p:cSld name="Box_right">
    <p:spTree>
      <p:nvGrpSpPr>
        <p:cNvPr id="536" name="Shape 536"/>
        <p:cNvGrpSpPr/>
        <p:nvPr/>
      </p:nvGrpSpPr>
      <p:grpSpPr>
        <a:xfrm>
          <a:off x="0" y="0"/>
          <a:ext cx="0" cy="0"/>
          <a:chOff x="0" y="0"/>
          <a:chExt cx="0" cy="0"/>
        </a:xfrm>
      </p:grpSpPr>
      <p:sp>
        <p:nvSpPr>
          <p:cNvPr id="537" name="Google Shape;537;p102"/>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8" name="Google Shape;538;p10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39" name="Google Shape;539;p102"/>
          <p:cNvSpPr txBox="1"/>
          <p:nvPr>
            <p:ph idx="1" type="body"/>
          </p:nvPr>
        </p:nvSpPr>
        <p:spPr>
          <a:xfrm>
            <a:off x="5633556" y="1573117"/>
            <a:ext cx="6574312" cy="3801583"/>
          </a:xfrm>
          <a:prstGeom prst="rect">
            <a:avLst/>
          </a:prstGeom>
          <a:solidFill>
            <a:srgbClr val="0F898F"/>
          </a:solidFill>
          <a:ln>
            <a:noFill/>
          </a:ln>
        </p:spPr>
        <p:txBody>
          <a:bodyPr anchorCtr="0" anchor="ctr" bIns="182875" lIns="274300" spcFirstLastPara="1" rIns="274300" wrap="square" tIns="182875">
            <a:normAutofit/>
          </a:bodyPr>
          <a:lstStyle>
            <a:lvl1pPr indent="-228600" lvl="0" marL="457200" marR="0" algn="l">
              <a:lnSpc>
                <a:spcPct val="100000"/>
              </a:lnSpc>
              <a:spcBef>
                <a:spcPts val="600"/>
              </a:spcBef>
              <a:spcAft>
                <a:spcPts val="0"/>
              </a:spcAft>
              <a:buClr>
                <a:schemeClr val="lt1"/>
              </a:buClr>
              <a:buSzPts val="3200"/>
              <a:buFont typeface="Calibri"/>
              <a:buNone/>
              <a:defRPr sz="32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x_left">
  <p:cSld name="Box_left">
    <p:spTree>
      <p:nvGrpSpPr>
        <p:cNvPr id="540" name="Shape 540"/>
        <p:cNvGrpSpPr/>
        <p:nvPr/>
      </p:nvGrpSpPr>
      <p:grpSpPr>
        <a:xfrm>
          <a:off x="0" y="0"/>
          <a:ext cx="0" cy="0"/>
          <a:chOff x="0" y="0"/>
          <a:chExt cx="0" cy="0"/>
        </a:xfrm>
      </p:grpSpPr>
      <p:sp>
        <p:nvSpPr>
          <p:cNvPr id="541" name="Google Shape;541;p103"/>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2" name="Google Shape;542;p10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43" name="Google Shape;543;p103"/>
          <p:cNvSpPr txBox="1"/>
          <p:nvPr>
            <p:ph idx="1" type="body"/>
          </p:nvPr>
        </p:nvSpPr>
        <p:spPr>
          <a:xfrm>
            <a:off x="0" y="1573117"/>
            <a:ext cx="6574312" cy="3801583"/>
          </a:xfrm>
          <a:prstGeom prst="rect">
            <a:avLst/>
          </a:prstGeom>
          <a:solidFill>
            <a:srgbClr val="0F898F"/>
          </a:solidFill>
          <a:ln>
            <a:noFill/>
          </a:ln>
        </p:spPr>
        <p:txBody>
          <a:bodyPr anchorCtr="0" anchor="ctr" bIns="182875" lIns="274300" spcFirstLastPara="1" rIns="274300" wrap="square" tIns="182875">
            <a:normAutofit/>
          </a:bodyPr>
          <a:lstStyle>
            <a:lvl1pPr indent="-228600" lvl="0" marL="457200" marR="0" algn="l">
              <a:lnSpc>
                <a:spcPct val="100000"/>
              </a:lnSpc>
              <a:spcBef>
                <a:spcPts val="600"/>
              </a:spcBef>
              <a:spcAft>
                <a:spcPts val="0"/>
              </a:spcAft>
              <a:buClr>
                <a:schemeClr val="lt1"/>
              </a:buClr>
              <a:buSzPts val="3200"/>
              <a:buFont typeface="Calibri"/>
              <a:buNone/>
              <a:defRPr sz="32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x_banner">
  <p:cSld name="Box_banner">
    <p:spTree>
      <p:nvGrpSpPr>
        <p:cNvPr id="544" name="Shape 544"/>
        <p:cNvGrpSpPr/>
        <p:nvPr/>
      </p:nvGrpSpPr>
      <p:grpSpPr>
        <a:xfrm>
          <a:off x="0" y="0"/>
          <a:ext cx="0" cy="0"/>
          <a:chOff x="0" y="0"/>
          <a:chExt cx="0" cy="0"/>
        </a:xfrm>
      </p:grpSpPr>
      <p:sp>
        <p:nvSpPr>
          <p:cNvPr id="545" name="Google Shape;545;p104"/>
          <p:cNvSpPr txBox="1"/>
          <p:nvPr>
            <p:ph idx="11" type="ftr"/>
          </p:nvPr>
        </p:nvSpPr>
        <p:spPr>
          <a:xfrm>
            <a:off x="380042" y="6019800"/>
            <a:ext cx="11430000"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6" name="Google Shape;546;p104"/>
          <p:cNvSpPr txBox="1"/>
          <p:nvPr>
            <p:ph idx="1" type="body"/>
          </p:nvPr>
        </p:nvSpPr>
        <p:spPr>
          <a:xfrm>
            <a:off x="0" y="1239934"/>
            <a:ext cx="12207868" cy="4320525"/>
          </a:xfrm>
          <a:prstGeom prst="rect">
            <a:avLst/>
          </a:prstGeom>
          <a:solidFill>
            <a:srgbClr val="0F898F"/>
          </a:solidFill>
          <a:ln>
            <a:noFill/>
          </a:ln>
        </p:spPr>
        <p:txBody>
          <a:bodyPr anchorCtr="0" anchor="t" bIns="182875" lIns="274300" spcFirstLastPara="1" rIns="274300" wrap="square" tIns="182875">
            <a:normAutofit/>
          </a:bodyPr>
          <a:lstStyle>
            <a:lvl1pPr indent="-228600" lvl="0" marL="457200" marR="0" algn="l">
              <a:lnSpc>
                <a:spcPct val="100000"/>
              </a:lnSpc>
              <a:spcBef>
                <a:spcPts val="600"/>
              </a:spcBef>
              <a:spcAft>
                <a:spcPts val="0"/>
              </a:spcAft>
              <a:buClr>
                <a:schemeClr val="lt1"/>
              </a:buClr>
              <a:buSzPts val="3200"/>
              <a:buFont typeface="Calibri"/>
              <a:buNone/>
              <a:defRPr sz="3200">
                <a:solidFill>
                  <a:schemeClr val="dk2"/>
                </a:solidFill>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47" name="Google Shape;547;p10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e box">
  <p:cSld name="Title_one box">
    <p:spTree>
      <p:nvGrpSpPr>
        <p:cNvPr id="548" name="Shape 548"/>
        <p:cNvGrpSpPr/>
        <p:nvPr/>
      </p:nvGrpSpPr>
      <p:grpSpPr>
        <a:xfrm>
          <a:off x="0" y="0"/>
          <a:ext cx="0" cy="0"/>
          <a:chOff x="0" y="0"/>
          <a:chExt cx="0" cy="0"/>
        </a:xfrm>
      </p:grpSpPr>
      <p:sp>
        <p:nvSpPr>
          <p:cNvPr id="549" name="Google Shape;549;p105"/>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0" name="Google Shape;550;p105"/>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51" name="Google Shape;551;p105"/>
          <p:cNvSpPr txBox="1"/>
          <p:nvPr>
            <p:ph idx="1" type="body"/>
          </p:nvPr>
        </p:nvSpPr>
        <p:spPr>
          <a:xfrm>
            <a:off x="333712" y="1574588"/>
            <a:ext cx="4572000" cy="4114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00"/>
              </a:spcBef>
              <a:spcAft>
                <a:spcPts val="0"/>
              </a:spcAft>
              <a:buSzPts val="2400"/>
              <a:buNone/>
              <a:defRPr b="0" sz="2400">
                <a:solidFill>
                  <a:schemeClr val="lt1"/>
                </a:solidFill>
                <a:latin typeface="Calibri"/>
                <a:ea typeface="Calibri"/>
                <a:cs typeface="Calibri"/>
                <a:sym typeface="Calibri"/>
              </a:defRPr>
            </a:lvl1pPr>
            <a:lvl2pPr indent="-381000" lvl="1" marL="914400" algn="l">
              <a:lnSpc>
                <a:spcPct val="100000"/>
              </a:lnSpc>
              <a:spcBef>
                <a:spcPts val="200"/>
              </a:spcBef>
              <a:spcAft>
                <a:spcPts val="0"/>
              </a:spcAft>
              <a:buClr>
                <a:schemeClr val="lt1"/>
              </a:buClr>
              <a:buSzPts val="2400"/>
              <a:buFont typeface="Calibri"/>
              <a:buChar char="•"/>
              <a:defRPr b="0" sz="24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55600" lvl="3" marL="1828800" algn="l">
              <a:lnSpc>
                <a:spcPct val="100000"/>
              </a:lnSpc>
              <a:spcBef>
                <a:spcPts val="200"/>
              </a:spcBef>
              <a:spcAft>
                <a:spcPts val="0"/>
              </a:spcAft>
              <a:buClr>
                <a:schemeClr val="lt1"/>
              </a:buClr>
              <a:buSzPts val="2000"/>
              <a:buChar char="•"/>
              <a:defRPr b="0" sz="2000">
                <a:solidFill>
                  <a:schemeClr val="lt1"/>
                </a:solidFill>
                <a:latin typeface="Calibri"/>
                <a:ea typeface="Calibri"/>
                <a:cs typeface="Calibri"/>
                <a:sym typeface="Calibri"/>
              </a:defRPr>
            </a:lvl4pPr>
            <a:lvl5pPr indent="-342900" lvl="4" marL="2286000" algn="l">
              <a:lnSpc>
                <a:spcPct val="100000"/>
              </a:lnSpc>
              <a:spcBef>
                <a:spcPts val="200"/>
              </a:spcBef>
              <a:spcAft>
                <a:spcPts val="0"/>
              </a:spcAft>
              <a:buClr>
                <a:schemeClr val="lt1"/>
              </a:buClr>
              <a:buSzPts val="1800"/>
              <a:buFont typeface="Calibri"/>
              <a:buChar char="•"/>
              <a:defRPr b="0" sz="1800">
                <a:solidFill>
                  <a:schemeClr val="lt1"/>
                </a:solidFill>
                <a:latin typeface="Calibri"/>
                <a:ea typeface="Calibri"/>
                <a:cs typeface="Calibri"/>
                <a:sym typeface="Calibri"/>
              </a:defRPr>
            </a:lvl5pPr>
            <a:lvl6pPr indent="-323850" lvl="5" marL="2743200" algn="l">
              <a:lnSpc>
                <a:spcPct val="100000"/>
              </a:lnSpc>
              <a:spcBef>
                <a:spcPts val="200"/>
              </a:spcBef>
              <a:spcAft>
                <a:spcPts val="0"/>
              </a:spcAft>
              <a:buClr>
                <a:schemeClr val="lt1"/>
              </a:buClr>
              <a:buSzPts val="1500"/>
              <a:buChar char="-"/>
              <a:defRPr/>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52" name="Google Shape;552;p105"/>
          <p:cNvSpPr txBox="1"/>
          <p:nvPr>
            <p:ph idx="2" type="body"/>
          </p:nvPr>
        </p:nvSpPr>
        <p:spPr>
          <a:xfrm>
            <a:off x="0" y="0"/>
            <a:ext cx="10424160" cy="1371600"/>
          </a:xfrm>
          <a:prstGeom prst="rect">
            <a:avLst/>
          </a:prstGeom>
          <a:solidFill>
            <a:srgbClr val="0F898F"/>
          </a:solidFill>
          <a:ln>
            <a:noFill/>
          </a:ln>
        </p:spPr>
        <p:txBody>
          <a:bodyPr anchorCtr="0" anchor="b" bIns="274300" lIns="274300" spcFirstLastPara="1" rIns="274300" wrap="square" tIns="274300">
            <a:normAutofit/>
          </a:bodyPr>
          <a:lstStyle>
            <a:lvl1pPr indent="-228600" lvl="0" marL="457200" algn="l">
              <a:lnSpc>
                <a:spcPct val="100000"/>
              </a:lnSpc>
              <a:spcBef>
                <a:spcPts val="600"/>
              </a:spcBef>
              <a:spcAft>
                <a:spcPts val="0"/>
              </a:spcAft>
              <a:buSzPts val="3200"/>
              <a:buNone/>
              <a:defRPr sz="3200">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two box">
  <p:cSld name="Title_two box">
    <p:spTree>
      <p:nvGrpSpPr>
        <p:cNvPr id="553" name="Shape 553"/>
        <p:cNvGrpSpPr/>
        <p:nvPr/>
      </p:nvGrpSpPr>
      <p:grpSpPr>
        <a:xfrm>
          <a:off x="0" y="0"/>
          <a:ext cx="0" cy="0"/>
          <a:chOff x="0" y="0"/>
          <a:chExt cx="0" cy="0"/>
        </a:xfrm>
      </p:grpSpPr>
      <p:sp>
        <p:nvSpPr>
          <p:cNvPr id="554" name="Google Shape;554;p106"/>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5" name="Google Shape;555;p106"/>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56" name="Google Shape;556;p106"/>
          <p:cNvSpPr txBox="1"/>
          <p:nvPr>
            <p:ph idx="1" type="body"/>
          </p:nvPr>
        </p:nvSpPr>
        <p:spPr>
          <a:xfrm>
            <a:off x="391319" y="1585913"/>
            <a:ext cx="4846320" cy="2743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57" name="Google Shape;557;p106"/>
          <p:cNvSpPr txBox="1"/>
          <p:nvPr>
            <p:ph idx="2" type="body"/>
          </p:nvPr>
        </p:nvSpPr>
        <p:spPr>
          <a:xfrm>
            <a:off x="391319" y="4523532"/>
            <a:ext cx="4846320" cy="11887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00"/>
              </a:spcBef>
              <a:spcAft>
                <a:spcPts val="0"/>
              </a:spcAft>
              <a:buSzPts val="2000"/>
              <a:buNone/>
              <a:defRPr b="0" sz="2000">
                <a:solidFill>
                  <a:schemeClr val="lt1"/>
                </a:solidFill>
                <a:latin typeface="Calibri"/>
                <a:ea typeface="Calibri"/>
                <a:cs typeface="Calibri"/>
                <a:sym typeface="Calibri"/>
              </a:defRPr>
            </a:lvl1pPr>
            <a:lvl2pPr indent="-355600" lvl="1" marL="914400" algn="l">
              <a:lnSpc>
                <a:spcPct val="100000"/>
              </a:lnSpc>
              <a:spcBef>
                <a:spcPts val="200"/>
              </a:spcBef>
              <a:spcAft>
                <a:spcPts val="0"/>
              </a:spcAft>
              <a:buClr>
                <a:schemeClr val="lt1"/>
              </a:buClr>
              <a:buSzPts val="2000"/>
              <a:buFont typeface="Calibri"/>
              <a:buChar char="•"/>
              <a:defRPr b="0" sz="20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42900" lvl="3" marL="1828800" algn="l">
              <a:lnSpc>
                <a:spcPct val="100000"/>
              </a:lnSpc>
              <a:spcBef>
                <a:spcPts val="200"/>
              </a:spcBef>
              <a:spcAft>
                <a:spcPts val="0"/>
              </a:spcAft>
              <a:buClr>
                <a:schemeClr val="lt1"/>
              </a:buClr>
              <a:buSzPts val="1800"/>
              <a:buChar char="•"/>
              <a:defRPr b="0" sz="1800">
                <a:solidFill>
                  <a:schemeClr val="lt1"/>
                </a:solidFill>
                <a:latin typeface="Calibri"/>
                <a:ea typeface="Calibri"/>
                <a:cs typeface="Calibri"/>
                <a:sym typeface="Calibri"/>
              </a:defRPr>
            </a:lvl4pPr>
            <a:lvl5pPr indent="-330200" lvl="4" marL="2286000" algn="l">
              <a:lnSpc>
                <a:spcPct val="100000"/>
              </a:lnSpc>
              <a:spcBef>
                <a:spcPts val="200"/>
              </a:spcBef>
              <a:spcAft>
                <a:spcPts val="0"/>
              </a:spcAft>
              <a:buClr>
                <a:schemeClr val="lt1"/>
              </a:buClr>
              <a:buSzPts val="1600"/>
              <a:buFont typeface="Calibri"/>
              <a:buChar char="•"/>
              <a:defRPr b="0" sz="1600">
                <a:solidFill>
                  <a:schemeClr val="lt1"/>
                </a:solidFill>
                <a:latin typeface="Calibri"/>
                <a:ea typeface="Calibri"/>
                <a:cs typeface="Calibri"/>
                <a:sym typeface="Calibri"/>
              </a:defRPr>
            </a:lvl5pPr>
            <a:lvl6pPr indent="-317500" lvl="5" marL="2743200" algn="l">
              <a:lnSpc>
                <a:spcPct val="100000"/>
              </a:lnSpc>
              <a:spcBef>
                <a:spcPts val="200"/>
              </a:spcBef>
              <a:spcAft>
                <a:spcPts val="0"/>
              </a:spcAft>
              <a:buClr>
                <a:schemeClr val="lt1"/>
              </a:buClr>
              <a:buSzPts val="1400"/>
              <a:buChar char="-"/>
              <a:defRPr sz="1400"/>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58" name="Google Shape;558;p106"/>
          <p:cNvSpPr txBox="1"/>
          <p:nvPr>
            <p:ph idx="3" type="body"/>
          </p:nvPr>
        </p:nvSpPr>
        <p:spPr>
          <a:xfrm>
            <a:off x="5604523" y="4523532"/>
            <a:ext cx="4846320" cy="11887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00"/>
              </a:spcBef>
              <a:spcAft>
                <a:spcPts val="0"/>
              </a:spcAft>
              <a:buSzPts val="2000"/>
              <a:buNone/>
              <a:defRPr b="0" sz="2000">
                <a:solidFill>
                  <a:schemeClr val="lt1"/>
                </a:solidFill>
                <a:latin typeface="Calibri"/>
                <a:ea typeface="Calibri"/>
                <a:cs typeface="Calibri"/>
                <a:sym typeface="Calibri"/>
              </a:defRPr>
            </a:lvl1pPr>
            <a:lvl2pPr indent="-355600" lvl="1" marL="914400" algn="l">
              <a:lnSpc>
                <a:spcPct val="100000"/>
              </a:lnSpc>
              <a:spcBef>
                <a:spcPts val="200"/>
              </a:spcBef>
              <a:spcAft>
                <a:spcPts val="0"/>
              </a:spcAft>
              <a:buClr>
                <a:schemeClr val="lt1"/>
              </a:buClr>
              <a:buSzPts val="2000"/>
              <a:buFont typeface="Calibri"/>
              <a:buChar char="•"/>
              <a:defRPr b="0" sz="20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42900" lvl="3" marL="1828800" algn="l">
              <a:lnSpc>
                <a:spcPct val="100000"/>
              </a:lnSpc>
              <a:spcBef>
                <a:spcPts val="200"/>
              </a:spcBef>
              <a:spcAft>
                <a:spcPts val="0"/>
              </a:spcAft>
              <a:buClr>
                <a:schemeClr val="lt1"/>
              </a:buClr>
              <a:buSzPts val="1800"/>
              <a:buChar char="•"/>
              <a:defRPr b="0" sz="1800">
                <a:solidFill>
                  <a:schemeClr val="lt1"/>
                </a:solidFill>
                <a:latin typeface="Calibri"/>
                <a:ea typeface="Calibri"/>
                <a:cs typeface="Calibri"/>
                <a:sym typeface="Calibri"/>
              </a:defRPr>
            </a:lvl4pPr>
            <a:lvl5pPr indent="-330200" lvl="4" marL="2286000" algn="l">
              <a:lnSpc>
                <a:spcPct val="100000"/>
              </a:lnSpc>
              <a:spcBef>
                <a:spcPts val="200"/>
              </a:spcBef>
              <a:spcAft>
                <a:spcPts val="0"/>
              </a:spcAft>
              <a:buClr>
                <a:schemeClr val="lt1"/>
              </a:buClr>
              <a:buSzPts val="1600"/>
              <a:buFont typeface="Calibri"/>
              <a:buChar char="•"/>
              <a:defRPr b="0" sz="1600">
                <a:solidFill>
                  <a:schemeClr val="lt1"/>
                </a:solidFill>
                <a:latin typeface="Calibri"/>
                <a:ea typeface="Calibri"/>
                <a:cs typeface="Calibri"/>
                <a:sym typeface="Calibri"/>
              </a:defRPr>
            </a:lvl5pPr>
            <a:lvl6pPr indent="-317500" lvl="5" marL="2743200" algn="l">
              <a:lnSpc>
                <a:spcPct val="100000"/>
              </a:lnSpc>
              <a:spcBef>
                <a:spcPts val="200"/>
              </a:spcBef>
              <a:spcAft>
                <a:spcPts val="0"/>
              </a:spcAft>
              <a:buClr>
                <a:schemeClr val="lt1"/>
              </a:buClr>
              <a:buSzPts val="1400"/>
              <a:buChar char="-"/>
              <a:defRPr sz="1400"/>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59" name="Google Shape;559;p106"/>
          <p:cNvSpPr txBox="1"/>
          <p:nvPr>
            <p:ph idx="4" type="body"/>
          </p:nvPr>
        </p:nvSpPr>
        <p:spPr>
          <a:xfrm>
            <a:off x="5575949" y="1585913"/>
            <a:ext cx="4846320" cy="2743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60" name="Google Shape;560;p106"/>
          <p:cNvSpPr txBox="1"/>
          <p:nvPr>
            <p:ph idx="5" type="body"/>
          </p:nvPr>
        </p:nvSpPr>
        <p:spPr>
          <a:xfrm>
            <a:off x="0" y="0"/>
            <a:ext cx="10424160" cy="1371600"/>
          </a:xfrm>
          <a:prstGeom prst="rect">
            <a:avLst/>
          </a:prstGeom>
          <a:solidFill>
            <a:srgbClr val="0F898F"/>
          </a:solidFill>
          <a:ln>
            <a:noFill/>
          </a:ln>
        </p:spPr>
        <p:txBody>
          <a:bodyPr anchorCtr="0" anchor="b" bIns="274300" lIns="274300" spcFirstLastPara="1" rIns="274300" wrap="square" tIns="274300">
            <a:normAutofit/>
          </a:bodyPr>
          <a:lstStyle>
            <a:lvl1pPr indent="-228600" lvl="0" marL="457200" algn="l">
              <a:lnSpc>
                <a:spcPct val="100000"/>
              </a:lnSpc>
              <a:spcBef>
                <a:spcPts val="600"/>
              </a:spcBef>
              <a:spcAft>
                <a:spcPts val="0"/>
              </a:spcAft>
              <a:buSzPts val="3200"/>
              <a:buNone/>
              <a:defRPr sz="3200">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three box">
  <p:cSld name="Title_three box">
    <p:spTree>
      <p:nvGrpSpPr>
        <p:cNvPr id="561" name="Shape 561"/>
        <p:cNvGrpSpPr/>
        <p:nvPr/>
      </p:nvGrpSpPr>
      <p:grpSpPr>
        <a:xfrm>
          <a:off x="0" y="0"/>
          <a:ext cx="0" cy="0"/>
          <a:chOff x="0" y="0"/>
          <a:chExt cx="0" cy="0"/>
        </a:xfrm>
      </p:grpSpPr>
      <p:sp>
        <p:nvSpPr>
          <p:cNvPr id="562" name="Google Shape;562;p107"/>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3" name="Google Shape;563;p107"/>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64" name="Google Shape;564;p107"/>
          <p:cNvSpPr txBox="1"/>
          <p:nvPr>
            <p:ph idx="1" type="body"/>
          </p:nvPr>
        </p:nvSpPr>
        <p:spPr>
          <a:xfrm>
            <a:off x="391319" y="1585913"/>
            <a:ext cx="3657600" cy="2743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65" name="Google Shape;565;p107"/>
          <p:cNvSpPr txBox="1"/>
          <p:nvPr>
            <p:ph idx="2" type="body"/>
          </p:nvPr>
        </p:nvSpPr>
        <p:spPr>
          <a:xfrm>
            <a:off x="391319" y="4523532"/>
            <a:ext cx="3657600" cy="11887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00"/>
              </a:spcBef>
              <a:spcAft>
                <a:spcPts val="0"/>
              </a:spcAft>
              <a:buSzPts val="2000"/>
              <a:buNone/>
              <a:defRPr b="0" sz="2000">
                <a:solidFill>
                  <a:schemeClr val="lt1"/>
                </a:solidFill>
                <a:latin typeface="Calibri"/>
                <a:ea typeface="Calibri"/>
                <a:cs typeface="Calibri"/>
                <a:sym typeface="Calibri"/>
              </a:defRPr>
            </a:lvl1pPr>
            <a:lvl2pPr indent="-355600" lvl="1" marL="914400" algn="l">
              <a:lnSpc>
                <a:spcPct val="100000"/>
              </a:lnSpc>
              <a:spcBef>
                <a:spcPts val="200"/>
              </a:spcBef>
              <a:spcAft>
                <a:spcPts val="0"/>
              </a:spcAft>
              <a:buClr>
                <a:schemeClr val="lt1"/>
              </a:buClr>
              <a:buSzPts val="2000"/>
              <a:buFont typeface="Calibri"/>
              <a:buChar char="•"/>
              <a:defRPr b="0" sz="20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42900" lvl="3" marL="1828800" algn="l">
              <a:lnSpc>
                <a:spcPct val="100000"/>
              </a:lnSpc>
              <a:spcBef>
                <a:spcPts val="200"/>
              </a:spcBef>
              <a:spcAft>
                <a:spcPts val="0"/>
              </a:spcAft>
              <a:buClr>
                <a:schemeClr val="lt1"/>
              </a:buClr>
              <a:buSzPts val="1800"/>
              <a:buChar char="•"/>
              <a:defRPr b="0" sz="1800">
                <a:solidFill>
                  <a:schemeClr val="lt1"/>
                </a:solidFill>
                <a:latin typeface="Calibri"/>
                <a:ea typeface="Calibri"/>
                <a:cs typeface="Calibri"/>
                <a:sym typeface="Calibri"/>
              </a:defRPr>
            </a:lvl4pPr>
            <a:lvl5pPr indent="-330200" lvl="4" marL="2286000" algn="l">
              <a:lnSpc>
                <a:spcPct val="100000"/>
              </a:lnSpc>
              <a:spcBef>
                <a:spcPts val="200"/>
              </a:spcBef>
              <a:spcAft>
                <a:spcPts val="0"/>
              </a:spcAft>
              <a:buClr>
                <a:schemeClr val="lt1"/>
              </a:buClr>
              <a:buSzPts val="1600"/>
              <a:buFont typeface="Calibri"/>
              <a:buChar char="•"/>
              <a:defRPr b="0" sz="1600">
                <a:solidFill>
                  <a:schemeClr val="lt1"/>
                </a:solidFill>
                <a:latin typeface="Calibri"/>
                <a:ea typeface="Calibri"/>
                <a:cs typeface="Calibri"/>
                <a:sym typeface="Calibri"/>
              </a:defRPr>
            </a:lvl5pPr>
            <a:lvl6pPr indent="-317500" lvl="5" marL="2743200" algn="l">
              <a:lnSpc>
                <a:spcPct val="100000"/>
              </a:lnSpc>
              <a:spcBef>
                <a:spcPts val="200"/>
              </a:spcBef>
              <a:spcAft>
                <a:spcPts val="0"/>
              </a:spcAft>
              <a:buClr>
                <a:schemeClr val="lt1"/>
              </a:buClr>
              <a:buSzPts val="1400"/>
              <a:buChar char="-"/>
              <a:defRPr sz="1400"/>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66" name="Google Shape;566;p107"/>
          <p:cNvSpPr txBox="1"/>
          <p:nvPr>
            <p:ph idx="3" type="body"/>
          </p:nvPr>
        </p:nvSpPr>
        <p:spPr>
          <a:xfrm>
            <a:off x="4337843" y="4523532"/>
            <a:ext cx="3657600" cy="11887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00"/>
              </a:spcBef>
              <a:spcAft>
                <a:spcPts val="0"/>
              </a:spcAft>
              <a:buSzPts val="2000"/>
              <a:buNone/>
              <a:defRPr b="0" sz="2000">
                <a:solidFill>
                  <a:schemeClr val="lt1"/>
                </a:solidFill>
                <a:latin typeface="Calibri"/>
                <a:ea typeface="Calibri"/>
                <a:cs typeface="Calibri"/>
                <a:sym typeface="Calibri"/>
              </a:defRPr>
            </a:lvl1pPr>
            <a:lvl2pPr indent="-355600" lvl="1" marL="914400" algn="l">
              <a:lnSpc>
                <a:spcPct val="100000"/>
              </a:lnSpc>
              <a:spcBef>
                <a:spcPts val="200"/>
              </a:spcBef>
              <a:spcAft>
                <a:spcPts val="0"/>
              </a:spcAft>
              <a:buClr>
                <a:schemeClr val="lt1"/>
              </a:buClr>
              <a:buSzPts val="2000"/>
              <a:buFont typeface="Calibri"/>
              <a:buChar char="•"/>
              <a:defRPr b="0" sz="20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42900" lvl="3" marL="1828800" algn="l">
              <a:lnSpc>
                <a:spcPct val="100000"/>
              </a:lnSpc>
              <a:spcBef>
                <a:spcPts val="200"/>
              </a:spcBef>
              <a:spcAft>
                <a:spcPts val="0"/>
              </a:spcAft>
              <a:buClr>
                <a:schemeClr val="lt1"/>
              </a:buClr>
              <a:buSzPts val="1800"/>
              <a:buChar char="•"/>
              <a:defRPr b="0" sz="1800">
                <a:solidFill>
                  <a:schemeClr val="lt1"/>
                </a:solidFill>
                <a:latin typeface="Calibri"/>
                <a:ea typeface="Calibri"/>
                <a:cs typeface="Calibri"/>
                <a:sym typeface="Calibri"/>
              </a:defRPr>
            </a:lvl4pPr>
            <a:lvl5pPr indent="-330200" lvl="4" marL="2286000" algn="l">
              <a:lnSpc>
                <a:spcPct val="100000"/>
              </a:lnSpc>
              <a:spcBef>
                <a:spcPts val="200"/>
              </a:spcBef>
              <a:spcAft>
                <a:spcPts val="0"/>
              </a:spcAft>
              <a:buClr>
                <a:schemeClr val="lt1"/>
              </a:buClr>
              <a:buSzPts val="1600"/>
              <a:buFont typeface="Calibri"/>
              <a:buChar char="•"/>
              <a:defRPr b="0" sz="1600">
                <a:solidFill>
                  <a:schemeClr val="lt1"/>
                </a:solidFill>
                <a:latin typeface="Calibri"/>
                <a:ea typeface="Calibri"/>
                <a:cs typeface="Calibri"/>
                <a:sym typeface="Calibri"/>
              </a:defRPr>
            </a:lvl5pPr>
            <a:lvl6pPr indent="-317500" lvl="5" marL="2743200" algn="l">
              <a:lnSpc>
                <a:spcPct val="100000"/>
              </a:lnSpc>
              <a:spcBef>
                <a:spcPts val="200"/>
              </a:spcBef>
              <a:spcAft>
                <a:spcPts val="0"/>
              </a:spcAft>
              <a:buClr>
                <a:schemeClr val="lt1"/>
              </a:buClr>
              <a:buSzPts val="1400"/>
              <a:buChar char="-"/>
              <a:defRPr sz="1400"/>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67" name="Google Shape;567;p107"/>
          <p:cNvSpPr txBox="1"/>
          <p:nvPr>
            <p:ph idx="4" type="body"/>
          </p:nvPr>
        </p:nvSpPr>
        <p:spPr>
          <a:xfrm>
            <a:off x="8227218" y="4523532"/>
            <a:ext cx="3657600" cy="11887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00"/>
              </a:spcBef>
              <a:spcAft>
                <a:spcPts val="0"/>
              </a:spcAft>
              <a:buSzPts val="2000"/>
              <a:buNone/>
              <a:defRPr b="0" sz="2000">
                <a:solidFill>
                  <a:schemeClr val="lt1"/>
                </a:solidFill>
                <a:latin typeface="Calibri"/>
                <a:ea typeface="Calibri"/>
                <a:cs typeface="Calibri"/>
                <a:sym typeface="Calibri"/>
              </a:defRPr>
            </a:lvl1pPr>
            <a:lvl2pPr indent="-355600" lvl="1" marL="914400" algn="l">
              <a:lnSpc>
                <a:spcPct val="100000"/>
              </a:lnSpc>
              <a:spcBef>
                <a:spcPts val="200"/>
              </a:spcBef>
              <a:spcAft>
                <a:spcPts val="0"/>
              </a:spcAft>
              <a:buClr>
                <a:schemeClr val="lt1"/>
              </a:buClr>
              <a:buSzPts val="2000"/>
              <a:buFont typeface="Calibri"/>
              <a:buChar char="•"/>
              <a:defRPr b="0" sz="20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42900" lvl="3" marL="1828800" algn="l">
              <a:lnSpc>
                <a:spcPct val="100000"/>
              </a:lnSpc>
              <a:spcBef>
                <a:spcPts val="200"/>
              </a:spcBef>
              <a:spcAft>
                <a:spcPts val="0"/>
              </a:spcAft>
              <a:buClr>
                <a:schemeClr val="lt1"/>
              </a:buClr>
              <a:buSzPts val="1800"/>
              <a:buChar char="•"/>
              <a:defRPr b="0" sz="1800">
                <a:solidFill>
                  <a:schemeClr val="lt1"/>
                </a:solidFill>
                <a:latin typeface="Calibri"/>
                <a:ea typeface="Calibri"/>
                <a:cs typeface="Calibri"/>
                <a:sym typeface="Calibri"/>
              </a:defRPr>
            </a:lvl4pPr>
            <a:lvl5pPr indent="-330200" lvl="4" marL="2286000" algn="l">
              <a:lnSpc>
                <a:spcPct val="100000"/>
              </a:lnSpc>
              <a:spcBef>
                <a:spcPts val="200"/>
              </a:spcBef>
              <a:spcAft>
                <a:spcPts val="0"/>
              </a:spcAft>
              <a:buClr>
                <a:schemeClr val="lt1"/>
              </a:buClr>
              <a:buSzPts val="1600"/>
              <a:buFont typeface="Calibri"/>
              <a:buChar char="•"/>
              <a:defRPr b="0" sz="1600">
                <a:solidFill>
                  <a:schemeClr val="lt1"/>
                </a:solidFill>
                <a:latin typeface="Calibri"/>
                <a:ea typeface="Calibri"/>
                <a:cs typeface="Calibri"/>
                <a:sym typeface="Calibri"/>
              </a:defRPr>
            </a:lvl5pPr>
            <a:lvl6pPr indent="-317500" lvl="5" marL="2743200" algn="l">
              <a:lnSpc>
                <a:spcPct val="100000"/>
              </a:lnSpc>
              <a:spcBef>
                <a:spcPts val="200"/>
              </a:spcBef>
              <a:spcAft>
                <a:spcPts val="0"/>
              </a:spcAft>
              <a:buClr>
                <a:schemeClr val="lt1"/>
              </a:buClr>
              <a:buSzPts val="1400"/>
              <a:buChar char="-"/>
              <a:defRPr sz="1400"/>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68" name="Google Shape;568;p107"/>
          <p:cNvSpPr txBox="1"/>
          <p:nvPr>
            <p:ph idx="5" type="body"/>
          </p:nvPr>
        </p:nvSpPr>
        <p:spPr>
          <a:xfrm>
            <a:off x="4309269" y="1585913"/>
            <a:ext cx="3657600" cy="2743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69" name="Google Shape;569;p107"/>
          <p:cNvSpPr txBox="1"/>
          <p:nvPr>
            <p:ph idx="6" type="body"/>
          </p:nvPr>
        </p:nvSpPr>
        <p:spPr>
          <a:xfrm>
            <a:off x="8227218" y="1585913"/>
            <a:ext cx="3657600" cy="2743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70" name="Google Shape;570;p107"/>
          <p:cNvSpPr txBox="1"/>
          <p:nvPr>
            <p:ph idx="7" type="body"/>
          </p:nvPr>
        </p:nvSpPr>
        <p:spPr>
          <a:xfrm>
            <a:off x="0" y="0"/>
            <a:ext cx="10424160" cy="1371600"/>
          </a:xfrm>
          <a:prstGeom prst="rect">
            <a:avLst/>
          </a:prstGeom>
          <a:solidFill>
            <a:srgbClr val="0F898F"/>
          </a:solidFill>
          <a:ln>
            <a:noFill/>
          </a:ln>
        </p:spPr>
        <p:txBody>
          <a:bodyPr anchorCtr="0" anchor="b" bIns="274300" lIns="274300" spcFirstLastPara="1" rIns="274300" wrap="square" tIns="274300">
            <a:normAutofit/>
          </a:bodyPr>
          <a:lstStyle>
            <a:lvl1pPr indent="-228600" lvl="0" marL="457200" algn="l">
              <a:lnSpc>
                <a:spcPct val="100000"/>
              </a:lnSpc>
              <a:spcBef>
                <a:spcPts val="600"/>
              </a:spcBef>
              <a:spcAft>
                <a:spcPts val="0"/>
              </a:spcAft>
              <a:buSzPts val="3200"/>
              <a:buNone/>
              <a:defRPr sz="3200">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four box">
  <p:cSld name="Title_four box">
    <p:spTree>
      <p:nvGrpSpPr>
        <p:cNvPr id="571" name="Shape 571"/>
        <p:cNvGrpSpPr/>
        <p:nvPr/>
      </p:nvGrpSpPr>
      <p:grpSpPr>
        <a:xfrm>
          <a:off x="0" y="0"/>
          <a:ext cx="0" cy="0"/>
          <a:chOff x="0" y="0"/>
          <a:chExt cx="0" cy="0"/>
        </a:xfrm>
      </p:grpSpPr>
      <p:sp>
        <p:nvSpPr>
          <p:cNvPr id="572" name="Google Shape;572;p108"/>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3" name="Google Shape;573;p108"/>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74" name="Google Shape;574;p108"/>
          <p:cNvSpPr txBox="1"/>
          <p:nvPr>
            <p:ph idx="1" type="body"/>
          </p:nvPr>
        </p:nvSpPr>
        <p:spPr>
          <a:xfrm>
            <a:off x="380738" y="4005407"/>
            <a:ext cx="2697480" cy="201631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0"/>
              </a:spcBef>
              <a:spcAft>
                <a:spcPts val="0"/>
              </a:spcAft>
              <a:buSzPts val="2000"/>
              <a:buNone/>
              <a:defRPr b="0" sz="2000">
                <a:solidFill>
                  <a:schemeClr val="lt1"/>
                </a:solidFill>
                <a:latin typeface="Calibri"/>
                <a:ea typeface="Calibri"/>
                <a:cs typeface="Calibri"/>
                <a:sym typeface="Calibri"/>
              </a:defRPr>
            </a:lvl1pPr>
            <a:lvl2pPr indent="-355600" lvl="1" marL="914400" algn="l">
              <a:lnSpc>
                <a:spcPct val="100000"/>
              </a:lnSpc>
              <a:spcBef>
                <a:spcPts val="200"/>
              </a:spcBef>
              <a:spcAft>
                <a:spcPts val="0"/>
              </a:spcAft>
              <a:buClr>
                <a:schemeClr val="lt1"/>
              </a:buClr>
              <a:buSzPts val="2000"/>
              <a:buFont typeface="Calibri"/>
              <a:buChar char="•"/>
              <a:defRPr b="0" sz="20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30200" lvl="3" marL="1828800" algn="l">
              <a:lnSpc>
                <a:spcPct val="100000"/>
              </a:lnSpc>
              <a:spcBef>
                <a:spcPts val="200"/>
              </a:spcBef>
              <a:spcAft>
                <a:spcPts val="0"/>
              </a:spcAft>
              <a:buClr>
                <a:schemeClr val="lt1"/>
              </a:buClr>
              <a:buSzPts val="1600"/>
              <a:buChar char="•"/>
              <a:defRPr b="0" sz="1600">
                <a:solidFill>
                  <a:schemeClr val="lt1"/>
                </a:solidFill>
                <a:latin typeface="Calibri"/>
                <a:ea typeface="Calibri"/>
                <a:cs typeface="Calibri"/>
                <a:sym typeface="Calibri"/>
              </a:defRPr>
            </a:lvl4pPr>
            <a:lvl5pPr indent="-317500" lvl="4" marL="2286000" algn="l">
              <a:lnSpc>
                <a:spcPct val="100000"/>
              </a:lnSpc>
              <a:spcBef>
                <a:spcPts val="200"/>
              </a:spcBef>
              <a:spcAft>
                <a:spcPts val="0"/>
              </a:spcAft>
              <a:buClr>
                <a:schemeClr val="lt1"/>
              </a:buClr>
              <a:buSzPts val="1400"/>
              <a:buFont typeface="Calibri"/>
              <a:buChar char="•"/>
              <a:defRPr b="0" sz="1400">
                <a:solidFill>
                  <a:schemeClr val="lt1"/>
                </a:solidFill>
                <a:latin typeface="Calibri"/>
                <a:ea typeface="Calibri"/>
                <a:cs typeface="Calibri"/>
                <a:sym typeface="Calibri"/>
              </a:defRPr>
            </a:lvl5pPr>
            <a:lvl6pPr indent="-304800" lvl="5" marL="2743200" algn="l">
              <a:lnSpc>
                <a:spcPct val="100000"/>
              </a:lnSpc>
              <a:spcBef>
                <a:spcPts val="200"/>
              </a:spcBef>
              <a:spcAft>
                <a:spcPts val="0"/>
              </a:spcAft>
              <a:buClr>
                <a:schemeClr val="lt1"/>
              </a:buClr>
              <a:buSzPts val="1200"/>
              <a:buChar char="-"/>
              <a:defRPr sz="1200"/>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75" name="Google Shape;575;p108"/>
          <p:cNvSpPr txBox="1"/>
          <p:nvPr>
            <p:ph idx="2" type="body"/>
          </p:nvPr>
        </p:nvSpPr>
        <p:spPr>
          <a:xfrm>
            <a:off x="3303020" y="4005407"/>
            <a:ext cx="2697480" cy="201631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0"/>
              </a:spcBef>
              <a:spcAft>
                <a:spcPts val="0"/>
              </a:spcAft>
              <a:buSzPts val="2000"/>
              <a:buNone/>
              <a:defRPr b="0" sz="2000">
                <a:solidFill>
                  <a:schemeClr val="lt1"/>
                </a:solidFill>
                <a:latin typeface="Calibri"/>
                <a:ea typeface="Calibri"/>
                <a:cs typeface="Calibri"/>
                <a:sym typeface="Calibri"/>
              </a:defRPr>
            </a:lvl1pPr>
            <a:lvl2pPr indent="-355600" lvl="1" marL="914400" algn="l">
              <a:lnSpc>
                <a:spcPct val="100000"/>
              </a:lnSpc>
              <a:spcBef>
                <a:spcPts val="200"/>
              </a:spcBef>
              <a:spcAft>
                <a:spcPts val="0"/>
              </a:spcAft>
              <a:buClr>
                <a:schemeClr val="lt1"/>
              </a:buClr>
              <a:buSzPts val="2000"/>
              <a:buFont typeface="Calibri"/>
              <a:buChar char="•"/>
              <a:defRPr b="0" sz="20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30200" lvl="3" marL="1828800" algn="l">
              <a:lnSpc>
                <a:spcPct val="100000"/>
              </a:lnSpc>
              <a:spcBef>
                <a:spcPts val="200"/>
              </a:spcBef>
              <a:spcAft>
                <a:spcPts val="0"/>
              </a:spcAft>
              <a:buClr>
                <a:schemeClr val="lt1"/>
              </a:buClr>
              <a:buSzPts val="1600"/>
              <a:buChar char="•"/>
              <a:defRPr b="0" sz="1600">
                <a:solidFill>
                  <a:schemeClr val="lt1"/>
                </a:solidFill>
                <a:latin typeface="Calibri"/>
                <a:ea typeface="Calibri"/>
                <a:cs typeface="Calibri"/>
                <a:sym typeface="Calibri"/>
              </a:defRPr>
            </a:lvl4pPr>
            <a:lvl5pPr indent="-317500" lvl="4" marL="2286000" algn="l">
              <a:lnSpc>
                <a:spcPct val="100000"/>
              </a:lnSpc>
              <a:spcBef>
                <a:spcPts val="200"/>
              </a:spcBef>
              <a:spcAft>
                <a:spcPts val="0"/>
              </a:spcAft>
              <a:buClr>
                <a:schemeClr val="lt1"/>
              </a:buClr>
              <a:buSzPts val="1400"/>
              <a:buFont typeface="Calibri"/>
              <a:buChar char="•"/>
              <a:defRPr b="0" sz="1400">
                <a:solidFill>
                  <a:schemeClr val="lt1"/>
                </a:solidFill>
                <a:latin typeface="Calibri"/>
                <a:ea typeface="Calibri"/>
                <a:cs typeface="Calibri"/>
                <a:sym typeface="Calibri"/>
              </a:defRPr>
            </a:lvl5pPr>
            <a:lvl6pPr indent="-304800" lvl="5" marL="2743200" algn="l">
              <a:lnSpc>
                <a:spcPct val="100000"/>
              </a:lnSpc>
              <a:spcBef>
                <a:spcPts val="200"/>
              </a:spcBef>
              <a:spcAft>
                <a:spcPts val="0"/>
              </a:spcAft>
              <a:buClr>
                <a:schemeClr val="lt1"/>
              </a:buClr>
              <a:buSzPts val="1200"/>
              <a:buChar char="-"/>
              <a:defRPr sz="1200"/>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76" name="Google Shape;576;p108"/>
          <p:cNvSpPr txBox="1"/>
          <p:nvPr>
            <p:ph idx="3" type="body"/>
          </p:nvPr>
        </p:nvSpPr>
        <p:spPr>
          <a:xfrm>
            <a:off x="6225302" y="4005407"/>
            <a:ext cx="2697480" cy="201631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0"/>
              </a:spcBef>
              <a:spcAft>
                <a:spcPts val="0"/>
              </a:spcAft>
              <a:buSzPts val="2000"/>
              <a:buNone/>
              <a:defRPr b="0" sz="2000">
                <a:solidFill>
                  <a:schemeClr val="lt1"/>
                </a:solidFill>
                <a:latin typeface="Calibri"/>
                <a:ea typeface="Calibri"/>
                <a:cs typeface="Calibri"/>
                <a:sym typeface="Calibri"/>
              </a:defRPr>
            </a:lvl1pPr>
            <a:lvl2pPr indent="-355600" lvl="1" marL="914400" algn="l">
              <a:lnSpc>
                <a:spcPct val="100000"/>
              </a:lnSpc>
              <a:spcBef>
                <a:spcPts val="200"/>
              </a:spcBef>
              <a:spcAft>
                <a:spcPts val="0"/>
              </a:spcAft>
              <a:buClr>
                <a:schemeClr val="lt1"/>
              </a:buClr>
              <a:buSzPts val="2000"/>
              <a:buFont typeface="Calibri"/>
              <a:buChar char="•"/>
              <a:defRPr b="0" sz="20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30200" lvl="3" marL="1828800" algn="l">
              <a:lnSpc>
                <a:spcPct val="100000"/>
              </a:lnSpc>
              <a:spcBef>
                <a:spcPts val="200"/>
              </a:spcBef>
              <a:spcAft>
                <a:spcPts val="0"/>
              </a:spcAft>
              <a:buClr>
                <a:schemeClr val="lt1"/>
              </a:buClr>
              <a:buSzPts val="1600"/>
              <a:buChar char="•"/>
              <a:defRPr b="0" sz="1600">
                <a:solidFill>
                  <a:schemeClr val="lt1"/>
                </a:solidFill>
                <a:latin typeface="Calibri"/>
                <a:ea typeface="Calibri"/>
                <a:cs typeface="Calibri"/>
                <a:sym typeface="Calibri"/>
              </a:defRPr>
            </a:lvl4pPr>
            <a:lvl5pPr indent="-317500" lvl="4" marL="2286000" algn="l">
              <a:lnSpc>
                <a:spcPct val="100000"/>
              </a:lnSpc>
              <a:spcBef>
                <a:spcPts val="200"/>
              </a:spcBef>
              <a:spcAft>
                <a:spcPts val="0"/>
              </a:spcAft>
              <a:buClr>
                <a:schemeClr val="lt1"/>
              </a:buClr>
              <a:buSzPts val="1400"/>
              <a:buFont typeface="Calibri"/>
              <a:buChar char="•"/>
              <a:defRPr b="0" sz="1400">
                <a:solidFill>
                  <a:schemeClr val="lt1"/>
                </a:solidFill>
                <a:latin typeface="Calibri"/>
                <a:ea typeface="Calibri"/>
                <a:cs typeface="Calibri"/>
                <a:sym typeface="Calibri"/>
              </a:defRPr>
            </a:lvl5pPr>
            <a:lvl6pPr indent="-304800" lvl="5" marL="2743200" algn="l">
              <a:lnSpc>
                <a:spcPct val="100000"/>
              </a:lnSpc>
              <a:spcBef>
                <a:spcPts val="200"/>
              </a:spcBef>
              <a:spcAft>
                <a:spcPts val="0"/>
              </a:spcAft>
              <a:buClr>
                <a:schemeClr val="lt1"/>
              </a:buClr>
              <a:buSzPts val="1200"/>
              <a:buChar char="-"/>
              <a:defRPr sz="1200"/>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77" name="Google Shape;577;p108"/>
          <p:cNvSpPr/>
          <p:nvPr>
            <p:ph idx="4" type="pic"/>
          </p:nvPr>
        </p:nvSpPr>
        <p:spPr>
          <a:xfrm>
            <a:off x="380738" y="1585576"/>
            <a:ext cx="2697480" cy="2194560"/>
          </a:xfrm>
          <a:prstGeom prst="rect">
            <a:avLst/>
          </a:prstGeom>
          <a:noFill/>
          <a:ln>
            <a:noFill/>
          </a:ln>
        </p:spPr>
      </p:sp>
      <p:sp>
        <p:nvSpPr>
          <p:cNvPr id="578" name="Google Shape;578;p108"/>
          <p:cNvSpPr/>
          <p:nvPr>
            <p:ph idx="5" type="pic"/>
          </p:nvPr>
        </p:nvSpPr>
        <p:spPr>
          <a:xfrm>
            <a:off x="3303020" y="1585576"/>
            <a:ext cx="2697480" cy="2194560"/>
          </a:xfrm>
          <a:prstGeom prst="rect">
            <a:avLst/>
          </a:prstGeom>
          <a:noFill/>
          <a:ln>
            <a:noFill/>
          </a:ln>
        </p:spPr>
      </p:sp>
      <p:sp>
        <p:nvSpPr>
          <p:cNvPr id="579" name="Google Shape;579;p108"/>
          <p:cNvSpPr/>
          <p:nvPr>
            <p:ph idx="6" type="pic"/>
          </p:nvPr>
        </p:nvSpPr>
        <p:spPr>
          <a:xfrm>
            <a:off x="6225302" y="1585576"/>
            <a:ext cx="2697480" cy="2194560"/>
          </a:xfrm>
          <a:prstGeom prst="rect">
            <a:avLst/>
          </a:prstGeom>
          <a:noFill/>
          <a:ln>
            <a:noFill/>
          </a:ln>
        </p:spPr>
      </p:sp>
      <p:sp>
        <p:nvSpPr>
          <p:cNvPr id="580" name="Google Shape;580;p108"/>
          <p:cNvSpPr txBox="1"/>
          <p:nvPr>
            <p:ph idx="7" type="body"/>
          </p:nvPr>
        </p:nvSpPr>
        <p:spPr>
          <a:xfrm>
            <a:off x="9147583" y="4005070"/>
            <a:ext cx="2697480" cy="201631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0"/>
              </a:spcBef>
              <a:spcAft>
                <a:spcPts val="0"/>
              </a:spcAft>
              <a:buSzPts val="2000"/>
              <a:buNone/>
              <a:defRPr b="0" sz="2000">
                <a:solidFill>
                  <a:schemeClr val="lt1"/>
                </a:solidFill>
                <a:latin typeface="Calibri"/>
                <a:ea typeface="Calibri"/>
                <a:cs typeface="Calibri"/>
                <a:sym typeface="Calibri"/>
              </a:defRPr>
            </a:lvl1pPr>
            <a:lvl2pPr indent="-355600" lvl="1" marL="914400" algn="l">
              <a:lnSpc>
                <a:spcPct val="100000"/>
              </a:lnSpc>
              <a:spcBef>
                <a:spcPts val="200"/>
              </a:spcBef>
              <a:spcAft>
                <a:spcPts val="0"/>
              </a:spcAft>
              <a:buClr>
                <a:schemeClr val="lt1"/>
              </a:buClr>
              <a:buSzPts val="2000"/>
              <a:buFont typeface="Calibri"/>
              <a:buChar char="•"/>
              <a:defRPr b="0" sz="2000">
                <a:solidFill>
                  <a:schemeClr val="lt1"/>
                </a:solidFill>
                <a:latin typeface="Calibri"/>
                <a:ea typeface="Calibri"/>
                <a:cs typeface="Calibri"/>
                <a:sym typeface="Calibri"/>
              </a:defRPr>
            </a:lvl2pPr>
            <a:lvl3pPr indent="-381000" lvl="2" marL="1371600" algn="l">
              <a:lnSpc>
                <a:spcPct val="90000"/>
              </a:lnSpc>
              <a:spcBef>
                <a:spcPts val="600"/>
              </a:spcBef>
              <a:spcAft>
                <a:spcPts val="0"/>
              </a:spcAft>
              <a:buClr>
                <a:schemeClr val="lt1"/>
              </a:buClr>
              <a:buSzPts val="2400"/>
              <a:buChar char="‐"/>
              <a:defRPr b="0" sz="2400">
                <a:solidFill>
                  <a:schemeClr val="lt1"/>
                </a:solidFill>
                <a:latin typeface="Calibri"/>
                <a:ea typeface="Calibri"/>
                <a:cs typeface="Calibri"/>
                <a:sym typeface="Calibri"/>
              </a:defRPr>
            </a:lvl3pPr>
            <a:lvl4pPr indent="-330200" lvl="3" marL="1828800" algn="l">
              <a:lnSpc>
                <a:spcPct val="100000"/>
              </a:lnSpc>
              <a:spcBef>
                <a:spcPts val="200"/>
              </a:spcBef>
              <a:spcAft>
                <a:spcPts val="0"/>
              </a:spcAft>
              <a:buClr>
                <a:schemeClr val="lt1"/>
              </a:buClr>
              <a:buSzPts val="1600"/>
              <a:buChar char="•"/>
              <a:defRPr b="0" sz="1600">
                <a:solidFill>
                  <a:schemeClr val="lt1"/>
                </a:solidFill>
                <a:latin typeface="Calibri"/>
                <a:ea typeface="Calibri"/>
                <a:cs typeface="Calibri"/>
                <a:sym typeface="Calibri"/>
              </a:defRPr>
            </a:lvl4pPr>
            <a:lvl5pPr indent="-317500" lvl="4" marL="2286000" algn="l">
              <a:lnSpc>
                <a:spcPct val="100000"/>
              </a:lnSpc>
              <a:spcBef>
                <a:spcPts val="200"/>
              </a:spcBef>
              <a:spcAft>
                <a:spcPts val="0"/>
              </a:spcAft>
              <a:buClr>
                <a:schemeClr val="lt1"/>
              </a:buClr>
              <a:buSzPts val="1400"/>
              <a:buFont typeface="Calibri"/>
              <a:buChar char="•"/>
              <a:defRPr b="0" sz="1400">
                <a:solidFill>
                  <a:schemeClr val="lt1"/>
                </a:solidFill>
                <a:latin typeface="Calibri"/>
                <a:ea typeface="Calibri"/>
                <a:cs typeface="Calibri"/>
                <a:sym typeface="Calibri"/>
              </a:defRPr>
            </a:lvl5pPr>
            <a:lvl6pPr indent="-304800" lvl="5" marL="2743200" algn="l">
              <a:lnSpc>
                <a:spcPct val="100000"/>
              </a:lnSpc>
              <a:spcBef>
                <a:spcPts val="200"/>
              </a:spcBef>
              <a:spcAft>
                <a:spcPts val="0"/>
              </a:spcAft>
              <a:buClr>
                <a:schemeClr val="lt1"/>
              </a:buClr>
              <a:buSzPts val="1200"/>
              <a:buChar char="-"/>
              <a:defRPr sz="1200"/>
            </a:lvl6pPr>
            <a:lvl7pPr indent="-342900" lvl="6" marL="3200400" algn="l">
              <a:spcBef>
                <a:spcPts val="20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81" name="Google Shape;581;p108"/>
          <p:cNvSpPr/>
          <p:nvPr>
            <p:ph idx="8" type="pic"/>
          </p:nvPr>
        </p:nvSpPr>
        <p:spPr>
          <a:xfrm>
            <a:off x="9147583" y="1585576"/>
            <a:ext cx="2697480" cy="2194560"/>
          </a:xfrm>
          <a:prstGeom prst="rect">
            <a:avLst/>
          </a:prstGeom>
          <a:noFill/>
          <a:ln>
            <a:noFill/>
          </a:ln>
        </p:spPr>
      </p:sp>
      <p:sp>
        <p:nvSpPr>
          <p:cNvPr id="582" name="Google Shape;582;p108"/>
          <p:cNvSpPr txBox="1"/>
          <p:nvPr>
            <p:ph idx="9" type="body"/>
          </p:nvPr>
        </p:nvSpPr>
        <p:spPr>
          <a:xfrm>
            <a:off x="0" y="0"/>
            <a:ext cx="10424160" cy="1371600"/>
          </a:xfrm>
          <a:prstGeom prst="rect">
            <a:avLst/>
          </a:prstGeom>
          <a:solidFill>
            <a:srgbClr val="0F898F"/>
          </a:solidFill>
          <a:ln>
            <a:noFill/>
          </a:ln>
        </p:spPr>
        <p:txBody>
          <a:bodyPr anchorCtr="0" anchor="b" bIns="274300" lIns="274300" spcFirstLastPara="1" rIns="274300" wrap="square" tIns="274300">
            <a:normAutofit/>
          </a:bodyPr>
          <a:lstStyle>
            <a:lvl1pPr indent="-228600" lvl="0" marL="457200" algn="l">
              <a:lnSpc>
                <a:spcPct val="100000"/>
              </a:lnSpc>
              <a:spcBef>
                <a:spcPts val="600"/>
              </a:spcBef>
              <a:spcAft>
                <a:spcPts val="0"/>
              </a:spcAft>
              <a:buSzPts val="3200"/>
              <a:buNone/>
              <a:defRPr sz="3200">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title only">
  <p:cSld name="blank_title only">
    <p:spTree>
      <p:nvGrpSpPr>
        <p:cNvPr id="583" name="Shape 583"/>
        <p:cNvGrpSpPr/>
        <p:nvPr/>
      </p:nvGrpSpPr>
      <p:grpSpPr>
        <a:xfrm>
          <a:off x="0" y="0"/>
          <a:ext cx="0" cy="0"/>
          <a:chOff x="0" y="0"/>
          <a:chExt cx="0" cy="0"/>
        </a:xfrm>
      </p:grpSpPr>
      <p:sp>
        <p:nvSpPr>
          <p:cNvPr id="584" name="Google Shape;584;p109"/>
          <p:cNvSpPr txBox="1"/>
          <p:nvPr>
            <p:ph type="title"/>
          </p:nvPr>
        </p:nvSpPr>
        <p:spPr>
          <a:xfrm>
            <a:off x="380042" y="260615"/>
            <a:ext cx="10956607" cy="812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5" name="Google Shape;585;p109"/>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6" name="Google Shape;586;p109"/>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title &amp; content">
  <p:cSld name="blank_title &amp; content">
    <p:spTree>
      <p:nvGrpSpPr>
        <p:cNvPr id="587" name="Shape 587"/>
        <p:cNvGrpSpPr/>
        <p:nvPr/>
      </p:nvGrpSpPr>
      <p:grpSpPr>
        <a:xfrm>
          <a:off x="0" y="0"/>
          <a:ext cx="0" cy="0"/>
          <a:chOff x="0" y="0"/>
          <a:chExt cx="0" cy="0"/>
        </a:xfrm>
      </p:grpSpPr>
      <p:sp>
        <p:nvSpPr>
          <p:cNvPr id="588" name="Google Shape;588;p110"/>
          <p:cNvSpPr txBox="1"/>
          <p:nvPr>
            <p:ph type="title"/>
          </p:nvPr>
        </p:nvSpPr>
        <p:spPr>
          <a:xfrm>
            <a:off x="380042" y="260615"/>
            <a:ext cx="10956607" cy="812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9" name="Google Shape;589;p110"/>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0" name="Google Shape;590;p110"/>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91" name="Google Shape;591;p110"/>
          <p:cNvSpPr txBox="1"/>
          <p:nvPr>
            <p:ph idx="1" type="body"/>
          </p:nvPr>
        </p:nvSpPr>
        <p:spPr>
          <a:xfrm>
            <a:off x="392113" y="1182327"/>
            <a:ext cx="11430000" cy="48389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42900" lvl="3" marL="1828800" algn="l">
              <a:lnSpc>
                <a:spcPct val="100000"/>
              </a:lnSpc>
              <a:spcBef>
                <a:spcPts val="600"/>
              </a:spcBef>
              <a:spcAft>
                <a:spcPts val="0"/>
              </a:spcAft>
              <a:buClr>
                <a:schemeClr val="lt1"/>
              </a:buClr>
              <a:buSzPts val="1800"/>
              <a:buChar char="•"/>
              <a:defRPr>
                <a:solidFill>
                  <a:schemeClr val="lt1"/>
                </a:solidFill>
              </a:defRPr>
            </a:lvl4pPr>
            <a:lvl5pPr indent="-330200" lvl="4" marL="2286000" algn="l">
              <a:lnSpc>
                <a:spcPct val="100000"/>
              </a:lnSpc>
              <a:spcBef>
                <a:spcPts val="600"/>
              </a:spcBef>
              <a:spcAft>
                <a:spcPts val="0"/>
              </a:spcAft>
              <a:buClr>
                <a:schemeClr val="lt1"/>
              </a:buClr>
              <a:buSzPts val="1600"/>
              <a:buFont typeface="Calibri"/>
              <a:buChar char="‐"/>
              <a:defRPr>
                <a:solidFill>
                  <a:schemeClr val="lt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osure">
  <p:cSld name="Disclosure">
    <p:spTree>
      <p:nvGrpSpPr>
        <p:cNvPr id="592" name="Shape 592"/>
        <p:cNvGrpSpPr/>
        <p:nvPr/>
      </p:nvGrpSpPr>
      <p:grpSpPr>
        <a:xfrm>
          <a:off x="0" y="0"/>
          <a:ext cx="0" cy="0"/>
          <a:chOff x="0" y="0"/>
          <a:chExt cx="0" cy="0"/>
        </a:xfrm>
      </p:grpSpPr>
      <p:sp>
        <p:nvSpPr>
          <p:cNvPr id="593" name="Google Shape;593;p111"/>
          <p:cNvSpPr txBox="1"/>
          <p:nvPr>
            <p:ph type="title"/>
          </p:nvPr>
        </p:nvSpPr>
        <p:spPr>
          <a:xfrm>
            <a:off x="380042" y="260615"/>
            <a:ext cx="11430000" cy="812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2800"/>
              <a:buFont typeface="Calibri"/>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4" name="Google Shape;594;p111"/>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5" name="Google Shape;595;p11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96" name="Google Shape;596;p111"/>
          <p:cNvSpPr txBox="1"/>
          <p:nvPr>
            <p:ph idx="1" type="body"/>
          </p:nvPr>
        </p:nvSpPr>
        <p:spPr>
          <a:xfrm>
            <a:off x="380042" y="1123950"/>
            <a:ext cx="11430000" cy="48974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900"/>
              <a:buNone/>
              <a:defRPr sz="900"/>
            </a:lvl1pPr>
            <a:lvl2pPr indent="-285750" lvl="1" marL="914400" algn="l">
              <a:lnSpc>
                <a:spcPct val="100000"/>
              </a:lnSpc>
              <a:spcBef>
                <a:spcPts val="600"/>
              </a:spcBef>
              <a:spcAft>
                <a:spcPts val="0"/>
              </a:spcAft>
              <a:buClr>
                <a:schemeClr val="lt1"/>
              </a:buClr>
              <a:buSzPts val="900"/>
              <a:buChar char="•"/>
              <a:defRPr sz="900"/>
            </a:lvl2pPr>
            <a:lvl3pPr indent="-279400" lvl="2" marL="1371600" algn="l">
              <a:lnSpc>
                <a:spcPct val="100000"/>
              </a:lnSpc>
              <a:spcBef>
                <a:spcPts val="600"/>
              </a:spcBef>
              <a:spcAft>
                <a:spcPts val="0"/>
              </a:spcAft>
              <a:buClr>
                <a:schemeClr val="lt1"/>
              </a:buClr>
              <a:buSzPts val="800"/>
              <a:buChar char="‐"/>
              <a:defRPr sz="800"/>
            </a:lvl3pPr>
            <a:lvl4pPr indent="-279400" lvl="3" marL="1828800" algn="l">
              <a:lnSpc>
                <a:spcPct val="100000"/>
              </a:lnSpc>
              <a:spcBef>
                <a:spcPts val="600"/>
              </a:spcBef>
              <a:spcAft>
                <a:spcPts val="0"/>
              </a:spcAft>
              <a:buClr>
                <a:schemeClr val="lt1"/>
              </a:buClr>
              <a:buSzPts val="800"/>
              <a:buChar char="•"/>
              <a:defRPr sz="800"/>
            </a:lvl4pPr>
            <a:lvl5pPr indent="-273050" lvl="4" marL="2286000" algn="l">
              <a:lnSpc>
                <a:spcPct val="100000"/>
              </a:lnSpc>
              <a:spcBef>
                <a:spcPts val="600"/>
              </a:spcBef>
              <a:spcAft>
                <a:spcPts val="0"/>
              </a:spcAft>
              <a:buClr>
                <a:schemeClr val="lt1"/>
              </a:buClr>
              <a:buSzPts val="700"/>
              <a:buChar char="‐"/>
              <a:defRPr sz="7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ynamic Title Only">
  <p:cSld name="Dynamic Title Only">
    <p:spTree>
      <p:nvGrpSpPr>
        <p:cNvPr id="80" name="Shape 80"/>
        <p:cNvGrpSpPr/>
        <p:nvPr/>
      </p:nvGrpSpPr>
      <p:grpSpPr>
        <a:xfrm>
          <a:off x="0" y="0"/>
          <a:ext cx="0" cy="0"/>
          <a:chOff x="0" y="0"/>
          <a:chExt cx="0" cy="0"/>
        </a:xfrm>
      </p:grpSpPr>
      <p:sp>
        <p:nvSpPr>
          <p:cNvPr id="81" name="Google Shape;81;p39"/>
          <p:cNvSpPr txBox="1"/>
          <p:nvPr>
            <p:ph type="title"/>
          </p:nvPr>
        </p:nvSpPr>
        <p:spPr>
          <a:xfrm>
            <a:off x="609441" y="457200"/>
            <a:ext cx="10969943" cy="812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39"/>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83" name="Google Shape;83;p39"/>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9"/>
          <p:cNvSpPr txBox="1"/>
          <p:nvPr>
            <p:ph idx="1" type="body"/>
          </p:nvPr>
        </p:nvSpPr>
        <p:spPr>
          <a:xfrm>
            <a:off x="6088065" y="0"/>
            <a:ext cx="6100760" cy="228600"/>
          </a:xfrm>
          <a:prstGeom prst="rect">
            <a:avLst/>
          </a:prstGeom>
          <a:noFill/>
          <a:ln>
            <a:noFill/>
          </a:ln>
        </p:spPr>
        <p:txBody>
          <a:bodyPr anchorCtr="0" anchor="ctr" bIns="0" lIns="91425" spcFirstLastPara="1" rIns="91425" wrap="square" tIns="91425">
            <a:normAutofit/>
          </a:bodyPr>
          <a:lstStyle>
            <a:lvl1pPr indent="-228600" lvl="0" marL="457200" algn="r">
              <a:lnSpc>
                <a:spcPct val="100000"/>
              </a:lnSpc>
              <a:spcBef>
                <a:spcPts val="600"/>
              </a:spcBef>
              <a:spcAft>
                <a:spcPts val="0"/>
              </a:spcAft>
              <a:buSzPts val="1400"/>
              <a:buNone/>
              <a:defRPr b="0" sz="1400">
                <a:solidFill>
                  <a:srgbClr val="7F7F7F"/>
                </a:solidFill>
              </a:defRPr>
            </a:lvl1pPr>
            <a:lvl2pPr indent="-298450" lvl="1" marL="914400" algn="l">
              <a:lnSpc>
                <a:spcPct val="100000"/>
              </a:lnSpc>
              <a:spcBef>
                <a:spcPts val="600"/>
              </a:spcBef>
              <a:spcAft>
                <a:spcPts val="0"/>
              </a:spcAft>
              <a:buClr>
                <a:schemeClr val="lt1"/>
              </a:buClr>
              <a:buSzPts val="1100"/>
              <a:buChar char="•"/>
              <a:defRPr sz="1100"/>
            </a:lvl2pPr>
            <a:lvl3pPr indent="-298450" lvl="2" marL="1371600" algn="l">
              <a:lnSpc>
                <a:spcPct val="100000"/>
              </a:lnSpc>
              <a:spcBef>
                <a:spcPts val="600"/>
              </a:spcBef>
              <a:spcAft>
                <a:spcPts val="0"/>
              </a:spcAft>
              <a:buClr>
                <a:schemeClr val="lt1"/>
              </a:buClr>
              <a:buSzPts val="1100"/>
              <a:buChar char="‐"/>
              <a:defRPr sz="1100"/>
            </a:lvl3pPr>
            <a:lvl4pPr indent="-298450" lvl="3" marL="1828800" algn="l">
              <a:lnSpc>
                <a:spcPct val="100000"/>
              </a:lnSpc>
              <a:spcBef>
                <a:spcPts val="600"/>
              </a:spcBef>
              <a:spcAft>
                <a:spcPts val="0"/>
              </a:spcAft>
              <a:buClr>
                <a:schemeClr val="lt1"/>
              </a:buClr>
              <a:buSzPts val="1100"/>
              <a:buChar char="•"/>
              <a:defRPr sz="1100"/>
            </a:lvl4pPr>
            <a:lvl5pPr indent="-298450" lvl="4" marL="2286000" algn="l">
              <a:lnSpc>
                <a:spcPct val="100000"/>
              </a:lnSpc>
              <a:spcBef>
                <a:spcPts val="600"/>
              </a:spcBef>
              <a:spcAft>
                <a:spcPts val="0"/>
              </a:spcAft>
              <a:buClr>
                <a:schemeClr val="lt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with image">
  <p:cSld name="Thank you with image">
    <p:spTree>
      <p:nvGrpSpPr>
        <p:cNvPr id="597" name="Shape 597"/>
        <p:cNvGrpSpPr/>
        <p:nvPr/>
      </p:nvGrpSpPr>
      <p:grpSpPr>
        <a:xfrm>
          <a:off x="0" y="0"/>
          <a:ext cx="0" cy="0"/>
          <a:chOff x="0" y="0"/>
          <a:chExt cx="0" cy="0"/>
        </a:xfrm>
      </p:grpSpPr>
      <p:sp>
        <p:nvSpPr>
          <p:cNvPr id="598" name="Google Shape;598;p112"/>
          <p:cNvSpPr/>
          <p:nvPr>
            <p:ph idx="2" type="pic"/>
          </p:nvPr>
        </p:nvSpPr>
        <p:spPr>
          <a:xfrm>
            <a:off x="1" y="0"/>
            <a:ext cx="6858000" cy="5212080"/>
          </a:xfrm>
          <a:prstGeom prst="rect">
            <a:avLst/>
          </a:prstGeom>
          <a:noFill/>
          <a:ln>
            <a:noFill/>
          </a:ln>
        </p:spPr>
      </p:sp>
      <p:sp>
        <p:nvSpPr>
          <p:cNvPr id="599" name="Google Shape;599;p112"/>
          <p:cNvSpPr txBox="1"/>
          <p:nvPr>
            <p:ph idx="1" type="body"/>
          </p:nvPr>
        </p:nvSpPr>
        <p:spPr>
          <a:xfrm>
            <a:off x="6793865" y="2340"/>
            <a:ext cx="5394960" cy="6855660"/>
          </a:xfrm>
          <a:prstGeom prst="rect">
            <a:avLst/>
          </a:prstGeom>
          <a:solidFill>
            <a:schemeClr val="accent1"/>
          </a:solidFill>
          <a:ln>
            <a:noFill/>
          </a:ln>
        </p:spPr>
        <p:txBody>
          <a:bodyPr anchorCtr="0" anchor="t" bIns="45700" lIns="731500" spcFirstLastPara="1" rIns="457200" wrap="square" tIns="1188700">
            <a:normAutofit/>
          </a:bodyPr>
          <a:lstStyle>
            <a:lvl1pPr indent="-228600" lvl="0" marL="457200" algn="l">
              <a:lnSpc>
                <a:spcPct val="100000"/>
              </a:lnSpc>
              <a:spcBef>
                <a:spcPts val="600"/>
              </a:spcBef>
              <a:spcAft>
                <a:spcPts val="0"/>
              </a:spcAft>
              <a:buSzPts val="4000"/>
              <a:buNone/>
              <a:defRPr b="0" sz="4000" cap="none">
                <a:solidFill>
                  <a:schemeClr val="dk2"/>
                </a:solidFill>
              </a:defRPr>
            </a:lvl1pPr>
            <a:lvl2pPr indent="-381000" lvl="1" marL="914400" algn="l">
              <a:lnSpc>
                <a:spcPct val="100000"/>
              </a:lnSpc>
              <a:spcBef>
                <a:spcPts val="600"/>
              </a:spcBef>
              <a:spcAft>
                <a:spcPts val="0"/>
              </a:spcAft>
              <a:buClr>
                <a:schemeClr val="dk2"/>
              </a:buClr>
              <a:buSzPts val="2400"/>
              <a:buChar char="•"/>
              <a:defRPr>
                <a:solidFill>
                  <a:schemeClr val="dk2"/>
                </a:solidFill>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600" name="Google Shape;600;p11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601" name="Google Shape;601;p112"/>
          <p:cNvSpPr txBox="1"/>
          <p:nvPr/>
        </p:nvSpPr>
        <p:spPr>
          <a:xfrm>
            <a:off x="7476980" y="1700790"/>
            <a:ext cx="2477101"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2"/>
                </a:solidFill>
                <a:latin typeface="Calibri"/>
                <a:ea typeface="Calibri"/>
                <a:cs typeface="Calibri"/>
                <a:sym typeface="Calibri"/>
              </a:rPr>
              <a:t>QUESTIONS?</a:t>
            </a:r>
            <a:endParaRPr sz="3200">
              <a:solidFill>
                <a:schemeClr val="dk2"/>
              </a:solidFill>
              <a:latin typeface="Calibri"/>
              <a:ea typeface="Calibri"/>
              <a:cs typeface="Calibri"/>
              <a:sym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amp; Call to action">
  <p:cSld name="Thank you &amp; Call to action">
    <p:spTree>
      <p:nvGrpSpPr>
        <p:cNvPr id="602" name="Shape 602"/>
        <p:cNvGrpSpPr/>
        <p:nvPr/>
      </p:nvGrpSpPr>
      <p:grpSpPr>
        <a:xfrm>
          <a:off x="0" y="0"/>
          <a:ext cx="0" cy="0"/>
          <a:chOff x="0" y="0"/>
          <a:chExt cx="0" cy="0"/>
        </a:xfrm>
      </p:grpSpPr>
      <p:sp>
        <p:nvSpPr>
          <p:cNvPr id="603" name="Google Shape;603;p113"/>
          <p:cNvSpPr txBox="1"/>
          <p:nvPr>
            <p:ph idx="1" type="body"/>
          </p:nvPr>
        </p:nvSpPr>
        <p:spPr>
          <a:xfrm>
            <a:off x="6793865" y="2340"/>
            <a:ext cx="5394960" cy="6855660"/>
          </a:xfrm>
          <a:prstGeom prst="rect">
            <a:avLst/>
          </a:prstGeom>
          <a:solidFill>
            <a:schemeClr val="accent1"/>
          </a:solidFill>
          <a:ln>
            <a:noFill/>
          </a:ln>
        </p:spPr>
        <p:txBody>
          <a:bodyPr anchorCtr="0" anchor="t" bIns="45700" lIns="731500" spcFirstLastPara="1" rIns="457200" wrap="square" tIns="1188700">
            <a:normAutofit/>
          </a:bodyPr>
          <a:lstStyle>
            <a:lvl1pPr indent="-228600" lvl="0" marL="457200" algn="l">
              <a:lnSpc>
                <a:spcPct val="100000"/>
              </a:lnSpc>
              <a:spcBef>
                <a:spcPts val="600"/>
              </a:spcBef>
              <a:spcAft>
                <a:spcPts val="0"/>
              </a:spcAft>
              <a:buSzPts val="4800"/>
              <a:buNone/>
              <a:defRPr b="0" sz="4800" cap="none">
                <a:solidFill>
                  <a:schemeClr val="dk2"/>
                </a:solidFill>
              </a:defRPr>
            </a:lvl1pPr>
            <a:lvl2pPr indent="-381000" lvl="1" marL="914400" algn="l">
              <a:lnSpc>
                <a:spcPct val="100000"/>
              </a:lnSpc>
              <a:spcBef>
                <a:spcPts val="600"/>
              </a:spcBef>
              <a:spcAft>
                <a:spcPts val="0"/>
              </a:spcAft>
              <a:buClr>
                <a:schemeClr val="dk2"/>
              </a:buClr>
              <a:buSzPts val="2400"/>
              <a:buChar char="•"/>
              <a:defRPr>
                <a:solidFill>
                  <a:schemeClr val="dk2"/>
                </a:solidFill>
              </a:defRPr>
            </a:lvl2pPr>
            <a:lvl3pPr indent="-355600" lvl="2" marL="1371600" algn="l">
              <a:lnSpc>
                <a:spcPct val="100000"/>
              </a:lnSpc>
              <a:spcBef>
                <a:spcPts val="600"/>
              </a:spcBef>
              <a:spcAft>
                <a:spcPts val="0"/>
              </a:spcAft>
              <a:buClr>
                <a:schemeClr val="dk2"/>
              </a:buClr>
              <a:buSzPts val="2000"/>
              <a:buChar char="‐"/>
              <a:defRPr>
                <a:solidFill>
                  <a:schemeClr val="dk2"/>
                </a:solidFill>
              </a:defRPr>
            </a:lvl3pPr>
            <a:lvl4pPr indent="-342900" lvl="3" marL="1828800" algn="l">
              <a:lnSpc>
                <a:spcPct val="100000"/>
              </a:lnSpc>
              <a:spcBef>
                <a:spcPts val="600"/>
              </a:spcBef>
              <a:spcAft>
                <a:spcPts val="0"/>
              </a:spcAft>
              <a:buClr>
                <a:schemeClr val="dk2"/>
              </a:buClr>
              <a:buSzPts val="1800"/>
              <a:buChar char="•"/>
              <a:defRPr>
                <a:solidFill>
                  <a:schemeClr val="dk2"/>
                </a:solidFill>
              </a:defRPr>
            </a:lvl4pPr>
            <a:lvl5pPr indent="-330200" lvl="4" marL="2286000" algn="l">
              <a:lnSpc>
                <a:spcPct val="100000"/>
              </a:lnSpc>
              <a:spcBef>
                <a:spcPts val="600"/>
              </a:spcBef>
              <a:spcAft>
                <a:spcPts val="0"/>
              </a:spcAft>
              <a:buClr>
                <a:schemeClr val="dk2"/>
              </a:buClr>
              <a:buSzPts val="1600"/>
              <a:buChar char="‐"/>
              <a:defRPr>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604" name="Google Shape;604;p11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itle only">
  <p:cSld name="Content title only">
    <p:spTree>
      <p:nvGrpSpPr>
        <p:cNvPr id="85" name="Shape 85"/>
        <p:cNvGrpSpPr/>
        <p:nvPr/>
      </p:nvGrpSpPr>
      <p:grpSpPr>
        <a:xfrm>
          <a:off x="0" y="0"/>
          <a:ext cx="0" cy="0"/>
          <a:chOff x="0" y="0"/>
          <a:chExt cx="0" cy="0"/>
        </a:xfrm>
      </p:grpSpPr>
      <p:sp>
        <p:nvSpPr>
          <p:cNvPr id="86" name="Google Shape;86;p40"/>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0"/>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88" name="Google Shape;88;p40"/>
          <p:cNvSpPr txBox="1"/>
          <p:nvPr>
            <p:ph idx="1" type="body"/>
          </p:nvPr>
        </p:nvSpPr>
        <p:spPr>
          <a:xfrm>
            <a:off x="0" y="0"/>
            <a:ext cx="10424160" cy="1371600"/>
          </a:xfrm>
          <a:prstGeom prst="rect">
            <a:avLst/>
          </a:prstGeom>
          <a:solidFill>
            <a:srgbClr val="0F898F"/>
          </a:solidFill>
          <a:ln>
            <a:noFill/>
          </a:ln>
        </p:spPr>
        <p:txBody>
          <a:bodyPr anchorCtr="0" anchor="b" bIns="274300" lIns="274300" spcFirstLastPara="1" rIns="274300" wrap="square" tIns="274300">
            <a:normAutofit/>
          </a:bodyPr>
          <a:lstStyle>
            <a:lvl1pPr indent="-228600" lvl="0" marL="457200" algn="l">
              <a:lnSpc>
                <a:spcPct val="100000"/>
              </a:lnSpc>
              <a:spcBef>
                <a:spcPts val="600"/>
              </a:spcBef>
              <a:spcAft>
                <a:spcPts val="0"/>
              </a:spcAft>
              <a:buSzPts val="3200"/>
              <a:buNone/>
              <a:defRPr sz="3200">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lt1"/>
              </a:buClr>
              <a:buSzPts val="1800"/>
              <a:buChar char="•"/>
              <a:defRPr/>
            </a:lvl2pPr>
            <a:lvl3pPr indent="-342900" lvl="2" marL="1371600" algn="l">
              <a:lnSpc>
                <a:spcPct val="100000"/>
              </a:lnSpc>
              <a:spcBef>
                <a:spcPts val="600"/>
              </a:spcBef>
              <a:spcAft>
                <a:spcPts val="0"/>
              </a:spcAft>
              <a:buClr>
                <a:schemeClr val="lt1"/>
              </a:buClr>
              <a:buSzPts val="1800"/>
              <a:buChar char="‐"/>
              <a:defRPr/>
            </a:lvl3pPr>
            <a:lvl4pPr indent="-342900" lvl="3" marL="1828800" algn="l">
              <a:lnSpc>
                <a:spcPct val="100000"/>
              </a:lnSpc>
              <a:spcBef>
                <a:spcPts val="600"/>
              </a:spcBef>
              <a:spcAft>
                <a:spcPts val="0"/>
              </a:spcAft>
              <a:buClr>
                <a:schemeClr val="lt1"/>
              </a:buClr>
              <a:buSzPts val="1800"/>
              <a:buChar char="•"/>
              <a:defRPr/>
            </a:lvl4pPr>
            <a:lvl5pPr indent="-342900" lvl="4" marL="2286000" algn="l">
              <a:lnSpc>
                <a:spcPct val="100000"/>
              </a:lnSpc>
              <a:spcBef>
                <a:spcPts val="600"/>
              </a:spcBef>
              <a:spcAft>
                <a:spcPts val="0"/>
              </a:spcAft>
              <a:buClr>
                <a:schemeClr val="lt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theme" Target="../theme/theme1.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81.xml"/><Relationship Id="rId20" Type="http://schemas.openxmlformats.org/officeDocument/2006/relationships/slideLayout" Target="../slideLayouts/slideLayout61.xml"/><Relationship Id="rId41" Type="http://schemas.openxmlformats.org/officeDocument/2006/relationships/theme" Target="../theme/theme2.xml"/><Relationship Id="rId22" Type="http://schemas.openxmlformats.org/officeDocument/2006/relationships/slideLayout" Target="../slideLayouts/slideLayout63.xml"/><Relationship Id="rId21" Type="http://schemas.openxmlformats.org/officeDocument/2006/relationships/slideLayout" Target="../slideLayouts/slideLayout62.xml"/><Relationship Id="rId24" Type="http://schemas.openxmlformats.org/officeDocument/2006/relationships/slideLayout" Target="../slideLayouts/slideLayout65.xml"/><Relationship Id="rId23" Type="http://schemas.openxmlformats.org/officeDocument/2006/relationships/slideLayout" Target="../slideLayouts/slideLayout64.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26" Type="http://schemas.openxmlformats.org/officeDocument/2006/relationships/slideLayout" Target="../slideLayouts/slideLayout67.xml"/><Relationship Id="rId25" Type="http://schemas.openxmlformats.org/officeDocument/2006/relationships/slideLayout" Target="../slideLayouts/slideLayout66.xml"/><Relationship Id="rId28" Type="http://schemas.openxmlformats.org/officeDocument/2006/relationships/slideLayout" Target="../slideLayouts/slideLayout69.xml"/><Relationship Id="rId27" Type="http://schemas.openxmlformats.org/officeDocument/2006/relationships/slideLayout" Target="../slideLayouts/slideLayout68.xml"/><Relationship Id="rId5" Type="http://schemas.openxmlformats.org/officeDocument/2006/relationships/slideLayout" Target="../slideLayouts/slideLayout46.xml"/><Relationship Id="rId6" Type="http://schemas.openxmlformats.org/officeDocument/2006/relationships/slideLayout" Target="../slideLayouts/slideLayout47.xml"/><Relationship Id="rId29" Type="http://schemas.openxmlformats.org/officeDocument/2006/relationships/slideLayout" Target="../slideLayouts/slideLayout70.xml"/><Relationship Id="rId7" Type="http://schemas.openxmlformats.org/officeDocument/2006/relationships/slideLayout" Target="../slideLayouts/slideLayout48.xml"/><Relationship Id="rId8" Type="http://schemas.openxmlformats.org/officeDocument/2006/relationships/slideLayout" Target="../slideLayouts/slideLayout49.xml"/><Relationship Id="rId31" Type="http://schemas.openxmlformats.org/officeDocument/2006/relationships/slideLayout" Target="../slideLayouts/slideLayout72.xml"/><Relationship Id="rId30" Type="http://schemas.openxmlformats.org/officeDocument/2006/relationships/slideLayout" Target="../slideLayouts/slideLayout71.xml"/><Relationship Id="rId11" Type="http://schemas.openxmlformats.org/officeDocument/2006/relationships/slideLayout" Target="../slideLayouts/slideLayout52.xml"/><Relationship Id="rId33" Type="http://schemas.openxmlformats.org/officeDocument/2006/relationships/slideLayout" Target="../slideLayouts/slideLayout74.xml"/><Relationship Id="rId10" Type="http://schemas.openxmlformats.org/officeDocument/2006/relationships/slideLayout" Target="../slideLayouts/slideLayout51.xml"/><Relationship Id="rId32" Type="http://schemas.openxmlformats.org/officeDocument/2006/relationships/slideLayout" Target="../slideLayouts/slideLayout73.xml"/><Relationship Id="rId13" Type="http://schemas.openxmlformats.org/officeDocument/2006/relationships/slideLayout" Target="../slideLayouts/slideLayout54.xml"/><Relationship Id="rId35" Type="http://schemas.openxmlformats.org/officeDocument/2006/relationships/slideLayout" Target="../slideLayouts/slideLayout76.xml"/><Relationship Id="rId12" Type="http://schemas.openxmlformats.org/officeDocument/2006/relationships/slideLayout" Target="../slideLayouts/slideLayout53.xml"/><Relationship Id="rId34" Type="http://schemas.openxmlformats.org/officeDocument/2006/relationships/slideLayout" Target="../slideLayouts/slideLayout75.xml"/><Relationship Id="rId15" Type="http://schemas.openxmlformats.org/officeDocument/2006/relationships/slideLayout" Target="../slideLayouts/slideLayout56.xml"/><Relationship Id="rId37" Type="http://schemas.openxmlformats.org/officeDocument/2006/relationships/slideLayout" Target="../slideLayouts/slideLayout78.xml"/><Relationship Id="rId14" Type="http://schemas.openxmlformats.org/officeDocument/2006/relationships/slideLayout" Target="../slideLayouts/slideLayout55.xml"/><Relationship Id="rId36" Type="http://schemas.openxmlformats.org/officeDocument/2006/relationships/slideLayout" Target="../slideLayouts/slideLayout77.xml"/><Relationship Id="rId17" Type="http://schemas.openxmlformats.org/officeDocument/2006/relationships/slideLayout" Target="../slideLayouts/slideLayout58.xml"/><Relationship Id="rId39" Type="http://schemas.openxmlformats.org/officeDocument/2006/relationships/slideLayout" Target="../slideLayouts/slideLayout80.xml"/><Relationship Id="rId16" Type="http://schemas.openxmlformats.org/officeDocument/2006/relationships/slideLayout" Target="../slideLayouts/slideLayout57.xml"/><Relationship Id="rId38" Type="http://schemas.openxmlformats.org/officeDocument/2006/relationships/slideLayout" Target="../slideLayouts/slideLayout79.xml"/><Relationship Id="rId19" Type="http://schemas.openxmlformats.org/officeDocument/2006/relationships/slideLayout" Target="../slideLayouts/slideLayout60.xml"/><Relationship Id="rId18"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cxnSp>
        <p:nvCxnSpPr>
          <p:cNvPr id="10" name="Google Shape;10;p31"/>
          <p:cNvCxnSpPr/>
          <p:nvPr/>
        </p:nvCxnSpPr>
        <p:spPr>
          <a:xfrm rot="10800000">
            <a:off x="380042" y="-315455"/>
            <a:ext cx="0" cy="315455"/>
          </a:xfrm>
          <a:prstGeom prst="straightConnector1">
            <a:avLst/>
          </a:prstGeom>
          <a:noFill/>
          <a:ln cap="flat" cmpd="sng" w="9525">
            <a:solidFill>
              <a:schemeClr val="dk2"/>
            </a:solidFill>
            <a:prstDash val="dash"/>
            <a:round/>
            <a:headEnd len="sm" w="sm" type="none"/>
            <a:tailEnd len="sm" w="sm" type="none"/>
          </a:ln>
        </p:spPr>
      </p:cxnSp>
      <p:cxnSp>
        <p:nvCxnSpPr>
          <p:cNvPr id="11" name="Google Shape;11;p31"/>
          <p:cNvCxnSpPr/>
          <p:nvPr/>
        </p:nvCxnSpPr>
        <p:spPr>
          <a:xfrm>
            <a:off x="-435297" y="1073415"/>
            <a:ext cx="393190" cy="0"/>
          </a:xfrm>
          <a:prstGeom prst="straightConnector1">
            <a:avLst/>
          </a:prstGeom>
          <a:noFill/>
          <a:ln cap="flat" cmpd="sng" w="9525">
            <a:solidFill>
              <a:schemeClr val="dk2"/>
            </a:solidFill>
            <a:prstDash val="dash"/>
            <a:round/>
            <a:headEnd len="sm" w="sm" type="none"/>
            <a:tailEnd len="sm" w="sm" type="none"/>
          </a:ln>
        </p:spPr>
      </p:cxnSp>
      <p:sp>
        <p:nvSpPr>
          <p:cNvPr id="12" name="Google Shape;12;p31"/>
          <p:cNvSpPr txBox="1"/>
          <p:nvPr>
            <p:ph type="title"/>
          </p:nvPr>
        </p:nvSpPr>
        <p:spPr>
          <a:xfrm>
            <a:off x="380042" y="260615"/>
            <a:ext cx="10956607" cy="8128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lt1"/>
              </a:buClr>
              <a:buSzPts val="2400"/>
              <a:buFont typeface="Calibri"/>
              <a:buNone/>
              <a:defRPr b="0" i="0" sz="2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1"/>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SzPts val="1400"/>
              <a:buNone/>
              <a:defRPr b="0" i="0" sz="800" u="none" cap="none" strike="noStrike">
                <a:solidFill>
                  <a:srgbClr val="5F5F5F"/>
                </a:solidFill>
                <a:latin typeface="Calibri"/>
                <a:ea typeface="Calibri"/>
                <a:cs typeface="Calibri"/>
                <a:sym typeface="Calibri"/>
              </a:defRPr>
            </a:lvl1pPr>
            <a:lvl2pPr lvl="1" marR="0" rtl="0" algn="l">
              <a:spcBef>
                <a:spcPts val="0"/>
              </a:spcBef>
              <a:spcAft>
                <a:spcPts val="0"/>
              </a:spcAft>
              <a:buSzPts val="1400"/>
              <a:buNone/>
              <a:defRPr b="0" i="0" sz="23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3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3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3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3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3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3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300" u="none" cap="none" strike="noStrike">
                <a:solidFill>
                  <a:schemeClr val="lt1"/>
                </a:solidFill>
                <a:latin typeface="Calibri"/>
                <a:ea typeface="Calibri"/>
                <a:cs typeface="Calibri"/>
                <a:sym typeface="Calibri"/>
              </a:defRPr>
            </a:lvl9pPr>
          </a:lstStyle>
          <a:p/>
        </p:txBody>
      </p:sp>
      <p:sp>
        <p:nvSpPr>
          <p:cNvPr id="14" name="Google Shape;14;p3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marR="0" rtl="0" algn="l">
              <a:spcBef>
                <a:spcPts val="0"/>
              </a:spcBef>
              <a:buNone/>
              <a:defRPr b="0" i="0" sz="800" u="none" cap="none" strike="noStrike">
                <a:solidFill>
                  <a:srgbClr val="4D4D4D"/>
                </a:solidFill>
                <a:latin typeface="Calibri"/>
                <a:ea typeface="Calibri"/>
                <a:cs typeface="Calibri"/>
                <a:sym typeface="Calibri"/>
              </a:defRPr>
            </a:lvl1pPr>
            <a:lvl2pPr indent="0" lvl="1" marL="0" marR="0" rtl="0" algn="l">
              <a:spcBef>
                <a:spcPts val="0"/>
              </a:spcBef>
              <a:buNone/>
              <a:defRPr b="0" i="0" sz="800" u="none" cap="none" strike="noStrike">
                <a:solidFill>
                  <a:srgbClr val="4D4D4D"/>
                </a:solidFill>
                <a:latin typeface="Calibri"/>
                <a:ea typeface="Calibri"/>
                <a:cs typeface="Calibri"/>
                <a:sym typeface="Calibri"/>
              </a:defRPr>
            </a:lvl2pPr>
            <a:lvl3pPr indent="0" lvl="2" marL="0" marR="0" rtl="0" algn="l">
              <a:spcBef>
                <a:spcPts val="0"/>
              </a:spcBef>
              <a:buNone/>
              <a:defRPr b="0" i="0" sz="800" u="none" cap="none" strike="noStrike">
                <a:solidFill>
                  <a:srgbClr val="4D4D4D"/>
                </a:solidFill>
                <a:latin typeface="Calibri"/>
                <a:ea typeface="Calibri"/>
                <a:cs typeface="Calibri"/>
                <a:sym typeface="Calibri"/>
              </a:defRPr>
            </a:lvl3pPr>
            <a:lvl4pPr indent="0" lvl="3" marL="0" marR="0" rtl="0" algn="l">
              <a:spcBef>
                <a:spcPts val="0"/>
              </a:spcBef>
              <a:buNone/>
              <a:defRPr b="0" i="0" sz="800" u="none" cap="none" strike="noStrike">
                <a:solidFill>
                  <a:srgbClr val="4D4D4D"/>
                </a:solidFill>
                <a:latin typeface="Calibri"/>
                <a:ea typeface="Calibri"/>
                <a:cs typeface="Calibri"/>
                <a:sym typeface="Calibri"/>
              </a:defRPr>
            </a:lvl4pPr>
            <a:lvl5pPr indent="0" lvl="4" marL="0" marR="0" rtl="0" algn="l">
              <a:spcBef>
                <a:spcPts val="0"/>
              </a:spcBef>
              <a:buNone/>
              <a:defRPr b="0" i="0" sz="800" u="none" cap="none" strike="noStrike">
                <a:solidFill>
                  <a:srgbClr val="4D4D4D"/>
                </a:solidFill>
                <a:latin typeface="Calibri"/>
                <a:ea typeface="Calibri"/>
                <a:cs typeface="Calibri"/>
                <a:sym typeface="Calibri"/>
              </a:defRPr>
            </a:lvl5pPr>
            <a:lvl6pPr indent="0" lvl="5" marL="0" marR="0" rtl="0" algn="l">
              <a:spcBef>
                <a:spcPts val="0"/>
              </a:spcBef>
              <a:buNone/>
              <a:defRPr b="0" i="0" sz="800" u="none" cap="none" strike="noStrike">
                <a:solidFill>
                  <a:srgbClr val="4D4D4D"/>
                </a:solidFill>
                <a:latin typeface="Calibri"/>
                <a:ea typeface="Calibri"/>
                <a:cs typeface="Calibri"/>
                <a:sym typeface="Calibri"/>
              </a:defRPr>
            </a:lvl6pPr>
            <a:lvl7pPr indent="0" lvl="6" marL="0" marR="0" rtl="0" algn="l">
              <a:spcBef>
                <a:spcPts val="0"/>
              </a:spcBef>
              <a:buNone/>
              <a:defRPr b="0" i="0" sz="800" u="none" cap="none" strike="noStrike">
                <a:solidFill>
                  <a:srgbClr val="4D4D4D"/>
                </a:solidFill>
                <a:latin typeface="Calibri"/>
                <a:ea typeface="Calibri"/>
                <a:cs typeface="Calibri"/>
                <a:sym typeface="Calibri"/>
              </a:defRPr>
            </a:lvl7pPr>
            <a:lvl8pPr indent="0" lvl="7" marL="0" marR="0" rtl="0" algn="l">
              <a:spcBef>
                <a:spcPts val="0"/>
              </a:spcBef>
              <a:buNone/>
              <a:defRPr b="0" i="0" sz="800" u="none" cap="none" strike="noStrike">
                <a:solidFill>
                  <a:srgbClr val="4D4D4D"/>
                </a:solidFill>
                <a:latin typeface="Calibri"/>
                <a:ea typeface="Calibri"/>
                <a:cs typeface="Calibri"/>
                <a:sym typeface="Calibri"/>
              </a:defRPr>
            </a:lvl8pPr>
            <a:lvl9pPr indent="0" lvl="8" marL="0" marR="0" rtl="0" algn="l">
              <a:spcBef>
                <a:spcPts val="0"/>
              </a:spcBef>
              <a:buNone/>
              <a:defRPr b="0" i="0" sz="800" u="none" cap="none" strike="noStrike">
                <a:solidFill>
                  <a:srgbClr val="4D4D4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5" name="Google Shape;15;p31"/>
          <p:cNvSpPr/>
          <p:nvPr/>
        </p:nvSpPr>
        <p:spPr>
          <a:xfrm>
            <a:off x="11488671" y="260648"/>
            <a:ext cx="308834" cy="309907"/>
          </a:xfrm>
          <a:custGeom>
            <a:rect b="b" l="l" r="r" t="t"/>
            <a:pathLst>
              <a:path extrusionOk="0" h="397" w="396">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chemeClr val="lt1"/>
              </a:buClr>
              <a:buSzPts val="2400"/>
              <a:buFont typeface="Calibri"/>
              <a:buNone/>
            </a:pPr>
            <a:r>
              <a:t/>
            </a:r>
            <a:endParaRPr b="0" i="0" sz="2400" u="none" cap="none" strike="noStrike">
              <a:solidFill>
                <a:srgbClr val="003781"/>
              </a:solidFill>
              <a:latin typeface="Calibri"/>
              <a:ea typeface="Calibri"/>
              <a:cs typeface="Calibri"/>
              <a:sym typeface="Calibri"/>
            </a:endParaRPr>
          </a:p>
        </p:txBody>
      </p:sp>
      <p:cxnSp>
        <p:nvCxnSpPr>
          <p:cNvPr id="16" name="Google Shape;16;p31"/>
          <p:cNvCxnSpPr/>
          <p:nvPr/>
        </p:nvCxnSpPr>
        <p:spPr>
          <a:xfrm>
            <a:off x="-435297" y="1185398"/>
            <a:ext cx="393190" cy="0"/>
          </a:xfrm>
          <a:prstGeom prst="straightConnector1">
            <a:avLst/>
          </a:prstGeom>
          <a:noFill/>
          <a:ln cap="flat" cmpd="sng" w="9525">
            <a:solidFill>
              <a:schemeClr val="dk2"/>
            </a:solidFill>
            <a:prstDash val="dash"/>
            <a:round/>
            <a:headEnd len="sm" w="sm" type="none"/>
            <a:tailEnd len="sm" w="sm" type="none"/>
          </a:ln>
        </p:spPr>
      </p:cxnSp>
      <p:cxnSp>
        <p:nvCxnSpPr>
          <p:cNvPr id="17" name="Google Shape;17;p31"/>
          <p:cNvCxnSpPr/>
          <p:nvPr/>
        </p:nvCxnSpPr>
        <p:spPr>
          <a:xfrm>
            <a:off x="-435297" y="1295399"/>
            <a:ext cx="393190" cy="0"/>
          </a:xfrm>
          <a:prstGeom prst="straightConnector1">
            <a:avLst/>
          </a:prstGeom>
          <a:noFill/>
          <a:ln cap="flat" cmpd="sng" w="9525">
            <a:solidFill>
              <a:schemeClr val="dk2"/>
            </a:solidFill>
            <a:prstDash val="dash"/>
            <a:round/>
            <a:headEnd len="sm" w="sm" type="none"/>
            <a:tailEnd len="sm" w="sm" type="none"/>
          </a:ln>
        </p:spPr>
      </p:cxnSp>
      <p:cxnSp>
        <p:nvCxnSpPr>
          <p:cNvPr id="18" name="Google Shape;18;p31"/>
          <p:cNvCxnSpPr/>
          <p:nvPr/>
        </p:nvCxnSpPr>
        <p:spPr>
          <a:xfrm rot="10800000">
            <a:off x="11855112" y="-315455"/>
            <a:ext cx="0" cy="315455"/>
          </a:xfrm>
          <a:prstGeom prst="straightConnector1">
            <a:avLst/>
          </a:prstGeom>
          <a:noFill/>
          <a:ln cap="flat" cmpd="sng" w="9525">
            <a:solidFill>
              <a:schemeClr val="dk2"/>
            </a:solidFill>
            <a:prstDash val="dash"/>
            <a:round/>
            <a:headEnd len="sm" w="sm" type="none"/>
            <a:tailEnd len="sm" w="sm" type="none"/>
          </a:ln>
        </p:spPr>
      </p:cxnSp>
      <p:cxnSp>
        <p:nvCxnSpPr>
          <p:cNvPr id="19" name="Google Shape;19;p31"/>
          <p:cNvCxnSpPr/>
          <p:nvPr/>
        </p:nvCxnSpPr>
        <p:spPr>
          <a:xfrm rot="10800000">
            <a:off x="12188825" y="-315455"/>
            <a:ext cx="0" cy="315455"/>
          </a:xfrm>
          <a:prstGeom prst="straightConnector1">
            <a:avLst/>
          </a:prstGeom>
          <a:noFill/>
          <a:ln cap="flat" cmpd="sng" w="9525">
            <a:solidFill>
              <a:schemeClr val="dk2"/>
            </a:solidFill>
            <a:prstDash val="dash"/>
            <a:round/>
            <a:headEnd len="sm" w="sm" type="none"/>
            <a:tailEnd len="sm" w="sm" type="none"/>
          </a:ln>
        </p:spPr>
      </p:cxnSp>
      <p:cxnSp>
        <p:nvCxnSpPr>
          <p:cNvPr id="20" name="Google Shape;20;p31"/>
          <p:cNvCxnSpPr/>
          <p:nvPr/>
        </p:nvCxnSpPr>
        <p:spPr>
          <a:xfrm rot="10800000">
            <a:off x="0" y="-315455"/>
            <a:ext cx="0" cy="315455"/>
          </a:xfrm>
          <a:prstGeom prst="straightConnector1">
            <a:avLst/>
          </a:prstGeom>
          <a:noFill/>
          <a:ln cap="flat" cmpd="sng" w="9525">
            <a:solidFill>
              <a:schemeClr val="dk2"/>
            </a:solidFill>
            <a:prstDash val="dash"/>
            <a:round/>
            <a:headEnd len="sm" w="sm" type="none"/>
            <a:tailEnd len="sm" w="sm" type="none"/>
          </a:ln>
        </p:spPr>
      </p:cxnSp>
      <p:cxnSp>
        <p:nvCxnSpPr>
          <p:cNvPr id="21" name="Google Shape;21;p31"/>
          <p:cNvCxnSpPr/>
          <p:nvPr/>
        </p:nvCxnSpPr>
        <p:spPr>
          <a:xfrm rot="10800000">
            <a:off x="8859548" y="-319302"/>
            <a:ext cx="0" cy="315455"/>
          </a:xfrm>
          <a:prstGeom prst="straightConnector1">
            <a:avLst/>
          </a:prstGeom>
          <a:noFill/>
          <a:ln cap="flat" cmpd="sng" w="9525">
            <a:solidFill>
              <a:schemeClr val="dk2"/>
            </a:solidFill>
            <a:prstDash val="dash"/>
            <a:round/>
            <a:headEnd len="sm" w="sm" type="none"/>
            <a:tailEnd len="sm" w="sm" type="none"/>
          </a:ln>
        </p:spPr>
      </p:cxnSp>
      <p:cxnSp>
        <p:nvCxnSpPr>
          <p:cNvPr id="22" name="Google Shape;22;p31"/>
          <p:cNvCxnSpPr/>
          <p:nvPr/>
        </p:nvCxnSpPr>
        <p:spPr>
          <a:xfrm rot="10800000">
            <a:off x="3386883" y="-305102"/>
            <a:ext cx="0" cy="315455"/>
          </a:xfrm>
          <a:prstGeom prst="straightConnector1">
            <a:avLst/>
          </a:prstGeom>
          <a:noFill/>
          <a:ln cap="flat" cmpd="sng" w="9525">
            <a:solidFill>
              <a:schemeClr val="dk2"/>
            </a:solidFill>
            <a:prstDash val="dash"/>
            <a:round/>
            <a:headEnd len="sm" w="sm" type="none"/>
            <a:tailEnd len="sm" w="sm" type="none"/>
          </a:ln>
        </p:spPr>
      </p:cxnSp>
      <p:cxnSp>
        <p:nvCxnSpPr>
          <p:cNvPr id="23" name="Google Shape;23;p31"/>
          <p:cNvCxnSpPr/>
          <p:nvPr/>
        </p:nvCxnSpPr>
        <p:spPr>
          <a:xfrm rot="10800000">
            <a:off x="6095707" y="-319301"/>
            <a:ext cx="0" cy="315455"/>
          </a:xfrm>
          <a:prstGeom prst="straightConnector1">
            <a:avLst/>
          </a:prstGeom>
          <a:noFill/>
          <a:ln cap="flat" cmpd="sng" w="9525">
            <a:solidFill>
              <a:schemeClr val="dk2"/>
            </a:solidFill>
            <a:prstDash val="dash"/>
            <a:round/>
            <a:headEnd len="sm" w="sm" type="none"/>
            <a:tailEnd len="sm" w="sm" type="none"/>
          </a:ln>
        </p:spPr>
      </p:cxnSp>
      <p:cxnSp>
        <p:nvCxnSpPr>
          <p:cNvPr id="24" name="Google Shape;24;p31"/>
          <p:cNvCxnSpPr/>
          <p:nvPr/>
        </p:nvCxnSpPr>
        <p:spPr>
          <a:xfrm rot="10800000">
            <a:off x="380042"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25" name="Google Shape;25;p31"/>
          <p:cNvCxnSpPr/>
          <p:nvPr/>
        </p:nvCxnSpPr>
        <p:spPr>
          <a:xfrm rot="10800000">
            <a:off x="11855112"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26" name="Google Shape;26;p31"/>
          <p:cNvCxnSpPr/>
          <p:nvPr/>
        </p:nvCxnSpPr>
        <p:spPr>
          <a:xfrm rot="10800000">
            <a:off x="8859548"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27" name="Google Shape;27;p31"/>
          <p:cNvCxnSpPr/>
          <p:nvPr/>
        </p:nvCxnSpPr>
        <p:spPr>
          <a:xfrm rot="10800000">
            <a:off x="3386883"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28" name="Google Shape;28;p31"/>
          <p:cNvCxnSpPr/>
          <p:nvPr/>
        </p:nvCxnSpPr>
        <p:spPr>
          <a:xfrm rot="10800000">
            <a:off x="6095707"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29" name="Google Shape;29;p31"/>
          <p:cNvCxnSpPr/>
          <p:nvPr/>
        </p:nvCxnSpPr>
        <p:spPr>
          <a:xfrm rot="10800000">
            <a:off x="380042" y="-315455"/>
            <a:ext cx="0" cy="315455"/>
          </a:xfrm>
          <a:prstGeom prst="straightConnector1">
            <a:avLst/>
          </a:prstGeom>
          <a:noFill/>
          <a:ln cap="flat" cmpd="sng" w="9525">
            <a:solidFill>
              <a:schemeClr val="dk2"/>
            </a:solidFill>
            <a:prstDash val="dash"/>
            <a:round/>
            <a:headEnd len="sm" w="sm" type="none"/>
            <a:tailEnd len="sm" w="sm" type="none"/>
          </a:ln>
        </p:spPr>
      </p:cxnSp>
      <p:cxnSp>
        <p:nvCxnSpPr>
          <p:cNvPr id="30" name="Google Shape;30;p31"/>
          <p:cNvCxnSpPr/>
          <p:nvPr/>
        </p:nvCxnSpPr>
        <p:spPr>
          <a:xfrm>
            <a:off x="-435297" y="1073415"/>
            <a:ext cx="393190" cy="0"/>
          </a:xfrm>
          <a:prstGeom prst="straightConnector1">
            <a:avLst/>
          </a:prstGeom>
          <a:noFill/>
          <a:ln cap="flat" cmpd="sng" w="9525">
            <a:solidFill>
              <a:schemeClr val="dk2"/>
            </a:solidFill>
            <a:prstDash val="dash"/>
            <a:round/>
            <a:headEnd len="sm" w="sm" type="none"/>
            <a:tailEnd len="sm" w="sm" type="none"/>
          </a:ln>
        </p:spPr>
      </p:cxnSp>
      <p:sp>
        <p:nvSpPr>
          <p:cNvPr id="31" name="Google Shape;31;p31"/>
          <p:cNvSpPr/>
          <p:nvPr/>
        </p:nvSpPr>
        <p:spPr>
          <a:xfrm>
            <a:off x="11488671" y="260648"/>
            <a:ext cx="308834" cy="309907"/>
          </a:xfrm>
          <a:custGeom>
            <a:rect b="b" l="l" r="r" t="t"/>
            <a:pathLst>
              <a:path extrusionOk="0" h="397" w="396">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chemeClr val="lt1"/>
              </a:buClr>
              <a:buSzPts val="2400"/>
              <a:buFont typeface="Calibri"/>
              <a:buNone/>
            </a:pPr>
            <a:r>
              <a:t/>
            </a:r>
            <a:endParaRPr b="0" i="0" sz="2400" u="none" cap="none" strike="noStrike">
              <a:solidFill>
                <a:srgbClr val="003781"/>
              </a:solidFill>
              <a:latin typeface="Calibri"/>
              <a:ea typeface="Calibri"/>
              <a:cs typeface="Calibri"/>
              <a:sym typeface="Calibri"/>
            </a:endParaRPr>
          </a:p>
        </p:txBody>
      </p:sp>
      <p:cxnSp>
        <p:nvCxnSpPr>
          <p:cNvPr id="32" name="Google Shape;32;p31"/>
          <p:cNvCxnSpPr/>
          <p:nvPr/>
        </p:nvCxnSpPr>
        <p:spPr>
          <a:xfrm>
            <a:off x="-435297" y="1185398"/>
            <a:ext cx="393190" cy="0"/>
          </a:xfrm>
          <a:prstGeom prst="straightConnector1">
            <a:avLst/>
          </a:prstGeom>
          <a:noFill/>
          <a:ln cap="flat" cmpd="sng" w="9525">
            <a:solidFill>
              <a:schemeClr val="dk2"/>
            </a:solidFill>
            <a:prstDash val="dash"/>
            <a:round/>
            <a:headEnd len="sm" w="sm" type="none"/>
            <a:tailEnd len="sm" w="sm" type="none"/>
          </a:ln>
        </p:spPr>
      </p:cxnSp>
      <p:cxnSp>
        <p:nvCxnSpPr>
          <p:cNvPr id="33" name="Google Shape;33;p31"/>
          <p:cNvCxnSpPr/>
          <p:nvPr/>
        </p:nvCxnSpPr>
        <p:spPr>
          <a:xfrm>
            <a:off x="-435297" y="1295399"/>
            <a:ext cx="393190" cy="0"/>
          </a:xfrm>
          <a:prstGeom prst="straightConnector1">
            <a:avLst/>
          </a:prstGeom>
          <a:noFill/>
          <a:ln cap="flat" cmpd="sng" w="9525">
            <a:solidFill>
              <a:schemeClr val="dk2"/>
            </a:solidFill>
            <a:prstDash val="dash"/>
            <a:round/>
            <a:headEnd len="sm" w="sm" type="none"/>
            <a:tailEnd len="sm" w="sm" type="none"/>
          </a:ln>
        </p:spPr>
      </p:cxnSp>
      <p:cxnSp>
        <p:nvCxnSpPr>
          <p:cNvPr id="34" name="Google Shape;34;p31"/>
          <p:cNvCxnSpPr/>
          <p:nvPr/>
        </p:nvCxnSpPr>
        <p:spPr>
          <a:xfrm rot="10800000">
            <a:off x="11855112" y="-315455"/>
            <a:ext cx="0" cy="315455"/>
          </a:xfrm>
          <a:prstGeom prst="straightConnector1">
            <a:avLst/>
          </a:prstGeom>
          <a:noFill/>
          <a:ln cap="flat" cmpd="sng" w="9525">
            <a:solidFill>
              <a:schemeClr val="dk2"/>
            </a:solidFill>
            <a:prstDash val="dash"/>
            <a:round/>
            <a:headEnd len="sm" w="sm" type="none"/>
            <a:tailEnd len="sm" w="sm" type="none"/>
          </a:ln>
        </p:spPr>
      </p:cxnSp>
      <p:cxnSp>
        <p:nvCxnSpPr>
          <p:cNvPr id="35" name="Google Shape;35;p31"/>
          <p:cNvCxnSpPr/>
          <p:nvPr/>
        </p:nvCxnSpPr>
        <p:spPr>
          <a:xfrm rot="10800000">
            <a:off x="12188825" y="-315455"/>
            <a:ext cx="0" cy="315455"/>
          </a:xfrm>
          <a:prstGeom prst="straightConnector1">
            <a:avLst/>
          </a:prstGeom>
          <a:noFill/>
          <a:ln cap="flat" cmpd="sng" w="9525">
            <a:solidFill>
              <a:schemeClr val="dk2"/>
            </a:solidFill>
            <a:prstDash val="dash"/>
            <a:round/>
            <a:headEnd len="sm" w="sm" type="none"/>
            <a:tailEnd len="sm" w="sm" type="none"/>
          </a:ln>
        </p:spPr>
      </p:cxnSp>
      <p:cxnSp>
        <p:nvCxnSpPr>
          <p:cNvPr id="36" name="Google Shape;36;p31"/>
          <p:cNvCxnSpPr/>
          <p:nvPr/>
        </p:nvCxnSpPr>
        <p:spPr>
          <a:xfrm rot="10800000">
            <a:off x="0" y="-315455"/>
            <a:ext cx="0" cy="315455"/>
          </a:xfrm>
          <a:prstGeom prst="straightConnector1">
            <a:avLst/>
          </a:prstGeom>
          <a:noFill/>
          <a:ln cap="flat" cmpd="sng" w="9525">
            <a:solidFill>
              <a:schemeClr val="dk2"/>
            </a:solidFill>
            <a:prstDash val="dash"/>
            <a:round/>
            <a:headEnd len="sm" w="sm" type="none"/>
            <a:tailEnd len="sm" w="sm" type="none"/>
          </a:ln>
        </p:spPr>
      </p:cxnSp>
      <p:cxnSp>
        <p:nvCxnSpPr>
          <p:cNvPr id="37" name="Google Shape;37;p31"/>
          <p:cNvCxnSpPr/>
          <p:nvPr/>
        </p:nvCxnSpPr>
        <p:spPr>
          <a:xfrm rot="10800000">
            <a:off x="8859548" y="-319302"/>
            <a:ext cx="0" cy="315455"/>
          </a:xfrm>
          <a:prstGeom prst="straightConnector1">
            <a:avLst/>
          </a:prstGeom>
          <a:noFill/>
          <a:ln cap="flat" cmpd="sng" w="9525">
            <a:solidFill>
              <a:schemeClr val="dk2"/>
            </a:solidFill>
            <a:prstDash val="dash"/>
            <a:round/>
            <a:headEnd len="sm" w="sm" type="none"/>
            <a:tailEnd len="sm" w="sm" type="none"/>
          </a:ln>
        </p:spPr>
      </p:cxnSp>
      <p:cxnSp>
        <p:nvCxnSpPr>
          <p:cNvPr id="38" name="Google Shape;38;p31"/>
          <p:cNvCxnSpPr/>
          <p:nvPr/>
        </p:nvCxnSpPr>
        <p:spPr>
          <a:xfrm rot="10800000">
            <a:off x="3386883" y="-305102"/>
            <a:ext cx="0" cy="315455"/>
          </a:xfrm>
          <a:prstGeom prst="straightConnector1">
            <a:avLst/>
          </a:prstGeom>
          <a:noFill/>
          <a:ln cap="flat" cmpd="sng" w="9525">
            <a:solidFill>
              <a:schemeClr val="dk2"/>
            </a:solidFill>
            <a:prstDash val="dash"/>
            <a:round/>
            <a:headEnd len="sm" w="sm" type="none"/>
            <a:tailEnd len="sm" w="sm" type="none"/>
          </a:ln>
        </p:spPr>
      </p:cxnSp>
      <p:cxnSp>
        <p:nvCxnSpPr>
          <p:cNvPr id="39" name="Google Shape;39;p31"/>
          <p:cNvCxnSpPr/>
          <p:nvPr/>
        </p:nvCxnSpPr>
        <p:spPr>
          <a:xfrm rot="10800000">
            <a:off x="6095707" y="-319301"/>
            <a:ext cx="0" cy="315455"/>
          </a:xfrm>
          <a:prstGeom prst="straightConnector1">
            <a:avLst/>
          </a:prstGeom>
          <a:noFill/>
          <a:ln cap="flat" cmpd="sng" w="9525">
            <a:solidFill>
              <a:schemeClr val="dk2"/>
            </a:solidFill>
            <a:prstDash val="dash"/>
            <a:round/>
            <a:headEnd len="sm" w="sm" type="none"/>
            <a:tailEnd len="sm" w="sm" type="none"/>
          </a:ln>
        </p:spPr>
      </p:cxnSp>
      <p:cxnSp>
        <p:nvCxnSpPr>
          <p:cNvPr id="40" name="Google Shape;40;p31"/>
          <p:cNvCxnSpPr/>
          <p:nvPr/>
        </p:nvCxnSpPr>
        <p:spPr>
          <a:xfrm rot="10800000">
            <a:off x="380042"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41" name="Google Shape;41;p31"/>
          <p:cNvCxnSpPr/>
          <p:nvPr/>
        </p:nvCxnSpPr>
        <p:spPr>
          <a:xfrm rot="10800000">
            <a:off x="11855112"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42" name="Google Shape;42;p31"/>
          <p:cNvCxnSpPr/>
          <p:nvPr/>
        </p:nvCxnSpPr>
        <p:spPr>
          <a:xfrm rot="10800000">
            <a:off x="8859548"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43" name="Google Shape;43;p31"/>
          <p:cNvCxnSpPr/>
          <p:nvPr/>
        </p:nvCxnSpPr>
        <p:spPr>
          <a:xfrm rot="10800000">
            <a:off x="3386883"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44" name="Google Shape;44;p31"/>
          <p:cNvCxnSpPr/>
          <p:nvPr/>
        </p:nvCxnSpPr>
        <p:spPr>
          <a:xfrm rot="10800000">
            <a:off x="6095707"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45" name="Google Shape;45;p31"/>
          <p:cNvCxnSpPr/>
          <p:nvPr/>
        </p:nvCxnSpPr>
        <p:spPr>
          <a:xfrm>
            <a:off x="621747" y="6366956"/>
            <a:ext cx="0" cy="281753"/>
          </a:xfrm>
          <a:prstGeom prst="straightConnector1">
            <a:avLst/>
          </a:prstGeom>
          <a:noFill/>
          <a:ln cap="flat" cmpd="sng" w="9525">
            <a:solidFill>
              <a:srgbClr val="7F7F7F"/>
            </a:solidFill>
            <a:prstDash val="solid"/>
            <a:round/>
            <a:headEnd len="sm" w="sm" type="none"/>
            <a:tailEnd len="sm" w="sm" type="none"/>
          </a:ln>
        </p:spPr>
      </p:cxnSp>
      <p:sp>
        <p:nvSpPr>
          <p:cNvPr id="46" name="Google Shape;46;p31"/>
          <p:cNvSpPr txBox="1"/>
          <p:nvPr>
            <p:ph idx="1" type="body"/>
          </p:nvPr>
        </p:nvSpPr>
        <p:spPr>
          <a:xfrm>
            <a:off x="380042" y="1185398"/>
            <a:ext cx="10969625" cy="45259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600"/>
              </a:spcBef>
              <a:spcAft>
                <a:spcPts val="0"/>
              </a:spcAft>
              <a:buClr>
                <a:schemeClr val="lt1"/>
              </a:buClr>
              <a:buSzPts val="2400"/>
              <a:buFont typeface="Calibri"/>
              <a:buNone/>
              <a:defRPr b="0" i="0" sz="2400" u="none" cap="none" strike="noStrike">
                <a:solidFill>
                  <a:schemeClr val="lt1"/>
                </a:solidFill>
                <a:latin typeface="Calibri"/>
                <a:ea typeface="Calibri"/>
                <a:cs typeface="Calibri"/>
                <a:sym typeface="Calibri"/>
              </a:defRPr>
            </a:lvl1pPr>
            <a:lvl2pPr indent="-381000" lvl="1" marL="914400" marR="0" rtl="0" algn="l">
              <a:lnSpc>
                <a:spcPct val="100000"/>
              </a:lnSpc>
              <a:spcBef>
                <a:spcPts val="600"/>
              </a:spcBef>
              <a:spcAft>
                <a:spcPts val="0"/>
              </a:spcAft>
              <a:buClr>
                <a:schemeClr val="lt1"/>
              </a:buClr>
              <a:buSzPts val="2400"/>
              <a:buFont typeface="Calibri"/>
              <a:buChar char="•"/>
              <a:defRPr b="0" i="0" sz="2400" u="none" cap="none" strike="noStrike">
                <a:solidFill>
                  <a:schemeClr val="lt1"/>
                </a:solidFill>
                <a:latin typeface="Calibri"/>
                <a:ea typeface="Calibri"/>
                <a:cs typeface="Calibri"/>
                <a:sym typeface="Calibri"/>
              </a:defRPr>
            </a:lvl2pPr>
            <a:lvl3pPr indent="-355600" lvl="2" marL="1371600" marR="0" rtl="0" algn="l">
              <a:lnSpc>
                <a:spcPct val="100000"/>
              </a:lnSpc>
              <a:spcBef>
                <a:spcPts val="600"/>
              </a:spcBef>
              <a:spcAft>
                <a:spcPts val="0"/>
              </a:spcAft>
              <a:buClr>
                <a:schemeClr val="lt1"/>
              </a:buClr>
              <a:buSzPts val="2000"/>
              <a:buFont typeface="Calibri"/>
              <a:buChar char="‐"/>
              <a:defRPr b="0" i="0" sz="2000" u="none" cap="none" strike="noStrike">
                <a:solidFill>
                  <a:schemeClr val="lt1"/>
                </a:solidFill>
                <a:latin typeface="Calibri"/>
                <a:ea typeface="Calibri"/>
                <a:cs typeface="Calibri"/>
                <a:sym typeface="Calibri"/>
              </a:defRPr>
            </a:lvl3pPr>
            <a:lvl4pPr indent="-342900" lvl="3" marL="1828800" marR="0" rtl="0" algn="l">
              <a:lnSpc>
                <a:spcPct val="100000"/>
              </a:lnSpc>
              <a:spcBef>
                <a:spcPts val="600"/>
              </a:spcBef>
              <a:spcAft>
                <a:spcPts val="0"/>
              </a:spcAft>
              <a:buClr>
                <a:schemeClr val="lt1"/>
              </a:buClr>
              <a:buSzPts val="1800"/>
              <a:buFont typeface="Calibri"/>
              <a:buChar char="•"/>
              <a:defRPr b="0" i="0" sz="1800" u="none" cap="none" strike="noStrike">
                <a:solidFill>
                  <a:schemeClr val="lt1"/>
                </a:solidFill>
                <a:latin typeface="Calibri"/>
                <a:ea typeface="Calibri"/>
                <a:cs typeface="Calibri"/>
                <a:sym typeface="Calibri"/>
              </a:defRPr>
            </a:lvl4pPr>
            <a:lvl5pPr indent="-330200" lvl="4" marL="2286000" marR="0" rtl="0" algn="l">
              <a:lnSpc>
                <a:spcPct val="100000"/>
              </a:lnSpc>
              <a:spcBef>
                <a:spcPts val="600"/>
              </a:spcBef>
              <a:spcAft>
                <a:spcPts val="0"/>
              </a:spcAft>
              <a:buClr>
                <a:schemeClr val="lt1"/>
              </a:buClr>
              <a:buSzPts val="1600"/>
              <a:buFont typeface="Calibri"/>
              <a:buChar char="‐"/>
              <a:defRPr b="0" i="0" sz="1600" u="none" cap="none" strike="noStrike">
                <a:solidFill>
                  <a:schemeClr val="lt1"/>
                </a:solidFill>
                <a:latin typeface="Calibri"/>
                <a:ea typeface="Calibri"/>
                <a:cs typeface="Calibri"/>
                <a:sym typeface="Calibri"/>
              </a:defRPr>
            </a:lvl5pPr>
            <a:lvl6pPr indent="-323850" lvl="5" marL="2743200" marR="0" rtl="0" algn="l">
              <a:spcBef>
                <a:spcPts val="0"/>
              </a:spcBef>
              <a:spcAft>
                <a:spcPts val="0"/>
              </a:spcAft>
              <a:buClr>
                <a:schemeClr val="lt1"/>
              </a:buClr>
              <a:buSzPts val="1500"/>
              <a:buFont typeface="Calibri"/>
              <a:buChar char="-"/>
              <a:defRPr b="0" i="0" sz="1500" u="none" cap="none" strike="noStrike">
                <a:solidFill>
                  <a:schemeClr val="lt1"/>
                </a:solidFill>
                <a:latin typeface="Calibri"/>
                <a:ea typeface="Calibri"/>
                <a:cs typeface="Calibri"/>
                <a:sym typeface="Calibri"/>
              </a:defRPr>
            </a:lvl6pPr>
            <a:lvl7pPr indent="-323850" lvl="6" marL="3200400" marR="0" rtl="0" algn="l">
              <a:spcBef>
                <a:spcPts val="0"/>
              </a:spcBef>
              <a:spcAft>
                <a:spcPts val="0"/>
              </a:spcAft>
              <a:buClr>
                <a:schemeClr val="lt1"/>
              </a:buClr>
              <a:buSzPts val="1500"/>
              <a:buFont typeface="Calibri"/>
              <a:buChar char="-"/>
              <a:defRPr b="0" i="0" sz="1500" u="none" cap="none" strike="noStrike">
                <a:solidFill>
                  <a:schemeClr val="lt1"/>
                </a:solidFill>
                <a:latin typeface="Calibri"/>
                <a:ea typeface="Calibri"/>
                <a:cs typeface="Calibri"/>
                <a:sym typeface="Calibri"/>
              </a:defRPr>
            </a:lvl7pPr>
            <a:lvl8pPr indent="-323850" lvl="7" marL="3657600" marR="0" rtl="0" algn="l">
              <a:spcBef>
                <a:spcPts val="0"/>
              </a:spcBef>
              <a:spcAft>
                <a:spcPts val="0"/>
              </a:spcAft>
              <a:buClr>
                <a:schemeClr val="lt1"/>
              </a:buClr>
              <a:buSzPts val="1500"/>
              <a:buFont typeface="Calibri"/>
              <a:buChar char="-"/>
              <a:defRPr b="0" i="0" sz="1500" u="none" cap="none" strike="noStrike">
                <a:solidFill>
                  <a:schemeClr val="lt1"/>
                </a:solidFill>
                <a:latin typeface="Calibri"/>
                <a:ea typeface="Calibri"/>
                <a:cs typeface="Calibri"/>
                <a:sym typeface="Calibri"/>
              </a:defRPr>
            </a:lvl8pPr>
            <a:lvl9pPr indent="-323850" lvl="8" marL="4114800" marR="0" rtl="0" algn="l">
              <a:spcBef>
                <a:spcPts val="0"/>
              </a:spcBef>
              <a:spcAft>
                <a:spcPts val="0"/>
              </a:spcAft>
              <a:buClr>
                <a:schemeClr val="lt1"/>
              </a:buClr>
              <a:buSzPts val="1500"/>
              <a:buFont typeface="Calibri"/>
              <a:buChar char="-"/>
              <a:defRPr b="0" i="0" sz="15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09" name="Shape 309"/>
        <p:cNvGrpSpPr/>
        <p:nvPr/>
      </p:nvGrpSpPr>
      <p:grpSpPr>
        <a:xfrm>
          <a:off x="0" y="0"/>
          <a:ext cx="0" cy="0"/>
          <a:chOff x="0" y="0"/>
          <a:chExt cx="0" cy="0"/>
        </a:xfrm>
      </p:grpSpPr>
      <p:cxnSp>
        <p:nvCxnSpPr>
          <p:cNvPr id="310" name="Google Shape;310;p44"/>
          <p:cNvCxnSpPr/>
          <p:nvPr/>
        </p:nvCxnSpPr>
        <p:spPr>
          <a:xfrm rot="10800000">
            <a:off x="380042" y="-315455"/>
            <a:ext cx="0" cy="315455"/>
          </a:xfrm>
          <a:prstGeom prst="straightConnector1">
            <a:avLst/>
          </a:prstGeom>
          <a:noFill/>
          <a:ln cap="flat" cmpd="sng" w="9525">
            <a:solidFill>
              <a:schemeClr val="dk2"/>
            </a:solidFill>
            <a:prstDash val="dash"/>
            <a:round/>
            <a:headEnd len="sm" w="sm" type="none"/>
            <a:tailEnd len="sm" w="sm" type="none"/>
          </a:ln>
        </p:spPr>
      </p:cxnSp>
      <p:cxnSp>
        <p:nvCxnSpPr>
          <p:cNvPr id="311" name="Google Shape;311;p44"/>
          <p:cNvCxnSpPr/>
          <p:nvPr/>
        </p:nvCxnSpPr>
        <p:spPr>
          <a:xfrm>
            <a:off x="-435297" y="1073415"/>
            <a:ext cx="393190" cy="0"/>
          </a:xfrm>
          <a:prstGeom prst="straightConnector1">
            <a:avLst/>
          </a:prstGeom>
          <a:noFill/>
          <a:ln cap="flat" cmpd="sng" w="9525">
            <a:solidFill>
              <a:schemeClr val="dk2"/>
            </a:solidFill>
            <a:prstDash val="dash"/>
            <a:round/>
            <a:headEnd len="sm" w="sm" type="none"/>
            <a:tailEnd len="sm" w="sm" type="none"/>
          </a:ln>
        </p:spPr>
      </p:cxnSp>
      <p:sp>
        <p:nvSpPr>
          <p:cNvPr id="312" name="Google Shape;312;p44"/>
          <p:cNvSpPr txBox="1"/>
          <p:nvPr>
            <p:ph type="title"/>
          </p:nvPr>
        </p:nvSpPr>
        <p:spPr>
          <a:xfrm>
            <a:off x="380042" y="260615"/>
            <a:ext cx="10956607" cy="8128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lt1"/>
              </a:buClr>
              <a:buSzPts val="2400"/>
              <a:buFont typeface="Calibri"/>
              <a:buNone/>
              <a:defRPr b="0" i="0" sz="2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3" name="Google Shape;313;p44"/>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SzPts val="1400"/>
              <a:buNone/>
              <a:defRPr sz="800">
                <a:solidFill>
                  <a:srgbClr val="5F5F5F"/>
                </a:solidFill>
                <a:latin typeface="Calibri"/>
                <a:ea typeface="Calibri"/>
                <a:cs typeface="Calibri"/>
                <a:sym typeface="Calibri"/>
              </a:defRPr>
            </a:lvl1pPr>
            <a:lvl2pPr lvl="1" marR="0" rtl="0" algn="l">
              <a:spcBef>
                <a:spcPts val="0"/>
              </a:spcBef>
              <a:spcAft>
                <a:spcPts val="0"/>
              </a:spcAft>
              <a:buSzPts val="1400"/>
              <a:buNone/>
              <a:defRPr b="0" i="0" sz="23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3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3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3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3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3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3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300" u="none" cap="none" strike="noStrike">
                <a:solidFill>
                  <a:schemeClr val="lt1"/>
                </a:solidFill>
                <a:latin typeface="Calibri"/>
                <a:ea typeface="Calibri"/>
                <a:cs typeface="Calibri"/>
                <a:sym typeface="Calibri"/>
              </a:defRPr>
            </a:lvl9pPr>
          </a:lstStyle>
          <a:p/>
        </p:txBody>
      </p:sp>
      <p:sp>
        <p:nvSpPr>
          <p:cNvPr id="314" name="Google Shape;314;p4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marR="0" rtl="0" algn="l">
              <a:spcBef>
                <a:spcPts val="0"/>
              </a:spcBef>
              <a:buNone/>
              <a:defRPr sz="800">
                <a:solidFill>
                  <a:srgbClr val="4D4D4D"/>
                </a:solidFill>
                <a:latin typeface="Calibri"/>
                <a:ea typeface="Calibri"/>
                <a:cs typeface="Calibri"/>
                <a:sym typeface="Calibri"/>
              </a:defRPr>
            </a:lvl1pPr>
            <a:lvl2pPr indent="0" lvl="1" marL="0" marR="0" rtl="0" algn="l">
              <a:spcBef>
                <a:spcPts val="0"/>
              </a:spcBef>
              <a:buNone/>
              <a:defRPr sz="800">
                <a:solidFill>
                  <a:srgbClr val="4D4D4D"/>
                </a:solidFill>
                <a:latin typeface="Calibri"/>
                <a:ea typeface="Calibri"/>
                <a:cs typeface="Calibri"/>
                <a:sym typeface="Calibri"/>
              </a:defRPr>
            </a:lvl2pPr>
            <a:lvl3pPr indent="0" lvl="2" marL="0" marR="0" rtl="0" algn="l">
              <a:spcBef>
                <a:spcPts val="0"/>
              </a:spcBef>
              <a:buNone/>
              <a:defRPr sz="800">
                <a:solidFill>
                  <a:srgbClr val="4D4D4D"/>
                </a:solidFill>
                <a:latin typeface="Calibri"/>
                <a:ea typeface="Calibri"/>
                <a:cs typeface="Calibri"/>
                <a:sym typeface="Calibri"/>
              </a:defRPr>
            </a:lvl3pPr>
            <a:lvl4pPr indent="0" lvl="3" marL="0" marR="0" rtl="0" algn="l">
              <a:spcBef>
                <a:spcPts val="0"/>
              </a:spcBef>
              <a:buNone/>
              <a:defRPr sz="800">
                <a:solidFill>
                  <a:srgbClr val="4D4D4D"/>
                </a:solidFill>
                <a:latin typeface="Calibri"/>
                <a:ea typeface="Calibri"/>
                <a:cs typeface="Calibri"/>
                <a:sym typeface="Calibri"/>
              </a:defRPr>
            </a:lvl4pPr>
            <a:lvl5pPr indent="0" lvl="4" marL="0" marR="0" rtl="0" algn="l">
              <a:spcBef>
                <a:spcPts val="0"/>
              </a:spcBef>
              <a:buNone/>
              <a:defRPr sz="800">
                <a:solidFill>
                  <a:srgbClr val="4D4D4D"/>
                </a:solidFill>
                <a:latin typeface="Calibri"/>
                <a:ea typeface="Calibri"/>
                <a:cs typeface="Calibri"/>
                <a:sym typeface="Calibri"/>
              </a:defRPr>
            </a:lvl5pPr>
            <a:lvl6pPr indent="0" lvl="5" marL="0" marR="0" rtl="0" algn="l">
              <a:spcBef>
                <a:spcPts val="0"/>
              </a:spcBef>
              <a:buNone/>
              <a:defRPr sz="800">
                <a:solidFill>
                  <a:srgbClr val="4D4D4D"/>
                </a:solidFill>
                <a:latin typeface="Calibri"/>
                <a:ea typeface="Calibri"/>
                <a:cs typeface="Calibri"/>
                <a:sym typeface="Calibri"/>
              </a:defRPr>
            </a:lvl6pPr>
            <a:lvl7pPr indent="0" lvl="6" marL="0" marR="0" rtl="0" algn="l">
              <a:spcBef>
                <a:spcPts val="0"/>
              </a:spcBef>
              <a:buNone/>
              <a:defRPr sz="800">
                <a:solidFill>
                  <a:srgbClr val="4D4D4D"/>
                </a:solidFill>
                <a:latin typeface="Calibri"/>
                <a:ea typeface="Calibri"/>
                <a:cs typeface="Calibri"/>
                <a:sym typeface="Calibri"/>
              </a:defRPr>
            </a:lvl7pPr>
            <a:lvl8pPr indent="0" lvl="7" marL="0" marR="0" rtl="0" algn="l">
              <a:spcBef>
                <a:spcPts val="0"/>
              </a:spcBef>
              <a:buNone/>
              <a:defRPr sz="800">
                <a:solidFill>
                  <a:srgbClr val="4D4D4D"/>
                </a:solidFill>
                <a:latin typeface="Calibri"/>
                <a:ea typeface="Calibri"/>
                <a:cs typeface="Calibri"/>
                <a:sym typeface="Calibri"/>
              </a:defRPr>
            </a:lvl8pPr>
            <a:lvl9pPr indent="0" lvl="8" marL="0" marR="0" rtl="0" algn="l">
              <a:spcBef>
                <a:spcPts val="0"/>
              </a:spcBef>
              <a:buNone/>
              <a:defRPr sz="800">
                <a:solidFill>
                  <a:srgbClr val="4D4D4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315" name="Google Shape;315;p44"/>
          <p:cNvSpPr/>
          <p:nvPr/>
        </p:nvSpPr>
        <p:spPr>
          <a:xfrm>
            <a:off x="11488671" y="260648"/>
            <a:ext cx="308834" cy="309907"/>
          </a:xfrm>
          <a:custGeom>
            <a:rect b="b" l="l" r="r" t="t"/>
            <a:pathLst>
              <a:path extrusionOk="0" h="397" w="396">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chemeClr val="lt1"/>
              </a:buClr>
              <a:buSzPts val="2400"/>
              <a:buFont typeface="Calibri"/>
              <a:buNone/>
            </a:pPr>
            <a:r>
              <a:t/>
            </a:r>
            <a:endParaRPr b="0" i="0" sz="2400" u="none" cap="none" strike="noStrike">
              <a:solidFill>
                <a:srgbClr val="003781"/>
              </a:solidFill>
              <a:latin typeface="Calibri"/>
              <a:ea typeface="Calibri"/>
              <a:cs typeface="Calibri"/>
              <a:sym typeface="Calibri"/>
            </a:endParaRPr>
          </a:p>
        </p:txBody>
      </p:sp>
      <p:cxnSp>
        <p:nvCxnSpPr>
          <p:cNvPr id="316" name="Google Shape;316;p44"/>
          <p:cNvCxnSpPr/>
          <p:nvPr/>
        </p:nvCxnSpPr>
        <p:spPr>
          <a:xfrm>
            <a:off x="-435297" y="1185398"/>
            <a:ext cx="393190" cy="0"/>
          </a:xfrm>
          <a:prstGeom prst="straightConnector1">
            <a:avLst/>
          </a:prstGeom>
          <a:noFill/>
          <a:ln cap="flat" cmpd="sng" w="9525">
            <a:solidFill>
              <a:schemeClr val="dk2"/>
            </a:solidFill>
            <a:prstDash val="dash"/>
            <a:round/>
            <a:headEnd len="sm" w="sm" type="none"/>
            <a:tailEnd len="sm" w="sm" type="none"/>
          </a:ln>
        </p:spPr>
      </p:cxnSp>
      <p:cxnSp>
        <p:nvCxnSpPr>
          <p:cNvPr id="317" name="Google Shape;317;p44"/>
          <p:cNvCxnSpPr/>
          <p:nvPr/>
        </p:nvCxnSpPr>
        <p:spPr>
          <a:xfrm>
            <a:off x="-435297" y="1295399"/>
            <a:ext cx="393190" cy="0"/>
          </a:xfrm>
          <a:prstGeom prst="straightConnector1">
            <a:avLst/>
          </a:prstGeom>
          <a:noFill/>
          <a:ln cap="flat" cmpd="sng" w="9525">
            <a:solidFill>
              <a:schemeClr val="dk2"/>
            </a:solidFill>
            <a:prstDash val="dash"/>
            <a:round/>
            <a:headEnd len="sm" w="sm" type="none"/>
            <a:tailEnd len="sm" w="sm" type="none"/>
          </a:ln>
        </p:spPr>
      </p:cxnSp>
      <p:cxnSp>
        <p:nvCxnSpPr>
          <p:cNvPr id="318" name="Google Shape;318;p44"/>
          <p:cNvCxnSpPr/>
          <p:nvPr/>
        </p:nvCxnSpPr>
        <p:spPr>
          <a:xfrm rot="10800000">
            <a:off x="11855112" y="-315455"/>
            <a:ext cx="0" cy="315455"/>
          </a:xfrm>
          <a:prstGeom prst="straightConnector1">
            <a:avLst/>
          </a:prstGeom>
          <a:noFill/>
          <a:ln cap="flat" cmpd="sng" w="9525">
            <a:solidFill>
              <a:schemeClr val="dk2"/>
            </a:solidFill>
            <a:prstDash val="dash"/>
            <a:round/>
            <a:headEnd len="sm" w="sm" type="none"/>
            <a:tailEnd len="sm" w="sm" type="none"/>
          </a:ln>
        </p:spPr>
      </p:cxnSp>
      <p:cxnSp>
        <p:nvCxnSpPr>
          <p:cNvPr id="319" name="Google Shape;319;p44"/>
          <p:cNvCxnSpPr/>
          <p:nvPr/>
        </p:nvCxnSpPr>
        <p:spPr>
          <a:xfrm rot="10800000">
            <a:off x="12188825" y="-315455"/>
            <a:ext cx="0" cy="315455"/>
          </a:xfrm>
          <a:prstGeom prst="straightConnector1">
            <a:avLst/>
          </a:prstGeom>
          <a:noFill/>
          <a:ln cap="flat" cmpd="sng" w="9525">
            <a:solidFill>
              <a:schemeClr val="dk2"/>
            </a:solidFill>
            <a:prstDash val="dash"/>
            <a:round/>
            <a:headEnd len="sm" w="sm" type="none"/>
            <a:tailEnd len="sm" w="sm" type="none"/>
          </a:ln>
        </p:spPr>
      </p:cxnSp>
      <p:cxnSp>
        <p:nvCxnSpPr>
          <p:cNvPr id="320" name="Google Shape;320;p44"/>
          <p:cNvCxnSpPr/>
          <p:nvPr/>
        </p:nvCxnSpPr>
        <p:spPr>
          <a:xfrm rot="10800000">
            <a:off x="0" y="-315455"/>
            <a:ext cx="0" cy="315455"/>
          </a:xfrm>
          <a:prstGeom prst="straightConnector1">
            <a:avLst/>
          </a:prstGeom>
          <a:noFill/>
          <a:ln cap="flat" cmpd="sng" w="9525">
            <a:solidFill>
              <a:schemeClr val="dk2"/>
            </a:solidFill>
            <a:prstDash val="dash"/>
            <a:round/>
            <a:headEnd len="sm" w="sm" type="none"/>
            <a:tailEnd len="sm" w="sm" type="none"/>
          </a:ln>
        </p:spPr>
      </p:cxnSp>
      <p:cxnSp>
        <p:nvCxnSpPr>
          <p:cNvPr id="321" name="Google Shape;321;p44"/>
          <p:cNvCxnSpPr/>
          <p:nvPr/>
        </p:nvCxnSpPr>
        <p:spPr>
          <a:xfrm rot="10800000">
            <a:off x="8859548" y="-319302"/>
            <a:ext cx="0" cy="315455"/>
          </a:xfrm>
          <a:prstGeom prst="straightConnector1">
            <a:avLst/>
          </a:prstGeom>
          <a:noFill/>
          <a:ln cap="flat" cmpd="sng" w="9525">
            <a:solidFill>
              <a:schemeClr val="dk2"/>
            </a:solidFill>
            <a:prstDash val="dash"/>
            <a:round/>
            <a:headEnd len="sm" w="sm" type="none"/>
            <a:tailEnd len="sm" w="sm" type="none"/>
          </a:ln>
        </p:spPr>
      </p:cxnSp>
      <p:cxnSp>
        <p:nvCxnSpPr>
          <p:cNvPr id="322" name="Google Shape;322;p44"/>
          <p:cNvCxnSpPr/>
          <p:nvPr/>
        </p:nvCxnSpPr>
        <p:spPr>
          <a:xfrm rot="10800000">
            <a:off x="3386883" y="-305102"/>
            <a:ext cx="0" cy="315455"/>
          </a:xfrm>
          <a:prstGeom prst="straightConnector1">
            <a:avLst/>
          </a:prstGeom>
          <a:noFill/>
          <a:ln cap="flat" cmpd="sng" w="9525">
            <a:solidFill>
              <a:schemeClr val="dk2"/>
            </a:solidFill>
            <a:prstDash val="dash"/>
            <a:round/>
            <a:headEnd len="sm" w="sm" type="none"/>
            <a:tailEnd len="sm" w="sm" type="none"/>
          </a:ln>
        </p:spPr>
      </p:cxnSp>
      <p:cxnSp>
        <p:nvCxnSpPr>
          <p:cNvPr id="323" name="Google Shape;323;p44"/>
          <p:cNvCxnSpPr/>
          <p:nvPr/>
        </p:nvCxnSpPr>
        <p:spPr>
          <a:xfrm rot="10800000">
            <a:off x="6095707" y="-319301"/>
            <a:ext cx="0" cy="315455"/>
          </a:xfrm>
          <a:prstGeom prst="straightConnector1">
            <a:avLst/>
          </a:prstGeom>
          <a:noFill/>
          <a:ln cap="flat" cmpd="sng" w="9525">
            <a:solidFill>
              <a:schemeClr val="dk2"/>
            </a:solidFill>
            <a:prstDash val="dash"/>
            <a:round/>
            <a:headEnd len="sm" w="sm" type="none"/>
            <a:tailEnd len="sm" w="sm" type="none"/>
          </a:ln>
        </p:spPr>
      </p:cxnSp>
      <p:cxnSp>
        <p:nvCxnSpPr>
          <p:cNvPr id="324" name="Google Shape;324;p44"/>
          <p:cNvCxnSpPr/>
          <p:nvPr/>
        </p:nvCxnSpPr>
        <p:spPr>
          <a:xfrm rot="10800000">
            <a:off x="380042"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325" name="Google Shape;325;p44"/>
          <p:cNvCxnSpPr/>
          <p:nvPr/>
        </p:nvCxnSpPr>
        <p:spPr>
          <a:xfrm rot="10800000">
            <a:off x="11855112"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326" name="Google Shape;326;p44"/>
          <p:cNvCxnSpPr/>
          <p:nvPr/>
        </p:nvCxnSpPr>
        <p:spPr>
          <a:xfrm rot="10800000">
            <a:off x="8859548"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327" name="Google Shape;327;p44"/>
          <p:cNvCxnSpPr/>
          <p:nvPr/>
        </p:nvCxnSpPr>
        <p:spPr>
          <a:xfrm rot="10800000">
            <a:off x="3386883"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328" name="Google Shape;328;p44"/>
          <p:cNvCxnSpPr/>
          <p:nvPr/>
        </p:nvCxnSpPr>
        <p:spPr>
          <a:xfrm rot="10800000">
            <a:off x="6095707"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329" name="Google Shape;329;p44"/>
          <p:cNvCxnSpPr/>
          <p:nvPr/>
        </p:nvCxnSpPr>
        <p:spPr>
          <a:xfrm rot="10800000">
            <a:off x="380042" y="-315455"/>
            <a:ext cx="0" cy="315455"/>
          </a:xfrm>
          <a:prstGeom prst="straightConnector1">
            <a:avLst/>
          </a:prstGeom>
          <a:noFill/>
          <a:ln cap="flat" cmpd="sng" w="9525">
            <a:solidFill>
              <a:schemeClr val="dk2"/>
            </a:solidFill>
            <a:prstDash val="dash"/>
            <a:round/>
            <a:headEnd len="sm" w="sm" type="none"/>
            <a:tailEnd len="sm" w="sm" type="none"/>
          </a:ln>
        </p:spPr>
      </p:cxnSp>
      <p:cxnSp>
        <p:nvCxnSpPr>
          <p:cNvPr id="330" name="Google Shape;330;p44"/>
          <p:cNvCxnSpPr/>
          <p:nvPr/>
        </p:nvCxnSpPr>
        <p:spPr>
          <a:xfrm>
            <a:off x="-435297" y="1073415"/>
            <a:ext cx="393190" cy="0"/>
          </a:xfrm>
          <a:prstGeom prst="straightConnector1">
            <a:avLst/>
          </a:prstGeom>
          <a:noFill/>
          <a:ln cap="flat" cmpd="sng" w="9525">
            <a:solidFill>
              <a:schemeClr val="dk2"/>
            </a:solidFill>
            <a:prstDash val="dash"/>
            <a:round/>
            <a:headEnd len="sm" w="sm" type="none"/>
            <a:tailEnd len="sm" w="sm" type="none"/>
          </a:ln>
        </p:spPr>
      </p:cxnSp>
      <p:sp>
        <p:nvSpPr>
          <p:cNvPr id="331" name="Google Shape;331;p44"/>
          <p:cNvSpPr/>
          <p:nvPr/>
        </p:nvSpPr>
        <p:spPr>
          <a:xfrm>
            <a:off x="11488671" y="260648"/>
            <a:ext cx="308834" cy="309907"/>
          </a:xfrm>
          <a:custGeom>
            <a:rect b="b" l="l" r="r" t="t"/>
            <a:pathLst>
              <a:path extrusionOk="0" h="397" w="396">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chemeClr val="lt1"/>
              </a:buClr>
              <a:buSzPts val="2400"/>
              <a:buFont typeface="Calibri"/>
              <a:buNone/>
            </a:pPr>
            <a:r>
              <a:t/>
            </a:r>
            <a:endParaRPr b="0" i="0" sz="2400" u="none" cap="none" strike="noStrike">
              <a:solidFill>
                <a:srgbClr val="003781"/>
              </a:solidFill>
              <a:latin typeface="Calibri"/>
              <a:ea typeface="Calibri"/>
              <a:cs typeface="Calibri"/>
              <a:sym typeface="Calibri"/>
            </a:endParaRPr>
          </a:p>
        </p:txBody>
      </p:sp>
      <p:cxnSp>
        <p:nvCxnSpPr>
          <p:cNvPr id="332" name="Google Shape;332;p44"/>
          <p:cNvCxnSpPr/>
          <p:nvPr/>
        </p:nvCxnSpPr>
        <p:spPr>
          <a:xfrm>
            <a:off x="-435297" y="1185398"/>
            <a:ext cx="393190" cy="0"/>
          </a:xfrm>
          <a:prstGeom prst="straightConnector1">
            <a:avLst/>
          </a:prstGeom>
          <a:noFill/>
          <a:ln cap="flat" cmpd="sng" w="9525">
            <a:solidFill>
              <a:schemeClr val="dk2"/>
            </a:solidFill>
            <a:prstDash val="dash"/>
            <a:round/>
            <a:headEnd len="sm" w="sm" type="none"/>
            <a:tailEnd len="sm" w="sm" type="none"/>
          </a:ln>
        </p:spPr>
      </p:cxnSp>
      <p:cxnSp>
        <p:nvCxnSpPr>
          <p:cNvPr id="333" name="Google Shape;333;p44"/>
          <p:cNvCxnSpPr/>
          <p:nvPr/>
        </p:nvCxnSpPr>
        <p:spPr>
          <a:xfrm>
            <a:off x="-435297" y="1295399"/>
            <a:ext cx="393190" cy="0"/>
          </a:xfrm>
          <a:prstGeom prst="straightConnector1">
            <a:avLst/>
          </a:prstGeom>
          <a:noFill/>
          <a:ln cap="flat" cmpd="sng" w="9525">
            <a:solidFill>
              <a:schemeClr val="dk2"/>
            </a:solidFill>
            <a:prstDash val="dash"/>
            <a:round/>
            <a:headEnd len="sm" w="sm" type="none"/>
            <a:tailEnd len="sm" w="sm" type="none"/>
          </a:ln>
        </p:spPr>
      </p:cxnSp>
      <p:cxnSp>
        <p:nvCxnSpPr>
          <p:cNvPr id="334" name="Google Shape;334;p44"/>
          <p:cNvCxnSpPr/>
          <p:nvPr/>
        </p:nvCxnSpPr>
        <p:spPr>
          <a:xfrm rot="10800000">
            <a:off x="11855112" y="-315455"/>
            <a:ext cx="0" cy="315455"/>
          </a:xfrm>
          <a:prstGeom prst="straightConnector1">
            <a:avLst/>
          </a:prstGeom>
          <a:noFill/>
          <a:ln cap="flat" cmpd="sng" w="9525">
            <a:solidFill>
              <a:schemeClr val="dk2"/>
            </a:solidFill>
            <a:prstDash val="dash"/>
            <a:round/>
            <a:headEnd len="sm" w="sm" type="none"/>
            <a:tailEnd len="sm" w="sm" type="none"/>
          </a:ln>
        </p:spPr>
      </p:cxnSp>
      <p:cxnSp>
        <p:nvCxnSpPr>
          <p:cNvPr id="335" name="Google Shape;335;p44"/>
          <p:cNvCxnSpPr/>
          <p:nvPr/>
        </p:nvCxnSpPr>
        <p:spPr>
          <a:xfrm rot="10800000">
            <a:off x="12188825" y="-315455"/>
            <a:ext cx="0" cy="315455"/>
          </a:xfrm>
          <a:prstGeom prst="straightConnector1">
            <a:avLst/>
          </a:prstGeom>
          <a:noFill/>
          <a:ln cap="flat" cmpd="sng" w="9525">
            <a:solidFill>
              <a:schemeClr val="dk2"/>
            </a:solidFill>
            <a:prstDash val="dash"/>
            <a:round/>
            <a:headEnd len="sm" w="sm" type="none"/>
            <a:tailEnd len="sm" w="sm" type="none"/>
          </a:ln>
        </p:spPr>
      </p:cxnSp>
      <p:cxnSp>
        <p:nvCxnSpPr>
          <p:cNvPr id="336" name="Google Shape;336;p44"/>
          <p:cNvCxnSpPr/>
          <p:nvPr/>
        </p:nvCxnSpPr>
        <p:spPr>
          <a:xfrm rot="10800000">
            <a:off x="0" y="-315455"/>
            <a:ext cx="0" cy="315455"/>
          </a:xfrm>
          <a:prstGeom prst="straightConnector1">
            <a:avLst/>
          </a:prstGeom>
          <a:noFill/>
          <a:ln cap="flat" cmpd="sng" w="9525">
            <a:solidFill>
              <a:schemeClr val="dk2"/>
            </a:solidFill>
            <a:prstDash val="dash"/>
            <a:round/>
            <a:headEnd len="sm" w="sm" type="none"/>
            <a:tailEnd len="sm" w="sm" type="none"/>
          </a:ln>
        </p:spPr>
      </p:cxnSp>
      <p:cxnSp>
        <p:nvCxnSpPr>
          <p:cNvPr id="337" name="Google Shape;337;p44"/>
          <p:cNvCxnSpPr/>
          <p:nvPr/>
        </p:nvCxnSpPr>
        <p:spPr>
          <a:xfrm rot="10800000">
            <a:off x="8859548" y="-319302"/>
            <a:ext cx="0" cy="315455"/>
          </a:xfrm>
          <a:prstGeom prst="straightConnector1">
            <a:avLst/>
          </a:prstGeom>
          <a:noFill/>
          <a:ln cap="flat" cmpd="sng" w="9525">
            <a:solidFill>
              <a:schemeClr val="dk2"/>
            </a:solidFill>
            <a:prstDash val="dash"/>
            <a:round/>
            <a:headEnd len="sm" w="sm" type="none"/>
            <a:tailEnd len="sm" w="sm" type="none"/>
          </a:ln>
        </p:spPr>
      </p:cxnSp>
      <p:cxnSp>
        <p:nvCxnSpPr>
          <p:cNvPr id="338" name="Google Shape;338;p44"/>
          <p:cNvCxnSpPr/>
          <p:nvPr/>
        </p:nvCxnSpPr>
        <p:spPr>
          <a:xfrm rot="10800000">
            <a:off x="3386883" y="-305102"/>
            <a:ext cx="0" cy="315455"/>
          </a:xfrm>
          <a:prstGeom prst="straightConnector1">
            <a:avLst/>
          </a:prstGeom>
          <a:noFill/>
          <a:ln cap="flat" cmpd="sng" w="9525">
            <a:solidFill>
              <a:schemeClr val="dk2"/>
            </a:solidFill>
            <a:prstDash val="dash"/>
            <a:round/>
            <a:headEnd len="sm" w="sm" type="none"/>
            <a:tailEnd len="sm" w="sm" type="none"/>
          </a:ln>
        </p:spPr>
      </p:cxnSp>
      <p:cxnSp>
        <p:nvCxnSpPr>
          <p:cNvPr id="339" name="Google Shape;339;p44"/>
          <p:cNvCxnSpPr/>
          <p:nvPr/>
        </p:nvCxnSpPr>
        <p:spPr>
          <a:xfrm rot="10800000">
            <a:off x="6095707" y="-319301"/>
            <a:ext cx="0" cy="315455"/>
          </a:xfrm>
          <a:prstGeom prst="straightConnector1">
            <a:avLst/>
          </a:prstGeom>
          <a:noFill/>
          <a:ln cap="flat" cmpd="sng" w="9525">
            <a:solidFill>
              <a:schemeClr val="dk2"/>
            </a:solidFill>
            <a:prstDash val="dash"/>
            <a:round/>
            <a:headEnd len="sm" w="sm" type="none"/>
            <a:tailEnd len="sm" w="sm" type="none"/>
          </a:ln>
        </p:spPr>
      </p:cxnSp>
      <p:cxnSp>
        <p:nvCxnSpPr>
          <p:cNvPr id="340" name="Google Shape;340;p44"/>
          <p:cNvCxnSpPr/>
          <p:nvPr/>
        </p:nvCxnSpPr>
        <p:spPr>
          <a:xfrm rot="10800000">
            <a:off x="380042"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341" name="Google Shape;341;p44"/>
          <p:cNvCxnSpPr/>
          <p:nvPr/>
        </p:nvCxnSpPr>
        <p:spPr>
          <a:xfrm rot="10800000">
            <a:off x="11855112"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342" name="Google Shape;342;p44"/>
          <p:cNvCxnSpPr/>
          <p:nvPr/>
        </p:nvCxnSpPr>
        <p:spPr>
          <a:xfrm rot="10800000">
            <a:off x="8859548"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343" name="Google Shape;343;p44"/>
          <p:cNvCxnSpPr/>
          <p:nvPr/>
        </p:nvCxnSpPr>
        <p:spPr>
          <a:xfrm rot="10800000">
            <a:off x="3386883"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344" name="Google Shape;344;p44"/>
          <p:cNvCxnSpPr/>
          <p:nvPr/>
        </p:nvCxnSpPr>
        <p:spPr>
          <a:xfrm rot="10800000">
            <a:off x="6095707"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345" name="Google Shape;345;p44"/>
          <p:cNvCxnSpPr/>
          <p:nvPr/>
        </p:nvCxnSpPr>
        <p:spPr>
          <a:xfrm>
            <a:off x="621747" y="6366956"/>
            <a:ext cx="0" cy="281753"/>
          </a:xfrm>
          <a:prstGeom prst="straightConnector1">
            <a:avLst/>
          </a:prstGeom>
          <a:noFill/>
          <a:ln cap="flat" cmpd="sng" w="9525">
            <a:solidFill>
              <a:srgbClr val="7F7F7F"/>
            </a:solidFill>
            <a:prstDash val="solid"/>
            <a:round/>
            <a:headEnd len="sm" w="sm" type="none"/>
            <a:tailEnd len="sm" w="sm" type="none"/>
          </a:ln>
        </p:spPr>
      </p:cxnSp>
      <p:sp>
        <p:nvSpPr>
          <p:cNvPr id="346" name="Google Shape;346;p44"/>
          <p:cNvSpPr txBox="1"/>
          <p:nvPr>
            <p:ph idx="1" type="body"/>
          </p:nvPr>
        </p:nvSpPr>
        <p:spPr>
          <a:xfrm>
            <a:off x="380042" y="1185398"/>
            <a:ext cx="10969625" cy="45259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600"/>
              </a:spcBef>
              <a:spcAft>
                <a:spcPts val="0"/>
              </a:spcAft>
              <a:buClr>
                <a:schemeClr val="lt1"/>
              </a:buClr>
              <a:buSzPts val="2400"/>
              <a:buFont typeface="Calibri"/>
              <a:buNone/>
              <a:defRPr b="0" i="0" sz="2400" u="none" cap="none" strike="noStrike">
                <a:solidFill>
                  <a:schemeClr val="lt1"/>
                </a:solidFill>
                <a:latin typeface="Calibri"/>
                <a:ea typeface="Calibri"/>
                <a:cs typeface="Calibri"/>
                <a:sym typeface="Calibri"/>
              </a:defRPr>
            </a:lvl1pPr>
            <a:lvl2pPr indent="-381000" lvl="1" marL="914400" marR="0" rtl="0" algn="l">
              <a:lnSpc>
                <a:spcPct val="100000"/>
              </a:lnSpc>
              <a:spcBef>
                <a:spcPts val="600"/>
              </a:spcBef>
              <a:spcAft>
                <a:spcPts val="0"/>
              </a:spcAft>
              <a:buClr>
                <a:schemeClr val="lt1"/>
              </a:buClr>
              <a:buSzPts val="2400"/>
              <a:buFont typeface="Calibri"/>
              <a:buChar char="•"/>
              <a:defRPr b="0" i="0" sz="2400" u="none" cap="none" strike="noStrike">
                <a:solidFill>
                  <a:schemeClr val="lt1"/>
                </a:solidFill>
                <a:latin typeface="Calibri"/>
                <a:ea typeface="Calibri"/>
                <a:cs typeface="Calibri"/>
                <a:sym typeface="Calibri"/>
              </a:defRPr>
            </a:lvl2pPr>
            <a:lvl3pPr indent="-355600" lvl="2" marL="1371600" marR="0" rtl="0" algn="l">
              <a:lnSpc>
                <a:spcPct val="100000"/>
              </a:lnSpc>
              <a:spcBef>
                <a:spcPts val="600"/>
              </a:spcBef>
              <a:spcAft>
                <a:spcPts val="0"/>
              </a:spcAft>
              <a:buClr>
                <a:schemeClr val="lt1"/>
              </a:buClr>
              <a:buSzPts val="2000"/>
              <a:buFont typeface="Calibri"/>
              <a:buChar char="‐"/>
              <a:defRPr b="0" i="0" sz="2000" u="none" cap="none" strike="noStrike">
                <a:solidFill>
                  <a:schemeClr val="lt1"/>
                </a:solidFill>
                <a:latin typeface="Calibri"/>
                <a:ea typeface="Calibri"/>
                <a:cs typeface="Calibri"/>
                <a:sym typeface="Calibri"/>
              </a:defRPr>
            </a:lvl3pPr>
            <a:lvl4pPr indent="-342900" lvl="3" marL="1828800" marR="0" rtl="0" algn="l">
              <a:lnSpc>
                <a:spcPct val="100000"/>
              </a:lnSpc>
              <a:spcBef>
                <a:spcPts val="600"/>
              </a:spcBef>
              <a:spcAft>
                <a:spcPts val="0"/>
              </a:spcAft>
              <a:buClr>
                <a:schemeClr val="lt1"/>
              </a:buClr>
              <a:buSzPts val="1800"/>
              <a:buFont typeface="Calibri"/>
              <a:buChar char="•"/>
              <a:defRPr b="0" i="0" sz="1800" u="none" cap="none" strike="noStrike">
                <a:solidFill>
                  <a:schemeClr val="lt1"/>
                </a:solidFill>
                <a:latin typeface="Calibri"/>
                <a:ea typeface="Calibri"/>
                <a:cs typeface="Calibri"/>
                <a:sym typeface="Calibri"/>
              </a:defRPr>
            </a:lvl4pPr>
            <a:lvl5pPr indent="-330200" lvl="4" marL="2286000" marR="0" rtl="0" algn="l">
              <a:lnSpc>
                <a:spcPct val="100000"/>
              </a:lnSpc>
              <a:spcBef>
                <a:spcPts val="600"/>
              </a:spcBef>
              <a:spcAft>
                <a:spcPts val="0"/>
              </a:spcAft>
              <a:buClr>
                <a:schemeClr val="lt1"/>
              </a:buClr>
              <a:buSzPts val="1600"/>
              <a:buFont typeface="Calibri"/>
              <a:buChar char="‐"/>
              <a:defRPr b="0" i="0" sz="1600" u="none" cap="none" strike="noStrike">
                <a:solidFill>
                  <a:schemeClr val="lt1"/>
                </a:solidFill>
                <a:latin typeface="Calibri"/>
                <a:ea typeface="Calibri"/>
                <a:cs typeface="Calibri"/>
                <a:sym typeface="Calibri"/>
              </a:defRPr>
            </a:lvl5pPr>
            <a:lvl6pPr indent="-323850" lvl="5" marL="2743200" marR="0" rtl="0" algn="l">
              <a:spcBef>
                <a:spcPts val="0"/>
              </a:spcBef>
              <a:spcAft>
                <a:spcPts val="0"/>
              </a:spcAft>
              <a:buClr>
                <a:schemeClr val="lt1"/>
              </a:buClr>
              <a:buSzPts val="1500"/>
              <a:buFont typeface="Calibri"/>
              <a:buChar char="-"/>
              <a:defRPr b="0" i="0" sz="1500" u="none" cap="none" strike="noStrike">
                <a:solidFill>
                  <a:schemeClr val="lt1"/>
                </a:solidFill>
                <a:latin typeface="Calibri"/>
                <a:ea typeface="Calibri"/>
                <a:cs typeface="Calibri"/>
                <a:sym typeface="Calibri"/>
              </a:defRPr>
            </a:lvl6pPr>
            <a:lvl7pPr indent="-323850" lvl="6" marL="3200400" marR="0" rtl="0" algn="l">
              <a:spcBef>
                <a:spcPts val="0"/>
              </a:spcBef>
              <a:spcAft>
                <a:spcPts val="0"/>
              </a:spcAft>
              <a:buClr>
                <a:schemeClr val="lt1"/>
              </a:buClr>
              <a:buSzPts val="1500"/>
              <a:buFont typeface="Calibri"/>
              <a:buChar char="-"/>
              <a:defRPr b="0" i="0" sz="1500" u="none" cap="none" strike="noStrike">
                <a:solidFill>
                  <a:schemeClr val="lt1"/>
                </a:solidFill>
                <a:latin typeface="Calibri"/>
                <a:ea typeface="Calibri"/>
                <a:cs typeface="Calibri"/>
                <a:sym typeface="Calibri"/>
              </a:defRPr>
            </a:lvl7pPr>
            <a:lvl8pPr indent="-323850" lvl="7" marL="3657600" marR="0" rtl="0" algn="l">
              <a:spcBef>
                <a:spcPts val="0"/>
              </a:spcBef>
              <a:spcAft>
                <a:spcPts val="0"/>
              </a:spcAft>
              <a:buClr>
                <a:schemeClr val="lt1"/>
              </a:buClr>
              <a:buSzPts val="1500"/>
              <a:buFont typeface="Calibri"/>
              <a:buChar char="-"/>
              <a:defRPr b="0" i="0" sz="1500" u="none" cap="none" strike="noStrike">
                <a:solidFill>
                  <a:schemeClr val="lt1"/>
                </a:solidFill>
                <a:latin typeface="Calibri"/>
                <a:ea typeface="Calibri"/>
                <a:cs typeface="Calibri"/>
                <a:sym typeface="Calibri"/>
              </a:defRPr>
            </a:lvl8pPr>
            <a:lvl9pPr indent="-323850" lvl="8" marL="4114800" marR="0" rtl="0" algn="l">
              <a:spcBef>
                <a:spcPts val="0"/>
              </a:spcBef>
              <a:spcAft>
                <a:spcPts val="0"/>
              </a:spcAft>
              <a:buClr>
                <a:schemeClr val="lt1"/>
              </a:buClr>
              <a:buSzPts val="1500"/>
              <a:buFont typeface="Calibri"/>
              <a:buChar char="-"/>
              <a:defRPr b="0" i="0" sz="15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12.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9.jp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hyperlink" Target="http://www.allianzlife.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9.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9.jpg"/><Relationship Id="rId6" Type="http://schemas.openxmlformats.org/officeDocument/2006/relationships/image" Target="../media/image23.png"/><Relationship Id="rId7"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id="610" name="Google Shape;610;p1"/>
          <p:cNvPicPr preferRelativeResize="0"/>
          <p:nvPr/>
        </p:nvPicPr>
        <p:blipFill rotWithShape="1">
          <a:blip r:embed="rId3">
            <a:alphaModFix/>
          </a:blip>
          <a:srcRect b="2468" l="22429" r="31322" t="22956"/>
          <a:stretch/>
        </p:blipFill>
        <p:spPr>
          <a:xfrm>
            <a:off x="5748768" y="913083"/>
            <a:ext cx="6459105" cy="5242237"/>
          </a:xfrm>
          <a:prstGeom prst="rect">
            <a:avLst/>
          </a:prstGeom>
          <a:noFill/>
          <a:ln>
            <a:noFill/>
          </a:ln>
        </p:spPr>
      </p:pic>
      <p:sp>
        <p:nvSpPr>
          <p:cNvPr id="611" name="Google Shape;611;p1"/>
          <p:cNvSpPr txBox="1"/>
          <p:nvPr>
            <p:ph idx="1" type="body"/>
          </p:nvPr>
        </p:nvSpPr>
        <p:spPr>
          <a:xfrm>
            <a:off x="407059" y="838200"/>
            <a:ext cx="5029200" cy="310926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4800"/>
              <a:buNone/>
            </a:pPr>
            <a:r>
              <a:rPr b="1" lang="en-US" sz="4800"/>
              <a:t>Allianz Benefit </a:t>
            </a:r>
            <a:br>
              <a:rPr b="1" lang="en-US" sz="4800"/>
            </a:br>
            <a:r>
              <a:rPr b="1" lang="en-US" sz="4800"/>
              <a:t>Control®</a:t>
            </a:r>
            <a:r>
              <a:rPr lang="en-US" sz="4800"/>
              <a:t>Annuity</a:t>
            </a:r>
            <a:endParaRPr sz="4800"/>
          </a:p>
        </p:txBody>
      </p:sp>
      <p:sp>
        <p:nvSpPr>
          <p:cNvPr id="612" name="Google Shape;612;p1"/>
          <p:cNvSpPr txBox="1"/>
          <p:nvPr>
            <p:ph idx="2" type="body"/>
          </p:nvPr>
        </p:nvSpPr>
        <p:spPr>
          <a:xfrm>
            <a:off x="407058" y="4177891"/>
            <a:ext cx="5029200" cy="144017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b="1" lang="en-US" sz="2800"/>
              <a:t>TAKE CONTROL </a:t>
            </a:r>
            <a:r>
              <a:rPr lang="en-US" sz="2800"/>
              <a:t>of your retirement income goals</a:t>
            </a:r>
            <a:endParaRPr sz="3600"/>
          </a:p>
        </p:txBody>
      </p:sp>
      <p:sp>
        <p:nvSpPr>
          <p:cNvPr id="613" name="Google Shape;613;p1"/>
          <p:cNvSpPr txBox="1"/>
          <p:nvPr>
            <p:ph idx="4" type="body"/>
          </p:nvPr>
        </p:nvSpPr>
        <p:spPr>
          <a:xfrm>
            <a:off x="383911" y="6539779"/>
            <a:ext cx="2808288" cy="18288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en-US" sz="1100"/>
              <a:t>PPT-450        (Rev date 10/2023)</a:t>
            </a:r>
            <a:endParaRPr sz="1100"/>
          </a:p>
        </p:txBody>
      </p:sp>
      <p:sp>
        <p:nvSpPr>
          <p:cNvPr id="614" name="Google Shape;614;p1"/>
          <p:cNvSpPr txBox="1"/>
          <p:nvPr/>
        </p:nvSpPr>
        <p:spPr>
          <a:xfrm>
            <a:off x="383911" y="6320816"/>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900" u="none" cap="none" strike="noStrike">
                <a:solidFill>
                  <a:schemeClr val="dk2"/>
                </a:solidFill>
                <a:latin typeface="Calibri"/>
                <a:ea typeface="Calibri"/>
                <a:cs typeface="Calibri"/>
                <a:sym typeface="Calibri"/>
              </a:rPr>
              <a:t>Product feature and availability may vary by state. </a:t>
            </a:r>
            <a:endParaRPr/>
          </a:p>
        </p:txBody>
      </p:sp>
      <p:sp>
        <p:nvSpPr>
          <p:cNvPr id="615" name="Google Shape;615;p1"/>
          <p:cNvSpPr txBox="1"/>
          <p:nvPr/>
        </p:nvSpPr>
        <p:spPr>
          <a:xfrm>
            <a:off x="3494689" y="6551246"/>
            <a:ext cx="2599723" cy="914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none" cap="none" strike="noStrike">
                <a:solidFill>
                  <a:schemeClr val="dk2"/>
                </a:solidFill>
                <a:latin typeface="Calibri"/>
                <a:ea typeface="Calibri"/>
                <a:cs typeface="Calibri"/>
                <a:sym typeface="Calibri"/>
              </a:rPr>
              <a:t>ICC17C64237-MVA, C64237-MVA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10"/>
          <p:cNvSpPr txBox="1"/>
          <p:nvPr>
            <p:ph type="title"/>
          </p:nvPr>
        </p:nvSpPr>
        <p:spPr>
          <a:xfrm>
            <a:off x="380041" y="309485"/>
            <a:ext cx="6144221" cy="812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3200"/>
              <a:buFont typeface="Calibri"/>
              <a:buNone/>
            </a:pPr>
            <a:r>
              <a:rPr lang="en-US"/>
              <a:t>Interest bonus options </a:t>
            </a:r>
            <a:r>
              <a:rPr b="1" lang="en-US">
                <a:solidFill>
                  <a:srgbClr val="551461"/>
                </a:solidFill>
              </a:rPr>
              <a:t>to help grow the Protected Income Value</a:t>
            </a:r>
            <a:endParaRPr b="1">
              <a:solidFill>
                <a:srgbClr val="551461"/>
              </a:solidFill>
            </a:endParaRPr>
          </a:p>
        </p:txBody>
      </p:sp>
      <p:sp>
        <p:nvSpPr>
          <p:cNvPr id="777" name="Google Shape;777;p10"/>
          <p:cNvSpPr txBox="1"/>
          <p:nvPr>
            <p:ph idx="12" type="sldNum"/>
          </p:nvPr>
        </p:nvSpPr>
        <p:spPr>
          <a:xfrm>
            <a:off x="380042" y="6325270"/>
            <a:ext cx="184098"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778" name="Google Shape;778;p10"/>
          <p:cNvSpPr/>
          <p:nvPr/>
        </p:nvSpPr>
        <p:spPr>
          <a:xfrm>
            <a:off x="7302106" y="-7162"/>
            <a:ext cx="4884666" cy="6858000"/>
          </a:xfrm>
          <a:prstGeom prst="rect">
            <a:avLst/>
          </a:prstGeom>
          <a:solidFill>
            <a:srgbClr val="4C3048"/>
          </a:solidFill>
          <a:ln>
            <a:noFill/>
          </a:ln>
        </p:spPr>
        <p:txBody>
          <a:bodyPr anchorCtr="0" anchor="ctr" bIns="45700" lIns="91425" spcFirstLastPara="1" rIns="91425" wrap="square" tIns="45700">
            <a:noAutofit/>
          </a:bodyPr>
          <a:lstStyle/>
          <a:p>
            <a:pPr indent="-196850" lvl="0" marL="342900" marR="0" rtl="0" algn="l">
              <a:lnSpc>
                <a:spcPct val="90000"/>
              </a:lnSpc>
              <a:spcBef>
                <a:spcPts val="0"/>
              </a:spcBef>
              <a:spcAft>
                <a:spcPts val="0"/>
              </a:spcAft>
              <a:buClr>
                <a:schemeClr val="lt1"/>
              </a:buClr>
              <a:buSzPts val="2300"/>
              <a:buFont typeface="Arial"/>
              <a:buNone/>
            </a:pPr>
            <a:r>
              <a:t/>
            </a:r>
            <a:endParaRPr sz="2300">
              <a:solidFill>
                <a:schemeClr val="lt1"/>
              </a:solidFill>
              <a:latin typeface="Calibri"/>
              <a:ea typeface="Calibri"/>
              <a:cs typeface="Calibri"/>
              <a:sym typeface="Calibri"/>
            </a:endParaRPr>
          </a:p>
        </p:txBody>
      </p:sp>
      <p:sp>
        <p:nvSpPr>
          <p:cNvPr id="779" name="Google Shape;779;p10"/>
          <p:cNvSpPr/>
          <p:nvPr/>
        </p:nvSpPr>
        <p:spPr>
          <a:xfrm>
            <a:off x="7603422" y="372732"/>
            <a:ext cx="4103633" cy="97872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3200">
                <a:solidFill>
                  <a:schemeClr val="dk2"/>
                </a:solidFill>
                <a:latin typeface="Calibri"/>
                <a:ea typeface="Calibri"/>
                <a:cs typeface="Calibri"/>
                <a:sym typeface="Calibri"/>
              </a:rPr>
              <a:t>Bonus Control Benefit Option details:</a:t>
            </a:r>
            <a:endParaRPr/>
          </a:p>
        </p:txBody>
      </p:sp>
      <p:sp>
        <p:nvSpPr>
          <p:cNvPr id="780" name="Google Shape;780;p10"/>
          <p:cNvSpPr/>
          <p:nvPr/>
        </p:nvSpPr>
        <p:spPr>
          <a:xfrm>
            <a:off x="8474067" y="3427382"/>
            <a:ext cx="3567848" cy="9233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000">
                <a:solidFill>
                  <a:schemeClr val="dk2"/>
                </a:solidFill>
                <a:latin typeface="Calibri"/>
                <a:ea typeface="Calibri"/>
                <a:cs typeface="Calibri"/>
                <a:sym typeface="Calibri"/>
              </a:rPr>
              <a:t>100% has to be allocated to Balanced or 100% Accelerated for each crediting period</a:t>
            </a:r>
            <a:endParaRPr sz="2000">
              <a:solidFill>
                <a:schemeClr val="dk2"/>
              </a:solidFill>
              <a:latin typeface="Calibri"/>
              <a:ea typeface="Calibri"/>
              <a:cs typeface="Calibri"/>
              <a:sym typeface="Calibri"/>
            </a:endParaRPr>
          </a:p>
        </p:txBody>
      </p:sp>
      <p:sp>
        <p:nvSpPr>
          <p:cNvPr id="781" name="Google Shape;781;p10"/>
          <p:cNvSpPr/>
          <p:nvPr/>
        </p:nvSpPr>
        <p:spPr>
          <a:xfrm>
            <a:off x="8474067" y="1715657"/>
            <a:ext cx="3452634" cy="120032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000">
                <a:solidFill>
                  <a:schemeClr val="dk2"/>
                </a:solidFill>
                <a:latin typeface="Calibri"/>
                <a:ea typeface="Calibri"/>
                <a:cs typeface="Calibri"/>
                <a:sym typeface="Calibri"/>
              </a:rPr>
              <a:t>Can choose bonus option at time of application and can be changed  for subsequent crediting period</a:t>
            </a:r>
            <a:endParaRPr sz="2000">
              <a:solidFill>
                <a:schemeClr val="dk2"/>
              </a:solidFill>
              <a:latin typeface="Calibri"/>
              <a:ea typeface="Calibri"/>
              <a:cs typeface="Calibri"/>
              <a:sym typeface="Calibri"/>
            </a:endParaRPr>
          </a:p>
        </p:txBody>
      </p:sp>
      <p:sp>
        <p:nvSpPr>
          <p:cNvPr id="782" name="Google Shape;782;p10"/>
          <p:cNvSpPr/>
          <p:nvPr/>
        </p:nvSpPr>
        <p:spPr>
          <a:xfrm>
            <a:off x="8474067" y="5041996"/>
            <a:ext cx="3784294" cy="6463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000">
                <a:solidFill>
                  <a:schemeClr val="dk2"/>
                </a:solidFill>
                <a:latin typeface="Calibri"/>
                <a:ea typeface="Calibri"/>
                <a:cs typeface="Calibri"/>
                <a:sym typeface="Calibri"/>
              </a:rPr>
              <a:t>Bonus rates are set at issue and guaranteed for life of contract</a:t>
            </a:r>
            <a:endParaRPr/>
          </a:p>
        </p:txBody>
      </p:sp>
      <p:grpSp>
        <p:nvGrpSpPr>
          <p:cNvPr id="783" name="Google Shape;783;p10"/>
          <p:cNvGrpSpPr/>
          <p:nvPr/>
        </p:nvGrpSpPr>
        <p:grpSpPr>
          <a:xfrm>
            <a:off x="7707793" y="3614912"/>
            <a:ext cx="459510" cy="548640"/>
            <a:chOff x="10631488" y="1227138"/>
            <a:chExt cx="368300" cy="439738"/>
          </a:xfrm>
        </p:grpSpPr>
        <p:sp>
          <p:nvSpPr>
            <p:cNvPr id="784" name="Google Shape;784;p10"/>
            <p:cNvSpPr/>
            <p:nvPr/>
          </p:nvSpPr>
          <p:spPr>
            <a:xfrm>
              <a:off x="10688638" y="1333500"/>
              <a:ext cx="101600" cy="101600"/>
            </a:xfrm>
            <a:custGeom>
              <a:rect b="b" l="l" r="r" t="t"/>
              <a:pathLst>
                <a:path extrusionOk="0" h="45" w="44">
                  <a:moveTo>
                    <a:pt x="41" y="30"/>
                  </a:moveTo>
                  <a:cubicBezTo>
                    <a:pt x="40" y="30"/>
                    <a:pt x="38" y="31"/>
                    <a:pt x="38" y="33"/>
                  </a:cubicBezTo>
                  <a:cubicBezTo>
                    <a:pt x="38" y="39"/>
                    <a:pt x="38" y="39"/>
                    <a:pt x="38" y="39"/>
                  </a:cubicBezTo>
                  <a:cubicBezTo>
                    <a:pt x="5" y="39"/>
                    <a:pt x="5" y="39"/>
                    <a:pt x="5" y="39"/>
                  </a:cubicBezTo>
                  <a:cubicBezTo>
                    <a:pt x="5" y="6"/>
                    <a:pt x="5" y="6"/>
                    <a:pt x="5" y="6"/>
                  </a:cubicBezTo>
                  <a:cubicBezTo>
                    <a:pt x="37" y="6"/>
                    <a:pt x="37" y="6"/>
                    <a:pt x="37" y="6"/>
                  </a:cubicBezTo>
                  <a:cubicBezTo>
                    <a:pt x="39" y="6"/>
                    <a:pt x="40" y="5"/>
                    <a:pt x="40" y="3"/>
                  </a:cubicBezTo>
                  <a:cubicBezTo>
                    <a:pt x="40" y="1"/>
                    <a:pt x="39" y="0"/>
                    <a:pt x="37" y="0"/>
                  </a:cubicBezTo>
                  <a:cubicBezTo>
                    <a:pt x="3" y="0"/>
                    <a:pt x="3" y="0"/>
                    <a:pt x="3" y="0"/>
                  </a:cubicBezTo>
                  <a:cubicBezTo>
                    <a:pt x="1" y="0"/>
                    <a:pt x="0" y="1"/>
                    <a:pt x="0" y="3"/>
                  </a:cubicBezTo>
                  <a:cubicBezTo>
                    <a:pt x="0" y="42"/>
                    <a:pt x="0" y="42"/>
                    <a:pt x="0" y="42"/>
                  </a:cubicBezTo>
                  <a:cubicBezTo>
                    <a:pt x="0" y="43"/>
                    <a:pt x="1" y="45"/>
                    <a:pt x="3" y="45"/>
                  </a:cubicBezTo>
                  <a:cubicBezTo>
                    <a:pt x="41" y="45"/>
                    <a:pt x="41" y="45"/>
                    <a:pt x="41" y="45"/>
                  </a:cubicBezTo>
                  <a:cubicBezTo>
                    <a:pt x="43" y="45"/>
                    <a:pt x="44" y="43"/>
                    <a:pt x="44" y="42"/>
                  </a:cubicBezTo>
                  <a:cubicBezTo>
                    <a:pt x="44" y="33"/>
                    <a:pt x="44" y="33"/>
                    <a:pt x="44" y="33"/>
                  </a:cubicBezTo>
                  <a:cubicBezTo>
                    <a:pt x="44" y="31"/>
                    <a:pt x="43" y="30"/>
                    <a:pt x="41" y="3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785" name="Google Shape;785;p10"/>
            <p:cNvSpPr/>
            <p:nvPr/>
          </p:nvSpPr>
          <p:spPr>
            <a:xfrm>
              <a:off x="10688638" y="1484313"/>
              <a:ext cx="101600" cy="101600"/>
            </a:xfrm>
            <a:custGeom>
              <a:rect b="b" l="l" r="r" t="t"/>
              <a:pathLst>
                <a:path extrusionOk="0" h="45" w="44">
                  <a:moveTo>
                    <a:pt x="41" y="0"/>
                  </a:moveTo>
                  <a:cubicBezTo>
                    <a:pt x="3" y="0"/>
                    <a:pt x="3" y="0"/>
                    <a:pt x="3" y="0"/>
                  </a:cubicBezTo>
                  <a:cubicBezTo>
                    <a:pt x="1" y="0"/>
                    <a:pt x="0" y="1"/>
                    <a:pt x="0" y="3"/>
                  </a:cubicBezTo>
                  <a:cubicBezTo>
                    <a:pt x="0" y="42"/>
                    <a:pt x="0" y="42"/>
                    <a:pt x="0" y="42"/>
                  </a:cubicBezTo>
                  <a:cubicBezTo>
                    <a:pt x="0" y="43"/>
                    <a:pt x="1" y="45"/>
                    <a:pt x="3" y="45"/>
                  </a:cubicBezTo>
                  <a:cubicBezTo>
                    <a:pt x="41" y="45"/>
                    <a:pt x="41" y="45"/>
                    <a:pt x="41" y="45"/>
                  </a:cubicBezTo>
                  <a:cubicBezTo>
                    <a:pt x="43" y="45"/>
                    <a:pt x="44" y="43"/>
                    <a:pt x="44" y="42"/>
                  </a:cubicBezTo>
                  <a:cubicBezTo>
                    <a:pt x="44" y="3"/>
                    <a:pt x="44" y="3"/>
                    <a:pt x="44" y="3"/>
                  </a:cubicBezTo>
                  <a:cubicBezTo>
                    <a:pt x="44" y="1"/>
                    <a:pt x="43" y="0"/>
                    <a:pt x="41" y="0"/>
                  </a:cubicBezTo>
                  <a:close/>
                  <a:moveTo>
                    <a:pt x="38" y="39"/>
                  </a:moveTo>
                  <a:cubicBezTo>
                    <a:pt x="5" y="39"/>
                    <a:pt x="5" y="39"/>
                    <a:pt x="5" y="39"/>
                  </a:cubicBezTo>
                  <a:cubicBezTo>
                    <a:pt x="5" y="6"/>
                    <a:pt x="5" y="6"/>
                    <a:pt x="5" y="6"/>
                  </a:cubicBezTo>
                  <a:cubicBezTo>
                    <a:pt x="38" y="6"/>
                    <a:pt x="38" y="6"/>
                    <a:pt x="38" y="6"/>
                  </a:cubicBezTo>
                  <a:lnTo>
                    <a:pt x="38" y="39"/>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786" name="Google Shape;786;p10"/>
            <p:cNvSpPr/>
            <p:nvPr/>
          </p:nvSpPr>
          <p:spPr>
            <a:xfrm>
              <a:off x="10709276" y="1333500"/>
              <a:ext cx="112713" cy="79375"/>
            </a:xfrm>
            <a:custGeom>
              <a:rect b="b" l="l" r="r" t="t"/>
              <a:pathLst>
                <a:path extrusionOk="0" h="35" w="49">
                  <a:moveTo>
                    <a:pt x="43" y="1"/>
                  </a:moveTo>
                  <a:cubicBezTo>
                    <a:pt x="16" y="28"/>
                    <a:pt x="16" y="28"/>
                    <a:pt x="16" y="28"/>
                  </a:cubicBezTo>
                  <a:cubicBezTo>
                    <a:pt x="5" y="17"/>
                    <a:pt x="5" y="17"/>
                    <a:pt x="5" y="17"/>
                  </a:cubicBezTo>
                  <a:cubicBezTo>
                    <a:pt x="4" y="16"/>
                    <a:pt x="2" y="16"/>
                    <a:pt x="1" y="17"/>
                  </a:cubicBezTo>
                  <a:cubicBezTo>
                    <a:pt x="0" y="18"/>
                    <a:pt x="0" y="20"/>
                    <a:pt x="1" y="21"/>
                  </a:cubicBezTo>
                  <a:cubicBezTo>
                    <a:pt x="14" y="34"/>
                    <a:pt x="14" y="34"/>
                    <a:pt x="14" y="34"/>
                  </a:cubicBezTo>
                  <a:cubicBezTo>
                    <a:pt x="15" y="35"/>
                    <a:pt x="16" y="35"/>
                    <a:pt x="16" y="35"/>
                  </a:cubicBezTo>
                  <a:cubicBezTo>
                    <a:pt x="17" y="35"/>
                    <a:pt x="18" y="35"/>
                    <a:pt x="18" y="34"/>
                  </a:cubicBezTo>
                  <a:cubicBezTo>
                    <a:pt x="47" y="5"/>
                    <a:pt x="47" y="5"/>
                    <a:pt x="47" y="5"/>
                  </a:cubicBezTo>
                  <a:cubicBezTo>
                    <a:pt x="49" y="4"/>
                    <a:pt x="49" y="2"/>
                    <a:pt x="47" y="1"/>
                  </a:cubicBezTo>
                  <a:cubicBezTo>
                    <a:pt x="46" y="0"/>
                    <a:pt x="44" y="0"/>
                    <a:pt x="43" y="1"/>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787" name="Google Shape;787;p10"/>
            <p:cNvSpPr/>
            <p:nvPr/>
          </p:nvSpPr>
          <p:spPr>
            <a:xfrm>
              <a:off x="10631488" y="1227138"/>
              <a:ext cx="368300" cy="439738"/>
            </a:xfrm>
            <a:custGeom>
              <a:rect b="b" l="l" r="r" t="t"/>
              <a:pathLst>
                <a:path extrusionOk="0" h="192" w="161">
                  <a:moveTo>
                    <a:pt x="160" y="32"/>
                  </a:moveTo>
                  <a:cubicBezTo>
                    <a:pt x="129" y="1"/>
                    <a:pt x="129" y="1"/>
                    <a:pt x="129" y="1"/>
                  </a:cubicBezTo>
                  <a:cubicBezTo>
                    <a:pt x="129" y="0"/>
                    <a:pt x="128" y="0"/>
                    <a:pt x="127" y="0"/>
                  </a:cubicBezTo>
                  <a:cubicBezTo>
                    <a:pt x="3" y="0"/>
                    <a:pt x="3" y="0"/>
                    <a:pt x="3" y="0"/>
                  </a:cubicBezTo>
                  <a:cubicBezTo>
                    <a:pt x="1" y="0"/>
                    <a:pt x="0" y="1"/>
                    <a:pt x="0" y="3"/>
                  </a:cubicBezTo>
                  <a:cubicBezTo>
                    <a:pt x="0" y="189"/>
                    <a:pt x="0" y="189"/>
                    <a:pt x="0" y="189"/>
                  </a:cubicBezTo>
                  <a:cubicBezTo>
                    <a:pt x="0" y="190"/>
                    <a:pt x="1" y="192"/>
                    <a:pt x="3" y="192"/>
                  </a:cubicBezTo>
                  <a:cubicBezTo>
                    <a:pt x="158" y="192"/>
                    <a:pt x="158" y="192"/>
                    <a:pt x="158" y="192"/>
                  </a:cubicBezTo>
                  <a:cubicBezTo>
                    <a:pt x="160" y="192"/>
                    <a:pt x="161" y="190"/>
                    <a:pt x="161" y="189"/>
                  </a:cubicBezTo>
                  <a:cubicBezTo>
                    <a:pt x="161" y="34"/>
                    <a:pt x="161" y="34"/>
                    <a:pt x="161" y="34"/>
                  </a:cubicBezTo>
                  <a:cubicBezTo>
                    <a:pt x="161" y="33"/>
                    <a:pt x="161" y="32"/>
                    <a:pt x="160" y="32"/>
                  </a:cubicBezTo>
                  <a:close/>
                  <a:moveTo>
                    <a:pt x="130" y="10"/>
                  </a:moveTo>
                  <a:cubicBezTo>
                    <a:pt x="151" y="31"/>
                    <a:pt x="151" y="31"/>
                    <a:pt x="151" y="31"/>
                  </a:cubicBezTo>
                  <a:cubicBezTo>
                    <a:pt x="130" y="31"/>
                    <a:pt x="130" y="31"/>
                    <a:pt x="130" y="31"/>
                  </a:cubicBezTo>
                  <a:lnTo>
                    <a:pt x="130" y="10"/>
                  </a:lnTo>
                  <a:close/>
                  <a:moveTo>
                    <a:pt x="155" y="186"/>
                  </a:moveTo>
                  <a:cubicBezTo>
                    <a:pt x="6" y="186"/>
                    <a:pt x="6" y="186"/>
                    <a:pt x="6" y="186"/>
                  </a:cubicBezTo>
                  <a:cubicBezTo>
                    <a:pt x="6" y="5"/>
                    <a:pt x="6" y="5"/>
                    <a:pt x="6" y="5"/>
                  </a:cubicBezTo>
                  <a:cubicBezTo>
                    <a:pt x="124" y="5"/>
                    <a:pt x="124" y="5"/>
                    <a:pt x="124" y="5"/>
                  </a:cubicBezTo>
                  <a:cubicBezTo>
                    <a:pt x="124" y="34"/>
                    <a:pt x="124" y="34"/>
                    <a:pt x="124" y="34"/>
                  </a:cubicBezTo>
                  <a:cubicBezTo>
                    <a:pt x="124" y="35"/>
                    <a:pt x="126" y="36"/>
                    <a:pt x="127" y="36"/>
                  </a:cubicBezTo>
                  <a:cubicBezTo>
                    <a:pt x="155" y="36"/>
                    <a:pt x="155" y="36"/>
                    <a:pt x="155" y="36"/>
                  </a:cubicBezTo>
                  <a:lnTo>
                    <a:pt x="155" y="186"/>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788" name="Google Shape;788;p10"/>
            <p:cNvSpPr/>
            <p:nvPr/>
          </p:nvSpPr>
          <p:spPr>
            <a:xfrm>
              <a:off x="10844213" y="1355725"/>
              <a:ext cx="101600" cy="14288"/>
            </a:xfrm>
            <a:custGeom>
              <a:rect b="b" l="l" r="r" t="t"/>
              <a:pathLst>
                <a:path extrusionOk="0" h="6" w="44">
                  <a:moveTo>
                    <a:pt x="0" y="3"/>
                  </a:moveTo>
                  <a:cubicBezTo>
                    <a:pt x="0" y="4"/>
                    <a:pt x="1" y="6"/>
                    <a:pt x="3" y="6"/>
                  </a:cubicBezTo>
                  <a:cubicBezTo>
                    <a:pt x="41" y="6"/>
                    <a:pt x="41" y="6"/>
                    <a:pt x="41" y="6"/>
                  </a:cubicBezTo>
                  <a:cubicBezTo>
                    <a:pt x="43" y="6"/>
                    <a:pt x="44" y="4"/>
                    <a:pt x="44" y="3"/>
                  </a:cubicBezTo>
                  <a:cubicBezTo>
                    <a:pt x="44" y="1"/>
                    <a:pt x="43" y="0"/>
                    <a:pt x="41" y="0"/>
                  </a:cubicBezTo>
                  <a:cubicBezTo>
                    <a:pt x="3" y="0"/>
                    <a:pt x="3" y="0"/>
                    <a:pt x="3" y="0"/>
                  </a:cubicBezTo>
                  <a:cubicBezTo>
                    <a:pt x="1" y="0"/>
                    <a:pt x="0" y="1"/>
                    <a:pt x="0" y="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789" name="Google Shape;789;p10"/>
            <p:cNvSpPr/>
            <p:nvPr/>
          </p:nvSpPr>
          <p:spPr>
            <a:xfrm>
              <a:off x="10826751" y="1398588"/>
              <a:ext cx="119063" cy="14288"/>
            </a:xfrm>
            <a:custGeom>
              <a:rect b="b" l="l" r="r" t="t"/>
              <a:pathLst>
                <a:path extrusionOk="0" h="6" w="52">
                  <a:moveTo>
                    <a:pt x="49" y="0"/>
                  </a:moveTo>
                  <a:cubicBezTo>
                    <a:pt x="3" y="0"/>
                    <a:pt x="3" y="0"/>
                    <a:pt x="3" y="0"/>
                  </a:cubicBezTo>
                  <a:cubicBezTo>
                    <a:pt x="1" y="0"/>
                    <a:pt x="0" y="2"/>
                    <a:pt x="0" y="3"/>
                  </a:cubicBezTo>
                  <a:cubicBezTo>
                    <a:pt x="0" y="5"/>
                    <a:pt x="1" y="6"/>
                    <a:pt x="3" y="6"/>
                  </a:cubicBezTo>
                  <a:cubicBezTo>
                    <a:pt x="49" y="6"/>
                    <a:pt x="49" y="6"/>
                    <a:pt x="49" y="6"/>
                  </a:cubicBezTo>
                  <a:cubicBezTo>
                    <a:pt x="51" y="6"/>
                    <a:pt x="52" y="5"/>
                    <a:pt x="52" y="3"/>
                  </a:cubicBezTo>
                  <a:cubicBezTo>
                    <a:pt x="52" y="2"/>
                    <a:pt x="51" y="0"/>
                    <a:pt x="49"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790" name="Google Shape;790;p10"/>
            <p:cNvSpPr/>
            <p:nvPr/>
          </p:nvSpPr>
          <p:spPr>
            <a:xfrm>
              <a:off x="10826751" y="1506538"/>
              <a:ext cx="119063" cy="14288"/>
            </a:xfrm>
            <a:custGeom>
              <a:rect b="b" l="l" r="r" t="t"/>
              <a:pathLst>
                <a:path extrusionOk="0" h="6" w="52">
                  <a:moveTo>
                    <a:pt x="49" y="0"/>
                  </a:moveTo>
                  <a:cubicBezTo>
                    <a:pt x="3" y="0"/>
                    <a:pt x="3" y="0"/>
                    <a:pt x="3" y="0"/>
                  </a:cubicBezTo>
                  <a:cubicBezTo>
                    <a:pt x="1" y="0"/>
                    <a:pt x="0" y="1"/>
                    <a:pt x="0" y="3"/>
                  </a:cubicBezTo>
                  <a:cubicBezTo>
                    <a:pt x="0" y="4"/>
                    <a:pt x="1" y="6"/>
                    <a:pt x="3" y="6"/>
                  </a:cubicBezTo>
                  <a:cubicBezTo>
                    <a:pt x="49" y="6"/>
                    <a:pt x="49" y="6"/>
                    <a:pt x="49" y="6"/>
                  </a:cubicBezTo>
                  <a:cubicBezTo>
                    <a:pt x="51" y="6"/>
                    <a:pt x="52" y="4"/>
                    <a:pt x="52" y="3"/>
                  </a:cubicBezTo>
                  <a:cubicBezTo>
                    <a:pt x="52" y="1"/>
                    <a:pt x="51" y="0"/>
                    <a:pt x="49"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791" name="Google Shape;791;p10"/>
            <p:cNvSpPr/>
            <p:nvPr/>
          </p:nvSpPr>
          <p:spPr>
            <a:xfrm>
              <a:off x="10826751" y="1549400"/>
              <a:ext cx="93663" cy="14288"/>
            </a:xfrm>
            <a:custGeom>
              <a:rect b="b" l="l" r="r" t="t"/>
              <a:pathLst>
                <a:path extrusionOk="0" h="6" w="41">
                  <a:moveTo>
                    <a:pt x="38" y="0"/>
                  </a:moveTo>
                  <a:cubicBezTo>
                    <a:pt x="3" y="0"/>
                    <a:pt x="3" y="0"/>
                    <a:pt x="3" y="0"/>
                  </a:cubicBezTo>
                  <a:cubicBezTo>
                    <a:pt x="1" y="0"/>
                    <a:pt x="0" y="2"/>
                    <a:pt x="0" y="3"/>
                  </a:cubicBezTo>
                  <a:cubicBezTo>
                    <a:pt x="0" y="5"/>
                    <a:pt x="1" y="6"/>
                    <a:pt x="3" y="6"/>
                  </a:cubicBezTo>
                  <a:cubicBezTo>
                    <a:pt x="38" y="6"/>
                    <a:pt x="38" y="6"/>
                    <a:pt x="38" y="6"/>
                  </a:cubicBezTo>
                  <a:cubicBezTo>
                    <a:pt x="40" y="6"/>
                    <a:pt x="41" y="5"/>
                    <a:pt x="41" y="3"/>
                  </a:cubicBezTo>
                  <a:cubicBezTo>
                    <a:pt x="41" y="2"/>
                    <a:pt x="40" y="0"/>
                    <a:pt x="38"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grpSp>
      <p:grpSp>
        <p:nvGrpSpPr>
          <p:cNvPr id="792" name="Google Shape;792;p10"/>
          <p:cNvGrpSpPr/>
          <p:nvPr/>
        </p:nvGrpSpPr>
        <p:grpSpPr>
          <a:xfrm>
            <a:off x="7639895" y="1901041"/>
            <a:ext cx="563712" cy="548640"/>
            <a:chOff x="8682038" y="2844800"/>
            <a:chExt cx="296862" cy="288925"/>
          </a:xfrm>
        </p:grpSpPr>
        <p:sp>
          <p:nvSpPr>
            <p:cNvPr id="793" name="Google Shape;793;p10"/>
            <p:cNvSpPr/>
            <p:nvPr/>
          </p:nvSpPr>
          <p:spPr>
            <a:xfrm>
              <a:off x="8682038" y="2844800"/>
              <a:ext cx="296862" cy="288925"/>
            </a:xfrm>
            <a:custGeom>
              <a:rect b="b" l="l" r="r" t="t"/>
              <a:pathLst>
                <a:path extrusionOk="0" h="187" w="192">
                  <a:moveTo>
                    <a:pt x="171" y="11"/>
                  </a:moveTo>
                  <a:cubicBezTo>
                    <a:pt x="169" y="11"/>
                    <a:pt x="169" y="11"/>
                    <a:pt x="169" y="11"/>
                  </a:cubicBezTo>
                  <a:cubicBezTo>
                    <a:pt x="168" y="5"/>
                    <a:pt x="162" y="0"/>
                    <a:pt x="155" y="0"/>
                  </a:cubicBezTo>
                  <a:cubicBezTo>
                    <a:pt x="148" y="0"/>
                    <a:pt x="143" y="5"/>
                    <a:pt x="141" y="11"/>
                  </a:cubicBezTo>
                  <a:cubicBezTo>
                    <a:pt x="128" y="11"/>
                    <a:pt x="128" y="11"/>
                    <a:pt x="128" y="11"/>
                  </a:cubicBezTo>
                  <a:cubicBezTo>
                    <a:pt x="127" y="5"/>
                    <a:pt x="121" y="0"/>
                    <a:pt x="114" y="0"/>
                  </a:cubicBezTo>
                  <a:cubicBezTo>
                    <a:pt x="108" y="0"/>
                    <a:pt x="102" y="5"/>
                    <a:pt x="100" y="11"/>
                  </a:cubicBezTo>
                  <a:cubicBezTo>
                    <a:pt x="88" y="11"/>
                    <a:pt x="88" y="11"/>
                    <a:pt x="88" y="11"/>
                  </a:cubicBezTo>
                  <a:cubicBezTo>
                    <a:pt x="86" y="5"/>
                    <a:pt x="81" y="0"/>
                    <a:pt x="74" y="0"/>
                  </a:cubicBezTo>
                  <a:cubicBezTo>
                    <a:pt x="67" y="0"/>
                    <a:pt x="61" y="5"/>
                    <a:pt x="60" y="11"/>
                  </a:cubicBezTo>
                  <a:cubicBezTo>
                    <a:pt x="50" y="11"/>
                    <a:pt x="50" y="11"/>
                    <a:pt x="50" y="11"/>
                  </a:cubicBezTo>
                  <a:cubicBezTo>
                    <a:pt x="48" y="5"/>
                    <a:pt x="43" y="0"/>
                    <a:pt x="36" y="0"/>
                  </a:cubicBezTo>
                  <a:cubicBezTo>
                    <a:pt x="29" y="0"/>
                    <a:pt x="23" y="5"/>
                    <a:pt x="22" y="11"/>
                  </a:cubicBezTo>
                  <a:cubicBezTo>
                    <a:pt x="20" y="11"/>
                    <a:pt x="20" y="11"/>
                    <a:pt x="20" y="11"/>
                  </a:cubicBezTo>
                  <a:cubicBezTo>
                    <a:pt x="9" y="11"/>
                    <a:pt x="0" y="21"/>
                    <a:pt x="0" y="32"/>
                  </a:cubicBezTo>
                  <a:cubicBezTo>
                    <a:pt x="0" y="167"/>
                    <a:pt x="0" y="167"/>
                    <a:pt x="0" y="167"/>
                  </a:cubicBezTo>
                  <a:cubicBezTo>
                    <a:pt x="0" y="178"/>
                    <a:pt x="9" y="187"/>
                    <a:pt x="20" y="187"/>
                  </a:cubicBezTo>
                  <a:cubicBezTo>
                    <a:pt x="171" y="187"/>
                    <a:pt x="171" y="187"/>
                    <a:pt x="171" y="187"/>
                  </a:cubicBezTo>
                  <a:cubicBezTo>
                    <a:pt x="182" y="187"/>
                    <a:pt x="192" y="178"/>
                    <a:pt x="192" y="167"/>
                  </a:cubicBezTo>
                  <a:cubicBezTo>
                    <a:pt x="192" y="32"/>
                    <a:pt x="192" y="32"/>
                    <a:pt x="192" y="32"/>
                  </a:cubicBezTo>
                  <a:cubicBezTo>
                    <a:pt x="192" y="21"/>
                    <a:pt x="182" y="11"/>
                    <a:pt x="171" y="11"/>
                  </a:cubicBezTo>
                  <a:close/>
                  <a:moveTo>
                    <a:pt x="155" y="6"/>
                  </a:moveTo>
                  <a:cubicBezTo>
                    <a:pt x="159" y="6"/>
                    <a:pt x="162" y="8"/>
                    <a:pt x="163" y="11"/>
                  </a:cubicBezTo>
                  <a:cubicBezTo>
                    <a:pt x="147" y="11"/>
                    <a:pt x="147" y="11"/>
                    <a:pt x="147" y="11"/>
                  </a:cubicBezTo>
                  <a:cubicBezTo>
                    <a:pt x="148" y="8"/>
                    <a:pt x="152" y="6"/>
                    <a:pt x="155" y="6"/>
                  </a:cubicBezTo>
                  <a:close/>
                  <a:moveTo>
                    <a:pt x="114" y="6"/>
                  </a:moveTo>
                  <a:cubicBezTo>
                    <a:pt x="118" y="6"/>
                    <a:pt x="121" y="8"/>
                    <a:pt x="122" y="11"/>
                  </a:cubicBezTo>
                  <a:cubicBezTo>
                    <a:pt x="107" y="11"/>
                    <a:pt x="107" y="11"/>
                    <a:pt x="107" y="11"/>
                  </a:cubicBezTo>
                  <a:cubicBezTo>
                    <a:pt x="108" y="8"/>
                    <a:pt x="111" y="6"/>
                    <a:pt x="114" y="6"/>
                  </a:cubicBezTo>
                  <a:close/>
                  <a:moveTo>
                    <a:pt x="74" y="6"/>
                  </a:moveTo>
                  <a:cubicBezTo>
                    <a:pt x="77" y="6"/>
                    <a:pt x="80" y="8"/>
                    <a:pt x="82" y="11"/>
                  </a:cubicBezTo>
                  <a:cubicBezTo>
                    <a:pt x="66" y="11"/>
                    <a:pt x="66" y="11"/>
                    <a:pt x="66" y="11"/>
                  </a:cubicBezTo>
                  <a:cubicBezTo>
                    <a:pt x="67" y="8"/>
                    <a:pt x="70" y="6"/>
                    <a:pt x="74" y="6"/>
                  </a:cubicBezTo>
                  <a:close/>
                  <a:moveTo>
                    <a:pt x="36" y="6"/>
                  </a:moveTo>
                  <a:cubicBezTo>
                    <a:pt x="39" y="6"/>
                    <a:pt x="43" y="8"/>
                    <a:pt x="44" y="11"/>
                  </a:cubicBezTo>
                  <a:cubicBezTo>
                    <a:pt x="28" y="11"/>
                    <a:pt x="28" y="11"/>
                    <a:pt x="28" y="11"/>
                  </a:cubicBezTo>
                  <a:cubicBezTo>
                    <a:pt x="29" y="8"/>
                    <a:pt x="32" y="6"/>
                    <a:pt x="36" y="6"/>
                  </a:cubicBezTo>
                  <a:close/>
                  <a:moveTo>
                    <a:pt x="20" y="17"/>
                  </a:moveTo>
                  <a:cubicBezTo>
                    <a:pt x="22" y="17"/>
                    <a:pt x="22" y="17"/>
                    <a:pt x="22" y="17"/>
                  </a:cubicBezTo>
                  <a:cubicBezTo>
                    <a:pt x="23" y="24"/>
                    <a:pt x="29" y="29"/>
                    <a:pt x="36" y="29"/>
                  </a:cubicBezTo>
                  <a:cubicBezTo>
                    <a:pt x="37" y="29"/>
                    <a:pt x="39" y="27"/>
                    <a:pt x="39" y="26"/>
                  </a:cubicBezTo>
                  <a:cubicBezTo>
                    <a:pt x="39" y="24"/>
                    <a:pt x="37" y="23"/>
                    <a:pt x="36" y="23"/>
                  </a:cubicBezTo>
                  <a:cubicBezTo>
                    <a:pt x="32" y="23"/>
                    <a:pt x="29" y="21"/>
                    <a:pt x="28" y="17"/>
                  </a:cubicBezTo>
                  <a:cubicBezTo>
                    <a:pt x="47" y="17"/>
                    <a:pt x="47" y="17"/>
                    <a:pt x="47" y="17"/>
                  </a:cubicBezTo>
                  <a:cubicBezTo>
                    <a:pt x="47" y="17"/>
                    <a:pt x="47" y="17"/>
                    <a:pt x="47" y="17"/>
                  </a:cubicBezTo>
                  <a:cubicBezTo>
                    <a:pt x="47" y="17"/>
                    <a:pt x="47" y="17"/>
                    <a:pt x="47" y="17"/>
                  </a:cubicBezTo>
                  <a:cubicBezTo>
                    <a:pt x="60" y="17"/>
                    <a:pt x="60" y="17"/>
                    <a:pt x="60" y="17"/>
                  </a:cubicBezTo>
                  <a:cubicBezTo>
                    <a:pt x="61" y="24"/>
                    <a:pt x="67" y="29"/>
                    <a:pt x="74" y="29"/>
                  </a:cubicBezTo>
                  <a:cubicBezTo>
                    <a:pt x="75" y="29"/>
                    <a:pt x="77" y="27"/>
                    <a:pt x="77" y="26"/>
                  </a:cubicBezTo>
                  <a:cubicBezTo>
                    <a:pt x="77" y="24"/>
                    <a:pt x="75" y="23"/>
                    <a:pt x="74" y="23"/>
                  </a:cubicBezTo>
                  <a:cubicBezTo>
                    <a:pt x="70" y="23"/>
                    <a:pt x="67" y="21"/>
                    <a:pt x="66" y="17"/>
                  </a:cubicBezTo>
                  <a:cubicBezTo>
                    <a:pt x="85" y="17"/>
                    <a:pt x="85" y="17"/>
                    <a:pt x="85" y="17"/>
                  </a:cubicBezTo>
                  <a:cubicBezTo>
                    <a:pt x="85" y="17"/>
                    <a:pt x="85" y="17"/>
                    <a:pt x="85" y="17"/>
                  </a:cubicBezTo>
                  <a:cubicBezTo>
                    <a:pt x="85" y="17"/>
                    <a:pt x="85" y="17"/>
                    <a:pt x="85" y="17"/>
                  </a:cubicBezTo>
                  <a:cubicBezTo>
                    <a:pt x="100" y="17"/>
                    <a:pt x="100" y="17"/>
                    <a:pt x="100" y="17"/>
                  </a:cubicBezTo>
                  <a:cubicBezTo>
                    <a:pt x="102" y="24"/>
                    <a:pt x="108" y="29"/>
                    <a:pt x="114" y="29"/>
                  </a:cubicBezTo>
                  <a:cubicBezTo>
                    <a:pt x="116" y="29"/>
                    <a:pt x="117" y="27"/>
                    <a:pt x="117" y="26"/>
                  </a:cubicBezTo>
                  <a:cubicBezTo>
                    <a:pt x="117" y="24"/>
                    <a:pt x="116" y="23"/>
                    <a:pt x="114" y="23"/>
                  </a:cubicBezTo>
                  <a:cubicBezTo>
                    <a:pt x="111" y="23"/>
                    <a:pt x="108" y="21"/>
                    <a:pt x="107" y="17"/>
                  </a:cubicBezTo>
                  <a:cubicBezTo>
                    <a:pt x="126" y="17"/>
                    <a:pt x="126" y="17"/>
                    <a:pt x="126" y="17"/>
                  </a:cubicBezTo>
                  <a:cubicBezTo>
                    <a:pt x="126" y="17"/>
                    <a:pt x="126" y="17"/>
                    <a:pt x="126" y="17"/>
                  </a:cubicBezTo>
                  <a:cubicBezTo>
                    <a:pt x="126" y="17"/>
                    <a:pt x="126" y="17"/>
                    <a:pt x="126" y="17"/>
                  </a:cubicBezTo>
                  <a:cubicBezTo>
                    <a:pt x="141" y="17"/>
                    <a:pt x="141" y="17"/>
                    <a:pt x="141" y="17"/>
                  </a:cubicBezTo>
                  <a:cubicBezTo>
                    <a:pt x="143" y="24"/>
                    <a:pt x="148" y="29"/>
                    <a:pt x="155" y="29"/>
                  </a:cubicBezTo>
                  <a:cubicBezTo>
                    <a:pt x="157" y="29"/>
                    <a:pt x="158" y="27"/>
                    <a:pt x="158" y="26"/>
                  </a:cubicBezTo>
                  <a:cubicBezTo>
                    <a:pt x="158" y="24"/>
                    <a:pt x="157" y="23"/>
                    <a:pt x="155" y="23"/>
                  </a:cubicBezTo>
                  <a:cubicBezTo>
                    <a:pt x="152" y="23"/>
                    <a:pt x="148" y="21"/>
                    <a:pt x="147" y="17"/>
                  </a:cubicBezTo>
                  <a:cubicBezTo>
                    <a:pt x="166" y="17"/>
                    <a:pt x="166" y="17"/>
                    <a:pt x="166" y="17"/>
                  </a:cubicBezTo>
                  <a:cubicBezTo>
                    <a:pt x="166" y="17"/>
                    <a:pt x="166" y="17"/>
                    <a:pt x="166" y="17"/>
                  </a:cubicBezTo>
                  <a:cubicBezTo>
                    <a:pt x="167" y="17"/>
                    <a:pt x="167" y="17"/>
                    <a:pt x="167" y="17"/>
                  </a:cubicBezTo>
                  <a:cubicBezTo>
                    <a:pt x="171" y="17"/>
                    <a:pt x="171" y="17"/>
                    <a:pt x="171" y="17"/>
                  </a:cubicBezTo>
                  <a:cubicBezTo>
                    <a:pt x="179" y="17"/>
                    <a:pt x="186" y="24"/>
                    <a:pt x="186" y="32"/>
                  </a:cubicBezTo>
                  <a:cubicBezTo>
                    <a:pt x="186" y="37"/>
                    <a:pt x="186" y="37"/>
                    <a:pt x="186" y="37"/>
                  </a:cubicBezTo>
                  <a:cubicBezTo>
                    <a:pt x="5" y="37"/>
                    <a:pt x="5" y="37"/>
                    <a:pt x="5" y="37"/>
                  </a:cubicBezTo>
                  <a:cubicBezTo>
                    <a:pt x="5" y="32"/>
                    <a:pt x="5" y="32"/>
                    <a:pt x="5" y="32"/>
                  </a:cubicBezTo>
                  <a:cubicBezTo>
                    <a:pt x="5" y="24"/>
                    <a:pt x="12" y="17"/>
                    <a:pt x="20" y="17"/>
                  </a:cubicBezTo>
                  <a:close/>
                  <a:moveTo>
                    <a:pt x="171" y="181"/>
                  </a:moveTo>
                  <a:cubicBezTo>
                    <a:pt x="20" y="181"/>
                    <a:pt x="20" y="181"/>
                    <a:pt x="20" y="181"/>
                  </a:cubicBezTo>
                  <a:cubicBezTo>
                    <a:pt x="12" y="181"/>
                    <a:pt x="5" y="175"/>
                    <a:pt x="5" y="167"/>
                  </a:cubicBezTo>
                  <a:cubicBezTo>
                    <a:pt x="5" y="43"/>
                    <a:pt x="5" y="43"/>
                    <a:pt x="5" y="43"/>
                  </a:cubicBezTo>
                  <a:cubicBezTo>
                    <a:pt x="186" y="43"/>
                    <a:pt x="186" y="43"/>
                    <a:pt x="186" y="43"/>
                  </a:cubicBezTo>
                  <a:cubicBezTo>
                    <a:pt x="186" y="167"/>
                    <a:pt x="186" y="167"/>
                    <a:pt x="186" y="167"/>
                  </a:cubicBezTo>
                  <a:cubicBezTo>
                    <a:pt x="186" y="175"/>
                    <a:pt x="179" y="181"/>
                    <a:pt x="171" y="181"/>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794" name="Google Shape;794;p10"/>
            <p:cNvSpPr/>
            <p:nvPr/>
          </p:nvSpPr>
          <p:spPr>
            <a:xfrm>
              <a:off x="8839200" y="2928938"/>
              <a:ext cx="46037" cy="46038"/>
            </a:xfrm>
            <a:custGeom>
              <a:rect b="b" l="l" r="r" t="t"/>
              <a:pathLst>
                <a:path extrusionOk="0" h="29" w="29">
                  <a:moveTo>
                    <a:pt x="26" y="0"/>
                  </a:moveTo>
                  <a:cubicBezTo>
                    <a:pt x="3" y="0"/>
                    <a:pt x="3" y="0"/>
                    <a:pt x="3" y="0"/>
                  </a:cubicBezTo>
                  <a:cubicBezTo>
                    <a:pt x="2" y="0"/>
                    <a:pt x="0" y="1"/>
                    <a:pt x="0" y="3"/>
                  </a:cubicBezTo>
                  <a:cubicBezTo>
                    <a:pt x="0" y="26"/>
                    <a:pt x="0" y="26"/>
                    <a:pt x="0" y="26"/>
                  </a:cubicBezTo>
                  <a:cubicBezTo>
                    <a:pt x="0" y="27"/>
                    <a:pt x="2" y="29"/>
                    <a:pt x="3" y="29"/>
                  </a:cubicBezTo>
                  <a:cubicBezTo>
                    <a:pt x="26" y="29"/>
                    <a:pt x="26" y="29"/>
                    <a:pt x="26" y="29"/>
                  </a:cubicBezTo>
                  <a:cubicBezTo>
                    <a:pt x="28" y="29"/>
                    <a:pt x="29" y="27"/>
                    <a:pt x="29" y="26"/>
                  </a:cubicBezTo>
                  <a:cubicBezTo>
                    <a:pt x="29" y="3"/>
                    <a:pt x="29" y="3"/>
                    <a:pt x="29" y="3"/>
                  </a:cubicBezTo>
                  <a:cubicBezTo>
                    <a:pt x="29" y="1"/>
                    <a:pt x="28" y="0"/>
                    <a:pt x="26" y="0"/>
                  </a:cubicBezTo>
                  <a:close/>
                  <a:moveTo>
                    <a:pt x="23" y="23"/>
                  </a:moveTo>
                  <a:cubicBezTo>
                    <a:pt x="6" y="23"/>
                    <a:pt x="6" y="23"/>
                    <a:pt x="6" y="23"/>
                  </a:cubicBezTo>
                  <a:cubicBezTo>
                    <a:pt x="6" y="6"/>
                    <a:pt x="6" y="6"/>
                    <a:pt x="6" y="6"/>
                  </a:cubicBezTo>
                  <a:cubicBezTo>
                    <a:pt x="23" y="6"/>
                    <a:pt x="23" y="6"/>
                    <a:pt x="23" y="6"/>
                  </a:cubicBezTo>
                  <a:lnTo>
                    <a:pt x="23" y="23"/>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795" name="Google Shape;795;p10"/>
            <p:cNvSpPr/>
            <p:nvPr/>
          </p:nvSpPr>
          <p:spPr>
            <a:xfrm>
              <a:off x="8905875" y="2928938"/>
              <a:ext cx="42862" cy="46038"/>
            </a:xfrm>
            <a:custGeom>
              <a:rect b="b" l="l" r="r" t="t"/>
              <a:pathLst>
                <a:path extrusionOk="0" h="29" w="28">
                  <a:moveTo>
                    <a:pt x="26" y="0"/>
                  </a:moveTo>
                  <a:cubicBezTo>
                    <a:pt x="3" y="0"/>
                    <a:pt x="3" y="0"/>
                    <a:pt x="3" y="0"/>
                  </a:cubicBezTo>
                  <a:cubicBezTo>
                    <a:pt x="1" y="0"/>
                    <a:pt x="0" y="1"/>
                    <a:pt x="0" y="3"/>
                  </a:cubicBezTo>
                  <a:cubicBezTo>
                    <a:pt x="0" y="26"/>
                    <a:pt x="0" y="26"/>
                    <a:pt x="0" y="26"/>
                  </a:cubicBezTo>
                  <a:cubicBezTo>
                    <a:pt x="0" y="27"/>
                    <a:pt x="1" y="29"/>
                    <a:pt x="3" y="29"/>
                  </a:cubicBezTo>
                  <a:cubicBezTo>
                    <a:pt x="26" y="29"/>
                    <a:pt x="26" y="29"/>
                    <a:pt x="26" y="29"/>
                  </a:cubicBezTo>
                  <a:cubicBezTo>
                    <a:pt x="27" y="29"/>
                    <a:pt x="28" y="27"/>
                    <a:pt x="28" y="26"/>
                  </a:cubicBezTo>
                  <a:cubicBezTo>
                    <a:pt x="28" y="3"/>
                    <a:pt x="28" y="3"/>
                    <a:pt x="28" y="3"/>
                  </a:cubicBezTo>
                  <a:cubicBezTo>
                    <a:pt x="28" y="1"/>
                    <a:pt x="27" y="0"/>
                    <a:pt x="26" y="0"/>
                  </a:cubicBezTo>
                  <a:close/>
                  <a:moveTo>
                    <a:pt x="23" y="23"/>
                  </a:moveTo>
                  <a:cubicBezTo>
                    <a:pt x="6" y="23"/>
                    <a:pt x="6" y="23"/>
                    <a:pt x="6" y="23"/>
                  </a:cubicBezTo>
                  <a:cubicBezTo>
                    <a:pt x="6" y="6"/>
                    <a:pt x="6" y="6"/>
                    <a:pt x="6" y="6"/>
                  </a:cubicBezTo>
                  <a:cubicBezTo>
                    <a:pt x="23" y="6"/>
                    <a:pt x="23" y="6"/>
                    <a:pt x="23" y="6"/>
                  </a:cubicBezTo>
                  <a:lnTo>
                    <a:pt x="23" y="23"/>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796" name="Google Shape;796;p10"/>
            <p:cNvSpPr/>
            <p:nvPr/>
          </p:nvSpPr>
          <p:spPr>
            <a:xfrm>
              <a:off x="8710613" y="2997200"/>
              <a:ext cx="42862" cy="42863"/>
            </a:xfrm>
            <a:custGeom>
              <a:rect b="b" l="l" r="r" t="t"/>
              <a:pathLst>
                <a:path extrusionOk="0" h="28" w="28">
                  <a:moveTo>
                    <a:pt x="25" y="0"/>
                  </a:moveTo>
                  <a:cubicBezTo>
                    <a:pt x="2" y="0"/>
                    <a:pt x="2" y="0"/>
                    <a:pt x="2" y="0"/>
                  </a:cubicBezTo>
                  <a:cubicBezTo>
                    <a:pt x="1" y="0"/>
                    <a:pt x="0" y="1"/>
                    <a:pt x="0" y="2"/>
                  </a:cubicBezTo>
                  <a:cubicBezTo>
                    <a:pt x="0" y="25"/>
                    <a:pt x="0" y="25"/>
                    <a:pt x="0" y="25"/>
                  </a:cubicBezTo>
                  <a:cubicBezTo>
                    <a:pt x="0" y="27"/>
                    <a:pt x="1" y="28"/>
                    <a:pt x="2" y="28"/>
                  </a:cubicBezTo>
                  <a:cubicBezTo>
                    <a:pt x="25" y="28"/>
                    <a:pt x="25" y="28"/>
                    <a:pt x="25" y="28"/>
                  </a:cubicBezTo>
                  <a:cubicBezTo>
                    <a:pt x="27" y="28"/>
                    <a:pt x="28" y="27"/>
                    <a:pt x="28" y="25"/>
                  </a:cubicBezTo>
                  <a:cubicBezTo>
                    <a:pt x="28" y="2"/>
                    <a:pt x="28" y="2"/>
                    <a:pt x="28" y="2"/>
                  </a:cubicBezTo>
                  <a:cubicBezTo>
                    <a:pt x="28" y="1"/>
                    <a:pt x="27" y="0"/>
                    <a:pt x="25" y="0"/>
                  </a:cubicBezTo>
                  <a:close/>
                  <a:moveTo>
                    <a:pt x="22" y="22"/>
                  </a:moveTo>
                  <a:cubicBezTo>
                    <a:pt x="5" y="22"/>
                    <a:pt x="5" y="22"/>
                    <a:pt x="5" y="22"/>
                  </a:cubicBezTo>
                  <a:cubicBezTo>
                    <a:pt x="5" y="5"/>
                    <a:pt x="5" y="5"/>
                    <a:pt x="5" y="5"/>
                  </a:cubicBezTo>
                  <a:cubicBezTo>
                    <a:pt x="22" y="5"/>
                    <a:pt x="22" y="5"/>
                    <a:pt x="22" y="5"/>
                  </a:cubicBezTo>
                  <a:lnTo>
                    <a:pt x="22" y="22"/>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797" name="Google Shape;797;p10"/>
            <p:cNvSpPr/>
            <p:nvPr/>
          </p:nvSpPr>
          <p:spPr>
            <a:xfrm>
              <a:off x="8775700" y="2997200"/>
              <a:ext cx="44450" cy="42863"/>
            </a:xfrm>
            <a:custGeom>
              <a:rect b="b" l="l" r="r" t="t"/>
              <a:pathLst>
                <a:path extrusionOk="0" h="28" w="29">
                  <a:moveTo>
                    <a:pt x="26" y="0"/>
                  </a:moveTo>
                  <a:cubicBezTo>
                    <a:pt x="3" y="0"/>
                    <a:pt x="3" y="0"/>
                    <a:pt x="3" y="0"/>
                  </a:cubicBezTo>
                  <a:cubicBezTo>
                    <a:pt x="1" y="0"/>
                    <a:pt x="0" y="1"/>
                    <a:pt x="0" y="2"/>
                  </a:cubicBezTo>
                  <a:cubicBezTo>
                    <a:pt x="0" y="25"/>
                    <a:pt x="0" y="25"/>
                    <a:pt x="0" y="25"/>
                  </a:cubicBezTo>
                  <a:cubicBezTo>
                    <a:pt x="0" y="27"/>
                    <a:pt x="1" y="28"/>
                    <a:pt x="3" y="28"/>
                  </a:cubicBezTo>
                  <a:cubicBezTo>
                    <a:pt x="26" y="28"/>
                    <a:pt x="26" y="28"/>
                    <a:pt x="26" y="28"/>
                  </a:cubicBezTo>
                  <a:cubicBezTo>
                    <a:pt x="27" y="28"/>
                    <a:pt x="29" y="27"/>
                    <a:pt x="29" y="25"/>
                  </a:cubicBezTo>
                  <a:cubicBezTo>
                    <a:pt x="29" y="2"/>
                    <a:pt x="29" y="2"/>
                    <a:pt x="29" y="2"/>
                  </a:cubicBezTo>
                  <a:cubicBezTo>
                    <a:pt x="29" y="1"/>
                    <a:pt x="27" y="0"/>
                    <a:pt x="26" y="0"/>
                  </a:cubicBezTo>
                  <a:close/>
                  <a:moveTo>
                    <a:pt x="23" y="22"/>
                  </a:moveTo>
                  <a:cubicBezTo>
                    <a:pt x="6" y="22"/>
                    <a:pt x="6" y="22"/>
                    <a:pt x="6" y="22"/>
                  </a:cubicBezTo>
                  <a:cubicBezTo>
                    <a:pt x="6" y="5"/>
                    <a:pt x="6" y="5"/>
                    <a:pt x="6" y="5"/>
                  </a:cubicBezTo>
                  <a:cubicBezTo>
                    <a:pt x="23" y="5"/>
                    <a:pt x="23" y="5"/>
                    <a:pt x="23" y="5"/>
                  </a:cubicBezTo>
                  <a:lnTo>
                    <a:pt x="23" y="22"/>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798" name="Google Shape;798;p10"/>
            <p:cNvSpPr/>
            <p:nvPr/>
          </p:nvSpPr>
          <p:spPr>
            <a:xfrm>
              <a:off x="8839200" y="2997200"/>
              <a:ext cx="46037" cy="42863"/>
            </a:xfrm>
            <a:custGeom>
              <a:rect b="b" l="l" r="r" t="t"/>
              <a:pathLst>
                <a:path extrusionOk="0" h="28" w="29">
                  <a:moveTo>
                    <a:pt x="26" y="0"/>
                  </a:moveTo>
                  <a:cubicBezTo>
                    <a:pt x="3" y="0"/>
                    <a:pt x="3" y="0"/>
                    <a:pt x="3" y="0"/>
                  </a:cubicBezTo>
                  <a:cubicBezTo>
                    <a:pt x="2" y="0"/>
                    <a:pt x="0" y="1"/>
                    <a:pt x="0" y="2"/>
                  </a:cubicBezTo>
                  <a:cubicBezTo>
                    <a:pt x="0" y="25"/>
                    <a:pt x="0" y="25"/>
                    <a:pt x="0" y="25"/>
                  </a:cubicBezTo>
                  <a:cubicBezTo>
                    <a:pt x="0" y="27"/>
                    <a:pt x="2" y="28"/>
                    <a:pt x="3" y="28"/>
                  </a:cubicBezTo>
                  <a:cubicBezTo>
                    <a:pt x="26" y="28"/>
                    <a:pt x="26" y="28"/>
                    <a:pt x="26" y="28"/>
                  </a:cubicBezTo>
                  <a:cubicBezTo>
                    <a:pt x="28" y="28"/>
                    <a:pt x="29" y="27"/>
                    <a:pt x="29" y="25"/>
                  </a:cubicBezTo>
                  <a:cubicBezTo>
                    <a:pt x="29" y="2"/>
                    <a:pt x="29" y="2"/>
                    <a:pt x="29" y="2"/>
                  </a:cubicBezTo>
                  <a:cubicBezTo>
                    <a:pt x="29" y="1"/>
                    <a:pt x="28" y="0"/>
                    <a:pt x="26" y="0"/>
                  </a:cubicBezTo>
                  <a:close/>
                  <a:moveTo>
                    <a:pt x="23" y="22"/>
                  </a:moveTo>
                  <a:cubicBezTo>
                    <a:pt x="6" y="22"/>
                    <a:pt x="6" y="22"/>
                    <a:pt x="6" y="22"/>
                  </a:cubicBezTo>
                  <a:cubicBezTo>
                    <a:pt x="6" y="5"/>
                    <a:pt x="6" y="5"/>
                    <a:pt x="6" y="5"/>
                  </a:cubicBezTo>
                  <a:cubicBezTo>
                    <a:pt x="23" y="5"/>
                    <a:pt x="23" y="5"/>
                    <a:pt x="23" y="5"/>
                  </a:cubicBezTo>
                  <a:lnTo>
                    <a:pt x="23" y="22"/>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799" name="Google Shape;799;p10"/>
            <p:cNvSpPr/>
            <p:nvPr/>
          </p:nvSpPr>
          <p:spPr>
            <a:xfrm>
              <a:off x="8905875" y="2997200"/>
              <a:ext cx="42862" cy="42863"/>
            </a:xfrm>
            <a:custGeom>
              <a:rect b="b" l="l" r="r" t="t"/>
              <a:pathLst>
                <a:path extrusionOk="0" h="28" w="28">
                  <a:moveTo>
                    <a:pt x="26" y="0"/>
                  </a:moveTo>
                  <a:cubicBezTo>
                    <a:pt x="3" y="0"/>
                    <a:pt x="3" y="0"/>
                    <a:pt x="3" y="0"/>
                  </a:cubicBezTo>
                  <a:cubicBezTo>
                    <a:pt x="1" y="0"/>
                    <a:pt x="0" y="1"/>
                    <a:pt x="0" y="2"/>
                  </a:cubicBezTo>
                  <a:cubicBezTo>
                    <a:pt x="0" y="25"/>
                    <a:pt x="0" y="25"/>
                    <a:pt x="0" y="25"/>
                  </a:cubicBezTo>
                  <a:cubicBezTo>
                    <a:pt x="0" y="27"/>
                    <a:pt x="1" y="28"/>
                    <a:pt x="3" y="28"/>
                  </a:cubicBezTo>
                  <a:cubicBezTo>
                    <a:pt x="26" y="28"/>
                    <a:pt x="26" y="28"/>
                    <a:pt x="26" y="28"/>
                  </a:cubicBezTo>
                  <a:cubicBezTo>
                    <a:pt x="27" y="28"/>
                    <a:pt x="28" y="27"/>
                    <a:pt x="28" y="25"/>
                  </a:cubicBezTo>
                  <a:cubicBezTo>
                    <a:pt x="28" y="2"/>
                    <a:pt x="28" y="2"/>
                    <a:pt x="28" y="2"/>
                  </a:cubicBezTo>
                  <a:cubicBezTo>
                    <a:pt x="28" y="1"/>
                    <a:pt x="27" y="0"/>
                    <a:pt x="26" y="0"/>
                  </a:cubicBezTo>
                  <a:close/>
                  <a:moveTo>
                    <a:pt x="23" y="22"/>
                  </a:moveTo>
                  <a:cubicBezTo>
                    <a:pt x="6" y="22"/>
                    <a:pt x="6" y="22"/>
                    <a:pt x="6" y="22"/>
                  </a:cubicBezTo>
                  <a:cubicBezTo>
                    <a:pt x="6" y="5"/>
                    <a:pt x="6" y="5"/>
                    <a:pt x="6" y="5"/>
                  </a:cubicBezTo>
                  <a:cubicBezTo>
                    <a:pt x="23" y="5"/>
                    <a:pt x="23" y="5"/>
                    <a:pt x="23" y="5"/>
                  </a:cubicBezTo>
                  <a:lnTo>
                    <a:pt x="23" y="22"/>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800" name="Google Shape;800;p10"/>
            <p:cNvSpPr/>
            <p:nvPr/>
          </p:nvSpPr>
          <p:spPr>
            <a:xfrm>
              <a:off x="8710613" y="3063875"/>
              <a:ext cx="42862" cy="44450"/>
            </a:xfrm>
            <a:custGeom>
              <a:rect b="b" l="l" r="r" t="t"/>
              <a:pathLst>
                <a:path extrusionOk="0" h="29" w="28">
                  <a:moveTo>
                    <a:pt x="25" y="0"/>
                  </a:moveTo>
                  <a:cubicBezTo>
                    <a:pt x="2" y="0"/>
                    <a:pt x="2" y="0"/>
                    <a:pt x="2" y="0"/>
                  </a:cubicBezTo>
                  <a:cubicBezTo>
                    <a:pt x="1" y="0"/>
                    <a:pt x="0" y="1"/>
                    <a:pt x="0" y="3"/>
                  </a:cubicBezTo>
                  <a:cubicBezTo>
                    <a:pt x="0" y="26"/>
                    <a:pt x="0" y="26"/>
                    <a:pt x="0" y="26"/>
                  </a:cubicBezTo>
                  <a:cubicBezTo>
                    <a:pt x="0" y="28"/>
                    <a:pt x="1" y="29"/>
                    <a:pt x="2" y="29"/>
                  </a:cubicBezTo>
                  <a:cubicBezTo>
                    <a:pt x="25" y="29"/>
                    <a:pt x="25" y="29"/>
                    <a:pt x="25" y="29"/>
                  </a:cubicBezTo>
                  <a:cubicBezTo>
                    <a:pt x="27" y="29"/>
                    <a:pt x="28" y="28"/>
                    <a:pt x="28" y="26"/>
                  </a:cubicBezTo>
                  <a:cubicBezTo>
                    <a:pt x="28" y="3"/>
                    <a:pt x="28" y="3"/>
                    <a:pt x="28" y="3"/>
                  </a:cubicBezTo>
                  <a:cubicBezTo>
                    <a:pt x="28" y="1"/>
                    <a:pt x="27" y="0"/>
                    <a:pt x="25" y="0"/>
                  </a:cubicBezTo>
                  <a:close/>
                  <a:moveTo>
                    <a:pt x="22" y="23"/>
                  </a:moveTo>
                  <a:cubicBezTo>
                    <a:pt x="5" y="23"/>
                    <a:pt x="5" y="23"/>
                    <a:pt x="5" y="23"/>
                  </a:cubicBezTo>
                  <a:cubicBezTo>
                    <a:pt x="5" y="6"/>
                    <a:pt x="5" y="6"/>
                    <a:pt x="5" y="6"/>
                  </a:cubicBezTo>
                  <a:cubicBezTo>
                    <a:pt x="22" y="6"/>
                    <a:pt x="22" y="6"/>
                    <a:pt x="22" y="6"/>
                  </a:cubicBezTo>
                  <a:lnTo>
                    <a:pt x="22" y="23"/>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801" name="Google Shape;801;p10"/>
            <p:cNvSpPr/>
            <p:nvPr/>
          </p:nvSpPr>
          <p:spPr>
            <a:xfrm>
              <a:off x="8775700" y="3063875"/>
              <a:ext cx="44450" cy="44450"/>
            </a:xfrm>
            <a:custGeom>
              <a:rect b="b" l="l" r="r" t="t"/>
              <a:pathLst>
                <a:path extrusionOk="0" h="29" w="29">
                  <a:moveTo>
                    <a:pt x="26" y="0"/>
                  </a:moveTo>
                  <a:cubicBezTo>
                    <a:pt x="3" y="0"/>
                    <a:pt x="3" y="0"/>
                    <a:pt x="3" y="0"/>
                  </a:cubicBezTo>
                  <a:cubicBezTo>
                    <a:pt x="1" y="0"/>
                    <a:pt x="0" y="1"/>
                    <a:pt x="0" y="3"/>
                  </a:cubicBezTo>
                  <a:cubicBezTo>
                    <a:pt x="0" y="26"/>
                    <a:pt x="0" y="26"/>
                    <a:pt x="0" y="26"/>
                  </a:cubicBezTo>
                  <a:cubicBezTo>
                    <a:pt x="0" y="28"/>
                    <a:pt x="1" y="29"/>
                    <a:pt x="3" y="29"/>
                  </a:cubicBezTo>
                  <a:cubicBezTo>
                    <a:pt x="26" y="29"/>
                    <a:pt x="26" y="29"/>
                    <a:pt x="26" y="29"/>
                  </a:cubicBezTo>
                  <a:cubicBezTo>
                    <a:pt x="27" y="29"/>
                    <a:pt x="29" y="28"/>
                    <a:pt x="29" y="26"/>
                  </a:cubicBezTo>
                  <a:cubicBezTo>
                    <a:pt x="29" y="3"/>
                    <a:pt x="29" y="3"/>
                    <a:pt x="29" y="3"/>
                  </a:cubicBezTo>
                  <a:cubicBezTo>
                    <a:pt x="29" y="1"/>
                    <a:pt x="27" y="0"/>
                    <a:pt x="26" y="0"/>
                  </a:cubicBezTo>
                  <a:close/>
                  <a:moveTo>
                    <a:pt x="23" y="23"/>
                  </a:moveTo>
                  <a:cubicBezTo>
                    <a:pt x="6" y="23"/>
                    <a:pt x="6" y="23"/>
                    <a:pt x="6" y="23"/>
                  </a:cubicBezTo>
                  <a:cubicBezTo>
                    <a:pt x="6" y="6"/>
                    <a:pt x="6" y="6"/>
                    <a:pt x="6" y="6"/>
                  </a:cubicBezTo>
                  <a:cubicBezTo>
                    <a:pt x="23" y="6"/>
                    <a:pt x="23" y="6"/>
                    <a:pt x="23" y="6"/>
                  </a:cubicBezTo>
                  <a:lnTo>
                    <a:pt x="23" y="23"/>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802" name="Google Shape;802;p10"/>
            <p:cNvSpPr/>
            <p:nvPr/>
          </p:nvSpPr>
          <p:spPr>
            <a:xfrm>
              <a:off x="8839200" y="3063875"/>
              <a:ext cx="46037" cy="44450"/>
            </a:xfrm>
            <a:custGeom>
              <a:rect b="b" l="l" r="r" t="t"/>
              <a:pathLst>
                <a:path extrusionOk="0" h="29" w="29">
                  <a:moveTo>
                    <a:pt x="26" y="0"/>
                  </a:moveTo>
                  <a:cubicBezTo>
                    <a:pt x="3" y="0"/>
                    <a:pt x="3" y="0"/>
                    <a:pt x="3" y="0"/>
                  </a:cubicBezTo>
                  <a:cubicBezTo>
                    <a:pt x="2" y="0"/>
                    <a:pt x="0" y="1"/>
                    <a:pt x="0" y="3"/>
                  </a:cubicBezTo>
                  <a:cubicBezTo>
                    <a:pt x="0" y="26"/>
                    <a:pt x="0" y="26"/>
                    <a:pt x="0" y="26"/>
                  </a:cubicBezTo>
                  <a:cubicBezTo>
                    <a:pt x="0" y="28"/>
                    <a:pt x="2" y="29"/>
                    <a:pt x="3" y="29"/>
                  </a:cubicBezTo>
                  <a:cubicBezTo>
                    <a:pt x="26" y="29"/>
                    <a:pt x="26" y="29"/>
                    <a:pt x="26" y="29"/>
                  </a:cubicBezTo>
                  <a:cubicBezTo>
                    <a:pt x="28" y="29"/>
                    <a:pt x="29" y="28"/>
                    <a:pt x="29" y="26"/>
                  </a:cubicBezTo>
                  <a:cubicBezTo>
                    <a:pt x="29" y="3"/>
                    <a:pt x="29" y="3"/>
                    <a:pt x="29" y="3"/>
                  </a:cubicBezTo>
                  <a:cubicBezTo>
                    <a:pt x="29" y="1"/>
                    <a:pt x="28" y="0"/>
                    <a:pt x="26" y="0"/>
                  </a:cubicBezTo>
                  <a:close/>
                  <a:moveTo>
                    <a:pt x="23" y="23"/>
                  </a:moveTo>
                  <a:cubicBezTo>
                    <a:pt x="6" y="23"/>
                    <a:pt x="6" y="23"/>
                    <a:pt x="6" y="23"/>
                  </a:cubicBezTo>
                  <a:cubicBezTo>
                    <a:pt x="6" y="6"/>
                    <a:pt x="6" y="6"/>
                    <a:pt x="6" y="6"/>
                  </a:cubicBezTo>
                  <a:cubicBezTo>
                    <a:pt x="23" y="6"/>
                    <a:pt x="23" y="6"/>
                    <a:pt x="23" y="6"/>
                  </a:cubicBezTo>
                  <a:lnTo>
                    <a:pt x="23" y="23"/>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803" name="Google Shape;803;p10"/>
            <p:cNvSpPr/>
            <p:nvPr/>
          </p:nvSpPr>
          <p:spPr>
            <a:xfrm>
              <a:off x="8858250" y="3014663"/>
              <a:ext cx="9525" cy="9525"/>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804" name="Google Shape;804;p10"/>
            <p:cNvSpPr/>
            <p:nvPr/>
          </p:nvSpPr>
          <p:spPr>
            <a:xfrm>
              <a:off x="8728075" y="3082925"/>
              <a:ext cx="7937" cy="635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grpSp>
      <p:sp>
        <p:nvSpPr>
          <p:cNvPr id="805" name="Google Shape;805;p10"/>
          <p:cNvSpPr/>
          <p:nvPr/>
        </p:nvSpPr>
        <p:spPr>
          <a:xfrm>
            <a:off x="7677231" y="5121597"/>
            <a:ext cx="548640" cy="548640"/>
          </a:xfrm>
          <a:custGeom>
            <a:rect b="b" l="l" r="r" t="t"/>
            <a:pathLst>
              <a:path extrusionOk="0" h="192" w="192">
                <a:moveTo>
                  <a:pt x="189" y="0"/>
                </a:moveTo>
                <a:cubicBezTo>
                  <a:pt x="3" y="0"/>
                  <a:pt x="3" y="0"/>
                  <a:pt x="3" y="0"/>
                </a:cubicBezTo>
                <a:cubicBezTo>
                  <a:pt x="1" y="0"/>
                  <a:pt x="0" y="1"/>
                  <a:pt x="0" y="3"/>
                </a:cubicBezTo>
                <a:cubicBezTo>
                  <a:pt x="0" y="158"/>
                  <a:pt x="0" y="158"/>
                  <a:pt x="0" y="158"/>
                </a:cubicBezTo>
                <a:cubicBezTo>
                  <a:pt x="0" y="159"/>
                  <a:pt x="1" y="161"/>
                  <a:pt x="3" y="161"/>
                </a:cubicBezTo>
                <a:cubicBezTo>
                  <a:pt x="39" y="161"/>
                  <a:pt x="39" y="161"/>
                  <a:pt x="39" y="161"/>
                </a:cubicBezTo>
                <a:cubicBezTo>
                  <a:pt x="39" y="185"/>
                  <a:pt x="39" y="185"/>
                  <a:pt x="39" y="185"/>
                </a:cubicBezTo>
                <a:cubicBezTo>
                  <a:pt x="39" y="189"/>
                  <a:pt x="42" y="192"/>
                  <a:pt x="45" y="192"/>
                </a:cubicBezTo>
                <a:cubicBezTo>
                  <a:pt x="146" y="192"/>
                  <a:pt x="146" y="192"/>
                  <a:pt x="146" y="192"/>
                </a:cubicBezTo>
                <a:cubicBezTo>
                  <a:pt x="150" y="192"/>
                  <a:pt x="153" y="189"/>
                  <a:pt x="153" y="185"/>
                </a:cubicBezTo>
                <a:cubicBezTo>
                  <a:pt x="153" y="161"/>
                  <a:pt x="153" y="161"/>
                  <a:pt x="153" y="161"/>
                </a:cubicBezTo>
                <a:cubicBezTo>
                  <a:pt x="189" y="161"/>
                  <a:pt x="189" y="161"/>
                  <a:pt x="189" y="161"/>
                </a:cubicBezTo>
                <a:cubicBezTo>
                  <a:pt x="190" y="161"/>
                  <a:pt x="192" y="159"/>
                  <a:pt x="192" y="158"/>
                </a:cubicBezTo>
                <a:cubicBezTo>
                  <a:pt x="192" y="3"/>
                  <a:pt x="192" y="3"/>
                  <a:pt x="192" y="3"/>
                </a:cubicBezTo>
                <a:cubicBezTo>
                  <a:pt x="192" y="1"/>
                  <a:pt x="190" y="0"/>
                  <a:pt x="189" y="0"/>
                </a:cubicBezTo>
                <a:close/>
                <a:moveTo>
                  <a:pt x="147" y="185"/>
                </a:moveTo>
                <a:cubicBezTo>
                  <a:pt x="147" y="186"/>
                  <a:pt x="147" y="186"/>
                  <a:pt x="146" y="186"/>
                </a:cubicBezTo>
                <a:cubicBezTo>
                  <a:pt x="45" y="186"/>
                  <a:pt x="45" y="186"/>
                  <a:pt x="45" y="186"/>
                </a:cubicBezTo>
                <a:cubicBezTo>
                  <a:pt x="45" y="186"/>
                  <a:pt x="44" y="186"/>
                  <a:pt x="44" y="185"/>
                </a:cubicBezTo>
                <a:cubicBezTo>
                  <a:pt x="44" y="115"/>
                  <a:pt x="44" y="115"/>
                  <a:pt x="44" y="115"/>
                </a:cubicBezTo>
                <a:cubicBezTo>
                  <a:pt x="44" y="115"/>
                  <a:pt x="45" y="114"/>
                  <a:pt x="45" y="114"/>
                </a:cubicBezTo>
                <a:cubicBezTo>
                  <a:pt x="146" y="114"/>
                  <a:pt x="146" y="114"/>
                  <a:pt x="146" y="114"/>
                </a:cubicBezTo>
                <a:cubicBezTo>
                  <a:pt x="147" y="114"/>
                  <a:pt x="147" y="115"/>
                  <a:pt x="147" y="115"/>
                </a:cubicBezTo>
                <a:lnTo>
                  <a:pt x="147" y="185"/>
                </a:lnTo>
                <a:close/>
                <a:moveTo>
                  <a:pt x="107" y="74"/>
                </a:moveTo>
                <a:cubicBezTo>
                  <a:pt x="84" y="74"/>
                  <a:pt x="84" y="74"/>
                  <a:pt x="84" y="74"/>
                </a:cubicBezTo>
                <a:cubicBezTo>
                  <a:pt x="78" y="74"/>
                  <a:pt x="73" y="78"/>
                  <a:pt x="73" y="84"/>
                </a:cubicBezTo>
                <a:cubicBezTo>
                  <a:pt x="73" y="108"/>
                  <a:pt x="73" y="108"/>
                  <a:pt x="73" y="108"/>
                </a:cubicBezTo>
                <a:cubicBezTo>
                  <a:pt x="60" y="108"/>
                  <a:pt x="60" y="108"/>
                  <a:pt x="60" y="108"/>
                </a:cubicBezTo>
                <a:cubicBezTo>
                  <a:pt x="60" y="80"/>
                  <a:pt x="60" y="80"/>
                  <a:pt x="60" y="80"/>
                </a:cubicBezTo>
                <a:cubicBezTo>
                  <a:pt x="60" y="69"/>
                  <a:pt x="69" y="60"/>
                  <a:pt x="80" y="60"/>
                </a:cubicBezTo>
                <a:cubicBezTo>
                  <a:pt x="111" y="60"/>
                  <a:pt x="111" y="60"/>
                  <a:pt x="111" y="60"/>
                </a:cubicBezTo>
                <a:cubicBezTo>
                  <a:pt x="122" y="60"/>
                  <a:pt x="132" y="69"/>
                  <a:pt x="132" y="80"/>
                </a:cubicBezTo>
                <a:cubicBezTo>
                  <a:pt x="132" y="108"/>
                  <a:pt x="132" y="108"/>
                  <a:pt x="132" y="108"/>
                </a:cubicBezTo>
                <a:cubicBezTo>
                  <a:pt x="118" y="108"/>
                  <a:pt x="118" y="108"/>
                  <a:pt x="118" y="108"/>
                </a:cubicBezTo>
                <a:cubicBezTo>
                  <a:pt x="118" y="84"/>
                  <a:pt x="118" y="84"/>
                  <a:pt x="118" y="84"/>
                </a:cubicBezTo>
                <a:cubicBezTo>
                  <a:pt x="118" y="78"/>
                  <a:pt x="113" y="74"/>
                  <a:pt x="107" y="74"/>
                </a:cubicBezTo>
                <a:close/>
                <a:moveTo>
                  <a:pt x="112" y="84"/>
                </a:moveTo>
                <a:cubicBezTo>
                  <a:pt x="112" y="108"/>
                  <a:pt x="112" y="108"/>
                  <a:pt x="112" y="108"/>
                </a:cubicBezTo>
                <a:cubicBezTo>
                  <a:pt x="79" y="108"/>
                  <a:pt x="79" y="108"/>
                  <a:pt x="79" y="108"/>
                </a:cubicBezTo>
                <a:cubicBezTo>
                  <a:pt x="79" y="84"/>
                  <a:pt x="79" y="84"/>
                  <a:pt x="79" y="84"/>
                </a:cubicBezTo>
                <a:cubicBezTo>
                  <a:pt x="79" y="82"/>
                  <a:pt x="81" y="79"/>
                  <a:pt x="84" y="79"/>
                </a:cubicBezTo>
                <a:cubicBezTo>
                  <a:pt x="107" y="79"/>
                  <a:pt x="107" y="79"/>
                  <a:pt x="107" y="79"/>
                </a:cubicBezTo>
                <a:cubicBezTo>
                  <a:pt x="110" y="79"/>
                  <a:pt x="112" y="82"/>
                  <a:pt x="112" y="84"/>
                </a:cubicBezTo>
                <a:close/>
                <a:moveTo>
                  <a:pt x="186" y="155"/>
                </a:moveTo>
                <a:cubicBezTo>
                  <a:pt x="153" y="155"/>
                  <a:pt x="153" y="155"/>
                  <a:pt x="153" y="155"/>
                </a:cubicBezTo>
                <a:cubicBezTo>
                  <a:pt x="153" y="115"/>
                  <a:pt x="153" y="115"/>
                  <a:pt x="153" y="115"/>
                </a:cubicBezTo>
                <a:cubicBezTo>
                  <a:pt x="153" y="111"/>
                  <a:pt x="150" y="108"/>
                  <a:pt x="146" y="108"/>
                </a:cubicBezTo>
                <a:cubicBezTo>
                  <a:pt x="137" y="108"/>
                  <a:pt x="137" y="108"/>
                  <a:pt x="137" y="108"/>
                </a:cubicBezTo>
                <a:cubicBezTo>
                  <a:pt x="137" y="80"/>
                  <a:pt x="137" y="80"/>
                  <a:pt x="137" y="80"/>
                </a:cubicBezTo>
                <a:cubicBezTo>
                  <a:pt x="137" y="66"/>
                  <a:pt x="126" y="54"/>
                  <a:pt x="111" y="54"/>
                </a:cubicBezTo>
                <a:cubicBezTo>
                  <a:pt x="80" y="54"/>
                  <a:pt x="80" y="54"/>
                  <a:pt x="80" y="54"/>
                </a:cubicBezTo>
                <a:cubicBezTo>
                  <a:pt x="66" y="54"/>
                  <a:pt x="54" y="66"/>
                  <a:pt x="54" y="80"/>
                </a:cubicBezTo>
                <a:cubicBezTo>
                  <a:pt x="54" y="108"/>
                  <a:pt x="54" y="108"/>
                  <a:pt x="54" y="108"/>
                </a:cubicBezTo>
                <a:cubicBezTo>
                  <a:pt x="45" y="108"/>
                  <a:pt x="45" y="108"/>
                  <a:pt x="45" y="108"/>
                </a:cubicBezTo>
                <a:cubicBezTo>
                  <a:pt x="42" y="108"/>
                  <a:pt x="39" y="111"/>
                  <a:pt x="39" y="115"/>
                </a:cubicBezTo>
                <a:cubicBezTo>
                  <a:pt x="39" y="155"/>
                  <a:pt x="39" y="155"/>
                  <a:pt x="39" y="155"/>
                </a:cubicBezTo>
                <a:cubicBezTo>
                  <a:pt x="6" y="155"/>
                  <a:pt x="6" y="155"/>
                  <a:pt x="6" y="155"/>
                </a:cubicBezTo>
                <a:cubicBezTo>
                  <a:pt x="6" y="33"/>
                  <a:pt x="6" y="33"/>
                  <a:pt x="6" y="33"/>
                </a:cubicBezTo>
                <a:cubicBezTo>
                  <a:pt x="186" y="33"/>
                  <a:pt x="186" y="33"/>
                  <a:pt x="186" y="33"/>
                </a:cubicBezTo>
                <a:lnTo>
                  <a:pt x="186" y="155"/>
                </a:lnTo>
                <a:close/>
                <a:moveTo>
                  <a:pt x="186" y="27"/>
                </a:moveTo>
                <a:cubicBezTo>
                  <a:pt x="6" y="27"/>
                  <a:pt x="6" y="27"/>
                  <a:pt x="6" y="27"/>
                </a:cubicBezTo>
                <a:cubicBezTo>
                  <a:pt x="6" y="6"/>
                  <a:pt x="6" y="6"/>
                  <a:pt x="6" y="6"/>
                </a:cubicBezTo>
                <a:cubicBezTo>
                  <a:pt x="186" y="6"/>
                  <a:pt x="186" y="6"/>
                  <a:pt x="186" y="6"/>
                </a:cubicBezTo>
                <a:lnTo>
                  <a:pt x="186" y="27"/>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806" name="Google Shape;806;p10"/>
          <p:cNvSpPr/>
          <p:nvPr/>
        </p:nvSpPr>
        <p:spPr>
          <a:xfrm>
            <a:off x="643519" y="1370353"/>
            <a:ext cx="2286000" cy="2286000"/>
          </a:xfrm>
          <a:prstGeom prst="rect">
            <a:avLst/>
          </a:prstGeom>
          <a:solidFill>
            <a:schemeClr val="dk2"/>
          </a:solidFill>
          <a:ln cap="flat" cmpd="sng" w="10775">
            <a:solidFill>
              <a:srgbClr val="551461"/>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rgbClr val="4C3048"/>
                </a:solidFill>
                <a:latin typeface="Calibri"/>
                <a:ea typeface="Calibri"/>
                <a:cs typeface="Calibri"/>
                <a:sym typeface="Calibri"/>
              </a:rPr>
              <a:t>Accelerated</a:t>
            </a:r>
            <a:r>
              <a:rPr lang="en-US" sz="2800">
                <a:solidFill>
                  <a:srgbClr val="4C3048"/>
                </a:solidFill>
                <a:latin typeface="Calibri"/>
                <a:ea typeface="Calibri"/>
                <a:cs typeface="Calibri"/>
                <a:sym typeface="Calibri"/>
              </a:rPr>
              <a:t> </a:t>
            </a:r>
            <a:r>
              <a:rPr lang="en-US" sz="2000">
                <a:solidFill>
                  <a:srgbClr val="4C3048"/>
                </a:solidFill>
                <a:latin typeface="Calibri"/>
                <a:ea typeface="Calibri"/>
                <a:cs typeface="Calibri"/>
                <a:sym typeface="Calibri"/>
              </a:rPr>
              <a:t>PIV interest bonus</a:t>
            </a:r>
            <a:br>
              <a:rPr lang="en-US" sz="800">
                <a:solidFill>
                  <a:srgbClr val="4C3048"/>
                </a:solidFill>
                <a:latin typeface="Calibri"/>
                <a:ea typeface="Calibri"/>
                <a:cs typeface="Calibri"/>
                <a:sym typeface="Calibri"/>
              </a:rPr>
            </a:br>
            <a:r>
              <a:rPr lang="en-US" sz="800">
                <a:solidFill>
                  <a:srgbClr val="4C3048"/>
                </a:solidFill>
                <a:latin typeface="Calibri"/>
                <a:ea typeface="Calibri"/>
                <a:cs typeface="Calibri"/>
                <a:sym typeface="Calibri"/>
              </a:rPr>
              <a:t> </a:t>
            </a:r>
            <a:endParaRPr sz="300">
              <a:solidFill>
                <a:srgbClr val="4C3048"/>
              </a:solidFill>
              <a:latin typeface="Calibri"/>
              <a:ea typeface="Calibri"/>
              <a:cs typeface="Calibri"/>
              <a:sym typeface="Calibri"/>
            </a:endParaRPr>
          </a:p>
          <a:p>
            <a:pPr indent="0" lvl="0" marL="0" marR="0" rtl="0" algn="ctr">
              <a:spcBef>
                <a:spcPts val="0"/>
              </a:spcBef>
              <a:spcAft>
                <a:spcPts val="0"/>
              </a:spcAft>
              <a:buNone/>
            </a:pPr>
            <a:r>
              <a:rPr b="1" lang="en-US" sz="2800">
                <a:solidFill>
                  <a:srgbClr val="4C3048"/>
                </a:solidFill>
                <a:latin typeface="Calibri"/>
                <a:ea typeface="Calibri"/>
                <a:cs typeface="Calibri"/>
                <a:sym typeface="Calibri"/>
              </a:rPr>
              <a:t>Enhanced opportunity for Income</a:t>
            </a:r>
            <a:endParaRPr b="1" sz="2000">
              <a:solidFill>
                <a:srgbClr val="4C3048"/>
              </a:solidFill>
              <a:latin typeface="Calibri"/>
              <a:ea typeface="Calibri"/>
              <a:cs typeface="Calibri"/>
              <a:sym typeface="Calibri"/>
            </a:endParaRPr>
          </a:p>
        </p:txBody>
      </p:sp>
      <p:sp>
        <p:nvSpPr>
          <p:cNvPr id="807" name="Google Shape;807;p10"/>
          <p:cNvSpPr/>
          <p:nvPr/>
        </p:nvSpPr>
        <p:spPr>
          <a:xfrm>
            <a:off x="4226649" y="1370353"/>
            <a:ext cx="2286000" cy="2286000"/>
          </a:xfrm>
          <a:prstGeom prst="rect">
            <a:avLst/>
          </a:prstGeom>
          <a:solidFill>
            <a:schemeClr val="dk2"/>
          </a:solidFill>
          <a:ln cap="flat" cmpd="sng" w="10775">
            <a:solidFill>
              <a:schemeClr val="accent1"/>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accent1"/>
                </a:solidFill>
                <a:latin typeface="Calibri"/>
                <a:ea typeface="Calibri"/>
                <a:cs typeface="Calibri"/>
                <a:sym typeface="Calibri"/>
              </a:rPr>
              <a:t>Balanced</a:t>
            </a:r>
            <a:endParaRPr/>
          </a:p>
          <a:p>
            <a:pPr indent="0" lvl="0" marL="0" marR="0" rtl="0" algn="ctr">
              <a:spcBef>
                <a:spcPts val="0"/>
              </a:spcBef>
              <a:spcAft>
                <a:spcPts val="0"/>
              </a:spcAft>
              <a:buNone/>
            </a:pPr>
            <a:r>
              <a:rPr lang="en-US" sz="2000">
                <a:solidFill>
                  <a:srgbClr val="4C3048"/>
                </a:solidFill>
                <a:latin typeface="Calibri"/>
                <a:ea typeface="Calibri"/>
                <a:cs typeface="Calibri"/>
                <a:sym typeface="Calibri"/>
              </a:rPr>
              <a:t>PIV interest bonus</a:t>
            </a:r>
            <a:endParaRPr sz="400">
              <a:solidFill>
                <a:srgbClr val="4C3048"/>
              </a:solidFill>
              <a:latin typeface="Calibri"/>
              <a:ea typeface="Calibri"/>
              <a:cs typeface="Calibri"/>
              <a:sym typeface="Calibri"/>
            </a:endParaRPr>
          </a:p>
          <a:p>
            <a:pPr indent="0" lvl="0" marL="0" marR="0" rtl="0" algn="ctr">
              <a:spcBef>
                <a:spcPts val="0"/>
              </a:spcBef>
              <a:spcAft>
                <a:spcPts val="0"/>
              </a:spcAft>
              <a:buNone/>
            </a:pPr>
            <a:r>
              <a:t/>
            </a:r>
            <a:endParaRPr sz="400">
              <a:solidFill>
                <a:srgbClr val="4C3048"/>
              </a:solidFill>
              <a:latin typeface="Calibri"/>
              <a:ea typeface="Calibri"/>
              <a:cs typeface="Calibri"/>
              <a:sym typeface="Calibri"/>
            </a:endParaRPr>
          </a:p>
          <a:p>
            <a:pPr indent="0" lvl="0" marL="0" marR="0" rtl="0" algn="ctr">
              <a:spcBef>
                <a:spcPts val="0"/>
              </a:spcBef>
              <a:spcAft>
                <a:spcPts val="0"/>
              </a:spcAft>
              <a:buNone/>
            </a:pPr>
            <a:r>
              <a:rPr b="1" lang="en-US" sz="2800">
                <a:solidFill>
                  <a:srgbClr val="4C3048"/>
                </a:solidFill>
                <a:latin typeface="Calibri"/>
                <a:ea typeface="Calibri"/>
                <a:cs typeface="Calibri"/>
                <a:sym typeface="Calibri"/>
              </a:rPr>
              <a:t>Balance of Income and accumulation </a:t>
            </a:r>
            <a:endParaRPr/>
          </a:p>
        </p:txBody>
      </p:sp>
      <p:sp>
        <p:nvSpPr>
          <p:cNvPr id="808" name="Google Shape;808;p10"/>
          <p:cNvSpPr txBox="1"/>
          <p:nvPr/>
        </p:nvSpPr>
        <p:spPr>
          <a:xfrm>
            <a:off x="3275155" y="3606270"/>
            <a:ext cx="921712" cy="49450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300">
                <a:solidFill>
                  <a:schemeClr val="lt1"/>
                </a:solidFill>
                <a:latin typeface="Calibri"/>
                <a:ea typeface="Calibri"/>
                <a:cs typeface="Calibri"/>
                <a:sym typeface="Calibri"/>
              </a:rPr>
              <a:t>OR</a:t>
            </a:r>
            <a:endParaRPr sz="2300">
              <a:solidFill>
                <a:schemeClr val="lt1"/>
              </a:solidFill>
              <a:latin typeface="Calibri"/>
              <a:ea typeface="Calibri"/>
              <a:cs typeface="Calibri"/>
              <a:sym typeface="Calibri"/>
            </a:endParaRPr>
          </a:p>
        </p:txBody>
      </p:sp>
      <p:grpSp>
        <p:nvGrpSpPr>
          <p:cNvPr id="809" name="Google Shape;809;p10"/>
          <p:cNvGrpSpPr/>
          <p:nvPr/>
        </p:nvGrpSpPr>
        <p:grpSpPr>
          <a:xfrm>
            <a:off x="647247" y="3969790"/>
            <a:ext cx="2286000" cy="2286000"/>
            <a:chOff x="4244530" y="4005070"/>
            <a:chExt cx="2286000" cy="2286000"/>
          </a:xfrm>
        </p:grpSpPr>
        <p:sp>
          <p:nvSpPr>
            <p:cNvPr id="810" name="Google Shape;810;p10"/>
            <p:cNvSpPr/>
            <p:nvPr/>
          </p:nvSpPr>
          <p:spPr>
            <a:xfrm>
              <a:off x="4244530" y="4005070"/>
              <a:ext cx="2286000" cy="2286000"/>
            </a:xfrm>
            <a:prstGeom prst="rect">
              <a:avLst/>
            </a:prstGeom>
            <a:solidFill>
              <a:schemeClr val="dk2"/>
            </a:solidFill>
            <a:ln cap="flat" cmpd="sng" w="10775">
              <a:solidFill>
                <a:srgbClr val="551461"/>
              </a:solidFill>
              <a:prstDash val="solid"/>
              <a:round/>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4C3048"/>
                </a:solidFill>
                <a:latin typeface="Calibri"/>
                <a:ea typeface="Calibri"/>
                <a:cs typeface="Calibri"/>
                <a:sym typeface="Calibri"/>
              </a:endParaRPr>
            </a:p>
          </p:txBody>
        </p:sp>
        <p:grpSp>
          <p:nvGrpSpPr>
            <p:cNvPr id="811" name="Google Shape;811;p10"/>
            <p:cNvGrpSpPr/>
            <p:nvPr/>
          </p:nvGrpSpPr>
          <p:grpSpPr>
            <a:xfrm>
              <a:off x="4562576" y="4213171"/>
              <a:ext cx="1707196" cy="1920979"/>
              <a:chOff x="2347158" y="3712110"/>
              <a:chExt cx="1707196" cy="1920979"/>
            </a:xfrm>
          </p:grpSpPr>
          <p:sp>
            <p:nvSpPr>
              <p:cNvPr id="812" name="Google Shape;812;p10"/>
              <p:cNvSpPr/>
              <p:nvPr/>
            </p:nvSpPr>
            <p:spPr>
              <a:xfrm>
                <a:off x="2351222" y="4261489"/>
                <a:ext cx="548640" cy="1371600"/>
              </a:xfrm>
              <a:prstGeom prst="rect">
                <a:avLst/>
              </a:prstGeom>
              <a:solidFill>
                <a:srgbClr val="55146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250%</a:t>
                </a:r>
                <a:endParaRPr/>
              </a:p>
            </p:txBody>
          </p:sp>
          <p:sp>
            <p:nvSpPr>
              <p:cNvPr id="813" name="Google Shape;813;p10"/>
              <p:cNvSpPr/>
              <p:nvPr/>
            </p:nvSpPr>
            <p:spPr>
              <a:xfrm>
                <a:off x="3297923" y="5158526"/>
                <a:ext cx="548640" cy="457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400"/>
                  <a:buFont typeface="Calibri"/>
                  <a:buNone/>
                </a:pPr>
                <a:r>
                  <a:rPr b="1" i="0" lang="en-US" sz="1400" u="none" cap="none" strike="noStrike">
                    <a:solidFill>
                      <a:schemeClr val="dk2"/>
                    </a:solidFill>
                    <a:latin typeface="Calibri"/>
                    <a:ea typeface="Calibri"/>
                    <a:cs typeface="Calibri"/>
                    <a:sym typeface="Calibri"/>
                  </a:rPr>
                  <a:t>50%</a:t>
                </a:r>
                <a:endParaRPr/>
              </a:p>
            </p:txBody>
          </p:sp>
          <p:sp>
            <p:nvSpPr>
              <p:cNvPr id="814" name="Google Shape;814;p10"/>
              <p:cNvSpPr txBox="1"/>
              <p:nvPr/>
            </p:nvSpPr>
            <p:spPr>
              <a:xfrm>
                <a:off x="2347158" y="3712110"/>
                <a:ext cx="1039021" cy="371018"/>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4C3048"/>
                  </a:buClr>
                  <a:buSzPts val="1600"/>
                  <a:buFont typeface="Calibri"/>
                  <a:buNone/>
                </a:pPr>
                <a:r>
                  <a:rPr b="1" i="0" lang="en-US" sz="1600" u="none" cap="none" strike="noStrike">
                    <a:solidFill>
                      <a:srgbClr val="4C3048"/>
                    </a:solidFill>
                    <a:latin typeface="Calibri"/>
                    <a:ea typeface="Calibri"/>
                    <a:cs typeface="Calibri"/>
                    <a:sym typeface="Calibri"/>
                  </a:rPr>
                  <a:t>PIV Interest </a:t>
                </a:r>
                <a:br>
                  <a:rPr b="1" i="0" lang="en-US" sz="1600" u="none" cap="none" strike="noStrike">
                    <a:solidFill>
                      <a:srgbClr val="4C3048"/>
                    </a:solidFill>
                    <a:latin typeface="Calibri"/>
                    <a:ea typeface="Calibri"/>
                    <a:cs typeface="Calibri"/>
                    <a:sym typeface="Calibri"/>
                  </a:rPr>
                </a:br>
                <a:r>
                  <a:rPr b="1" i="0" lang="en-US" sz="1600" u="none" cap="none" strike="noStrike">
                    <a:solidFill>
                      <a:srgbClr val="4C3048"/>
                    </a:solidFill>
                    <a:latin typeface="Calibri"/>
                    <a:ea typeface="Calibri"/>
                    <a:cs typeface="Calibri"/>
                    <a:sym typeface="Calibri"/>
                  </a:rPr>
                  <a:t>Bonus Factor</a:t>
                </a:r>
                <a:endParaRPr/>
              </a:p>
            </p:txBody>
          </p:sp>
          <p:sp>
            <p:nvSpPr>
              <p:cNvPr id="815" name="Google Shape;815;p10"/>
              <p:cNvSpPr txBox="1"/>
              <p:nvPr/>
            </p:nvSpPr>
            <p:spPr>
              <a:xfrm>
                <a:off x="3297504" y="4576215"/>
                <a:ext cx="756850" cy="367604"/>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4C3048"/>
                  </a:buClr>
                  <a:buSzPts val="1600"/>
                  <a:buFont typeface="Calibri"/>
                  <a:buNone/>
                </a:pPr>
                <a:r>
                  <a:rPr b="1" i="0" lang="en-US" sz="1600" u="none" cap="none" strike="noStrike">
                    <a:solidFill>
                      <a:srgbClr val="4C3048"/>
                    </a:solidFill>
                    <a:latin typeface="Calibri"/>
                    <a:ea typeface="Calibri"/>
                    <a:cs typeface="Calibri"/>
                    <a:sym typeface="Calibri"/>
                  </a:rPr>
                  <a:t>AV Interest Factor</a:t>
                </a:r>
                <a:endParaRPr/>
              </a:p>
            </p:txBody>
          </p:sp>
        </p:grpSp>
      </p:grpSp>
      <p:grpSp>
        <p:nvGrpSpPr>
          <p:cNvPr id="816" name="Google Shape;816;p10"/>
          <p:cNvGrpSpPr/>
          <p:nvPr/>
        </p:nvGrpSpPr>
        <p:grpSpPr>
          <a:xfrm>
            <a:off x="4233433" y="3969790"/>
            <a:ext cx="2286000" cy="2286000"/>
            <a:chOff x="628878" y="4462338"/>
            <a:chExt cx="2286000" cy="2286000"/>
          </a:xfrm>
        </p:grpSpPr>
        <p:sp>
          <p:nvSpPr>
            <p:cNvPr id="817" name="Google Shape;817;p10"/>
            <p:cNvSpPr/>
            <p:nvPr/>
          </p:nvSpPr>
          <p:spPr>
            <a:xfrm>
              <a:off x="628878" y="4462338"/>
              <a:ext cx="2286000" cy="2286000"/>
            </a:xfrm>
            <a:prstGeom prst="rect">
              <a:avLst/>
            </a:prstGeom>
            <a:solidFill>
              <a:schemeClr val="dk2"/>
            </a:solidFill>
            <a:ln cap="flat" cmpd="sng" w="10775">
              <a:solidFill>
                <a:schemeClr val="accent1"/>
              </a:solidFill>
              <a:prstDash val="solid"/>
              <a:round/>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4C3048"/>
                </a:solidFill>
                <a:latin typeface="Calibri"/>
                <a:ea typeface="Calibri"/>
                <a:cs typeface="Calibri"/>
                <a:sym typeface="Calibri"/>
              </a:endParaRPr>
            </a:p>
          </p:txBody>
        </p:sp>
        <p:grpSp>
          <p:nvGrpSpPr>
            <p:cNvPr id="818" name="Google Shape;818;p10"/>
            <p:cNvGrpSpPr/>
            <p:nvPr/>
          </p:nvGrpSpPr>
          <p:grpSpPr>
            <a:xfrm>
              <a:off x="881598" y="4958474"/>
              <a:ext cx="1785817" cy="1636774"/>
              <a:chOff x="1847016" y="3771720"/>
              <a:chExt cx="1785817" cy="1636774"/>
            </a:xfrm>
          </p:grpSpPr>
          <p:sp>
            <p:nvSpPr>
              <p:cNvPr id="819" name="Google Shape;819;p10"/>
              <p:cNvSpPr/>
              <p:nvPr/>
            </p:nvSpPr>
            <p:spPr>
              <a:xfrm>
                <a:off x="1860871" y="4347790"/>
                <a:ext cx="548640" cy="1060704"/>
              </a:xfrm>
              <a:prstGeom prst="rect">
                <a:avLst/>
              </a:prstGeom>
              <a:solidFill>
                <a:srgbClr val="55146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150%</a:t>
                </a:r>
                <a:endParaRPr/>
              </a:p>
            </p:txBody>
          </p:sp>
          <p:sp>
            <p:nvSpPr>
              <p:cNvPr id="820" name="Google Shape;820;p10"/>
              <p:cNvSpPr/>
              <p:nvPr/>
            </p:nvSpPr>
            <p:spPr>
              <a:xfrm>
                <a:off x="2920495" y="4483764"/>
                <a:ext cx="54864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200"/>
                  <a:buFont typeface="Calibri"/>
                  <a:buNone/>
                </a:pPr>
                <a:r>
                  <a:rPr b="1" i="0" lang="en-US" sz="1200" u="none" cap="none" strike="noStrike">
                    <a:solidFill>
                      <a:schemeClr val="dk2"/>
                    </a:solidFill>
                    <a:latin typeface="Calibri"/>
                    <a:ea typeface="Calibri"/>
                    <a:cs typeface="Calibri"/>
                    <a:sym typeface="Calibri"/>
                  </a:rPr>
                  <a:t>100%</a:t>
                </a:r>
                <a:endParaRPr/>
              </a:p>
            </p:txBody>
          </p:sp>
          <p:sp>
            <p:nvSpPr>
              <p:cNvPr id="821" name="Google Shape;821;p10"/>
              <p:cNvSpPr txBox="1"/>
              <p:nvPr/>
            </p:nvSpPr>
            <p:spPr>
              <a:xfrm>
                <a:off x="1847016" y="3771720"/>
                <a:ext cx="994369" cy="371018"/>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4C3048"/>
                  </a:buClr>
                  <a:buSzPts val="1600"/>
                  <a:buFont typeface="Calibri"/>
                  <a:buNone/>
                </a:pPr>
                <a:r>
                  <a:rPr b="1" i="0" lang="en-US" sz="1600" u="none" cap="none" strike="noStrike">
                    <a:solidFill>
                      <a:srgbClr val="4C3048"/>
                    </a:solidFill>
                    <a:latin typeface="Calibri"/>
                    <a:ea typeface="Calibri"/>
                    <a:cs typeface="Calibri"/>
                    <a:sym typeface="Calibri"/>
                  </a:rPr>
                  <a:t>PIV Interest </a:t>
                </a:r>
                <a:br>
                  <a:rPr b="1" i="0" lang="en-US" sz="1600" u="none" cap="none" strike="noStrike">
                    <a:solidFill>
                      <a:srgbClr val="4C3048"/>
                    </a:solidFill>
                    <a:latin typeface="Calibri"/>
                    <a:ea typeface="Calibri"/>
                    <a:cs typeface="Calibri"/>
                    <a:sym typeface="Calibri"/>
                  </a:rPr>
                </a:br>
                <a:r>
                  <a:rPr b="1" i="0" lang="en-US" sz="1600" u="none" cap="none" strike="noStrike">
                    <a:solidFill>
                      <a:srgbClr val="4C3048"/>
                    </a:solidFill>
                    <a:latin typeface="Calibri"/>
                    <a:ea typeface="Calibri"/>
                    <a:cs typeface="Calibri"/>
                    <a:sym typeface="Calibri"/>
                  </a:rPr>
                  <a:t>Bonus Factor</a:t>
                </a:r>
                <a:endParaRPr/>
              </a:p>
            </p:txBody>
          </p:sp>
          <p:sp>
            <p:nvSpPr>
              <p:cNvPr id="822" name="Google Shape;822;p10"/>
              <p:cNvSpPr txBox="1"/>
              <p:nvPr/>
            </p:nvSpPr>
            <p:spPr>
              <a:xfrm>
                <a:off x="2912974" y="3919165"/>
                <a:ext cx="719859" cy="371018"/>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4C3048"/>
                  </a:buClr>
                  <a:buSzPts val="1600"/>
                  <a:buFont typeface="Calibri"/>
                  <a:buNone/>
                </a:pPr>
                <a:r>
                  <a:rPr b="1" i="0" lang="en-US" sz="1600" u="none" cap="none" strike="noStrike">
                    <a:solidFill>
                      <a:srgbClr val="4C3048"/>
                    </a:solidFill>
                    <a:latin typeface="Calibri"/>
                    <a:ea typeface="Calibri"/>
                    <a:cs typeface="Calibri"/>
                    <a:sym typeface="Calibri"/>
                  </a:rPr>
                  <a:t>AV Interest Factor</a:t>
                </a:r>
                <a:endParaRPr/>
              </a:p>
            </p:txBody>
          </p:sp>
        </p:grpSp>
      </p:grpSp>
      <p:sp>
        <p:nvSpPr>
          <p:cNvPr id="823" name="Google Shape;823;p10"/>
          <p:cNvSpPr txBox="1"/>
          <p:nvPr/>
        </p:nvSpPr>
        <p:spPr>
          <a:xfrm>
            <a:off x="643519" y="6553408"/>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900">
                <a:solidFill>
                  <a:schemeClr val="lt1"/>
                </a:solidFill>
                <a:latin typeface="Calibri"/>
                <a:ea typeface="Calibri"/>
                <a:cs typeface="Calibri"/>
                <a:sym typeface="Calibri"/>
              </a:rPr>
              <a:t>Product feature and availability may vary by state.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1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830" name="Google Shape;830;p11"/>
          <p:cNvSpPr txBox="1"/>
          <p:nvPr>
            <p:ph idx="1" type="body"/>
          </p:nvPr>
        </p:nvSpPr>
        <p:spPr>
          <a:xfrm>
            <a:off x="0" y="0"/>
            <a:ext cx="10424160" cy="1371600"/>
          </a:xfrm>
          <a:prstGeom prst="rect">
            <a:avLst/>
          </a:prstGeom>
          <a:noFill/>
          <a:ln>
            <a:noFill/>
          </a:ln>
        </p:spPr>
        <p:txBody>
          <a:bodyPr anchorCtr="0" anchor="b" bIns="274300" lIns="274300" spcFirstLastPara="1" rIns="274300" wrap="square" tIns="274300">
            <a:normAutofit fontScale="77500" lnSpcReduction="20000"/>
          </a:bodyPr>
          <a:lstStyle/>
          <a:p>
            <a:pPr indent="0" lvl="0" marL="0" rtl="0" algn="l">
              <a:lnSpc>
                <a:spcPct val="100000"/>
              </a:lnSpc>
              <a:spcBef>
                <a:spcPts val="0"/>
              </a:spcBef>
              <a:spcAft>
                <a:spcPts val="0"/>
              </a:spcAft>
              <a:buSzPct val="100000"/>
              <a:buNone/>
            </a:pPr>
            <a:r>
              <a:rPr lang="en-US" sz="4000">
                <a:solidFill>
                  <a:srgbClr val="4C3048"/>
                </a:solidFill>
              </a:rPr>
              <a:t>Balanced vs. Accelerated interest credit hypothetical example</a:t>
            </a:r>
            <a:endParaRPr sz="4000">
              <a:solidFill>
                <a:srgbClr val="4C3048"/>
              </a:solidFill>
            </a:endParaRPr>
          </a:p>
        </p:txBody>
      </p:sp>
      <p:sp>
        <p:nvSpPr>
          <p:cNvPr id="831" name="Google Shape;831;p11"/>
          <p:cNvSpPr txBox="1"/>
          <p:nvPr/>
        </p:nvSpPr>
        <p:spPr>
          <a:xfrm>
            <a:off x="6381038" y="1412755"/>
            <a:ext cx="4494755" cy="51846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2300">
                <a:solidFill>
                  <a:schemeClr val="dk2"/>
                </a:solidFill>
                <a:latin typeface="Calibri"/>
                <a:ea typeface="Calibri"/>
                <a:cs typeface="Calibri"/>
                <a:sym typeface="Calibri"/>
              </a:rPr>
              <a:t>Balanced </a:t>
            </a:r>
            <a:endParaRPr/>
          </a:p>
        </p:txBody>
      </p:sp>
      <p:sp>
        <p:nvSpPr>
          <p:cNvPr id="832" name="Google Shape;832;p11"/>
          <p:cNvSpPr txBox="1"/>
          <p:nvPr/>
        </p:nvSpPr>
        <p:spPr>
          <a:xfrm>
            <a:off x="7679906" y="2211544"/>
            <a:ext cx="1575351" cy="5184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800">
                <a:solidFill>
                  <a:schemeClr val="accent1"/>
                </a:solidFill>
                <a:latin typeface="Calibri"/>
                <a:ea typeface="Calibri"/>
                <a:cs typeface="Calibri"/>
                <a:sym typeface="Calibri"/>
              </a:rPr>
              <a:t>Accumulation Value</a:t>
            </a:r>
            <a:endParaRPr/>
          </a:p>
        </p:txBody>
      </p:sp>
      <p:sp>
        <p:nvSpPr>
          <p:cNvPr id="833" name="Google Shape;833;p11"/>
          <p:cNvSpPr txBox="1"/>
          <p:nvPr/>
        </p:nvSpPr>
        <p:spPr>
          <a:xfrm>
            <a:off x="9267953" y="2206933"/>
            <a:ext cx="1575351" cy="5184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800">
                <a:solidFill>
                  <a:schemeClr val="accent1"/>
                </a:solidFill>
                <a:latin typeface="Calibri"/>
                <a:ea typeface="Calibri"/>
                <a:cs typeface="Calibri"/>
                <a:sym typeface="Calibri"/>
              </a:rPr>
              <a:t>Protected Income Value</a:t>
            </a:r>
            <a:endParaRPr/>
          </a:p>
        </p:txBody>
      </p:sp>
      <p:sp>
        <p:nvSpPr>
          <p:cNvPr id="834" name="Google Shape;834;p11"/>
          <p:cNvSpPr txBox="1"/>
          <p:nvPr/>
        </p:nvSpPr>
        <p:spPr>
          <a:xfrm>
            <a:off x="7770911" y="2880219"/>
            <a:ext cx="1383945" cy="359706"/>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chemeClr val="accent1"/>
                </a:solidFill>
                <a:latin typeface="Calibri"/>
                <a:ea typeface="Calibri"/>
                <a:cs typeface="Calibri"/>
                <a:sym typeface="Calibri"/>
              </a:rPr>
              <a:t>$100,000	</a:t>
            </a:r>
            <a:endParaRPr/>
          </a:p>
        </p:txBody>
      </p:sp>
      <p:sp>
        <p:nvSpPr>
          <p:cNvPr id="835" name="Google Shape;835;p11"/>
          <p:cNvSpPr txBox="1"/>
          <p:nvPr/>
        </p:nvSpPr>
        <p:spPr>
          <a:xfrm>
            <a:off x="9313447" y="2880219"/>
            <a:ext cx="1454405" cy="359706"/>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chemeClr val="accent1"/>
                </a:solidFill>
                <a:latin typeface="Calibri"/>
                <a:ea typeface="Calibri"/>
                <a:cs typeface="Calibri"/>
                <a:sym typeface="Calibri"/>
              </a:rPr>
              <a:t>$125,000	</a:t>
            </a:r>
            <a:endParaRPr/>
          </a:p>
        </p:txBody>
      </p:sp>
      <p:sp>
        <p:nvSpPr>
          <p:cNvPr id="836" name="Google Shape;836;p11"/>
          <p:cNvSpPr txBox="1"/>
          <p:nvPr/>
        </p:nvSpPr>
        <p:spPr>
          <a:xfrm>
            <a:off x="8275630" y="3445559"/>
            <a:ext cx="879226" cy="38970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chemeClr val="accent1"/>
                </a:solidFill>
                <a:latin typeface="Calibri"/>
                <a:ea typeface="Calibri"/>
                <a:cs typeface="Calibri"/>
                <a:sym typeface="Calibri"/>
              </a:rPr>
              <a:t>4%	</a:t>
            </a:r>
            <a:endParaRPr/>
          </a:p>
        </p:txBody>
      </p:sp>
      <p:sp>
        <p:nvSpPr>
          <p:cNvPr id="837" name="Google Shape;837;p11"/>
          <p:cNvSpPr txBox="1"/>
          <p:nvPr/>
        </p:nvSpPr>
        <p:spPr>
          <a:xfrm>
            <a:off x="9638259" y="3450771"/>
            <a:ext cx="1129593" cy="362158"/>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chemeClr val="accent1"/>
                </a:solidFill>
                <a:latin typeface="Calibri"/>
                <a:ea typeface="Calibri"/>
                <a:cs typeface="Calibri"/>
                <a:sym typeface="Calibri"/>
              </a:rPr>
              <a:t>4%	</a:t>
            </a:r>
            <a:endParaRPr/>
          </a:p>
        </p:txBody>
      </p:sp>
      <p:sp>
        <p:nvSpPr>
          <p:cNvPr id="838" name="Google Shape;838;p11"/>
          <p:cNvSpPr txBox="1"/>
          <p:nvPr/>
        </p:nvSpPr>
        <p:spPr>
          <a:xfrm>
            <a:off x="8238337" y="4714424"/>
            <a:ext cx="916519" cy="313783"/>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chemeClr val="accent1"/>
                </a:solidFill>
                <a:latin typeface="Calibri"/>
                <a:ea typeface="Calibri"/>
                <a:cs typeface="Calibri"/>
                <a:sym typeface="Calibri"/>
              </a:rPr>
              <a:t>4%</a:t>
            </a:r>
            <a:endParaRPr/>
          </a:p>
        </p:txBody>
      </p:sp>
      <p:sp>
        <p:nvSpPr>
          <p:cNvPr id="839" name="Google Shape;839;p11"/>
          <p:cNvSpPr txBox="1"/>
          <p:nvPr/>
        </p:nvSpPr>
        <p:spPr>
          <a:xfrm>
            <a:off x="9722791" y="4714424"/>
            <a:ext cx="1045061" cy="28632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chemeClr val="accent1"/>
                </a:solidFill>
                <a:latin typeface="Calibri"/>
                <a:ea typeface="Calibri"/>
                <a:cs typeface="Calibri"/>
                <a:sym typeface="Calibri"/>
              </a:rPr>
              <a:t>6%	</a:t>
            </a:r>
            <a:endParaRPr/>
          </a:p>
        </p:txBody>
      </p:sp>
      <p:sp>
        <p:nvSpPr>
          <p:cNvPr id="840" name="Google Shape;840;p11"/>
          <p:cNvSpPr txBox="1"/>
          <p:nvPr/>
        </p:nvSpPr>
        <p:spPr>
          <a:xfrm>
            <a:off x="7887502" y="4057316"/>
            <a:ext cx="1267354" cy="359706"/>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rgbClr val="8D8D8D"/>
                </a:solidFill>
                <a:latin typeface="Calibri"/>
                <a:ea typeface="Calibri"/>
                <a:cs typeface="Calibri"/>
                <a:sym typeface="Calibri"/>
              </a:rPr>
              <a:t>x</a:t>
            </a:r>
            <a:r>
              <a:rPr lang="en-US" sz="2300">
                <a:solidFill>
                  <a:schemeClr val="accent1"/>
                </a:solidFill>
                <a:latin typeface="Calibri"/>
                <a:ea typeface="Calibri"/>
                <a:cs typeface="Calibri"/>
                <a:sym typeface="Calibri"/>
              </a:rPr>
              <a:t> 100%	</a:t>
            </a:r>
            <a:endParaRPr/>
          </a:p>
        </p:txBody>
      </p:sp>
      <p:sp>
        <p:nvSpPr>
          <p:cNvPr id="841" name="Google Shape;841;p11"/>
          <p:cNvSpPr txBox="1"/>
          <p:nvPr/>
        </p:nvSpPr>
        <p:spPr>
          <a:xfrm>
            <a:off x="9500498" y="4057316"/>
            <a:ext cx="1267354" cy="359706"/>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rgbClr val="8D8D8D"/>
                </a:solidFill>
                <a:latin typeface="Calibri"/>
                <a:ea typeface="Calibri"/>
                <a:cs typeface="Calibri"/>
                <a:sym typeface="Calibri"/>
              </a:rPr>
              <a:t>x </a:t>
            </a:r>
            <a:r>
              <a:rPr lang="en-US" sz="2300">
                <a:solidFill>
                  <a:schemeClr val="accent1"/>
                </a:solidFill>
                <a:latin typeface="Calibri"/>
                <a:ea typeface="Calibri"/>
                <a:cs typeface="Calibri"/>
                <a:sym typeface="Calibri"/>
              </a:rPr>
              <a:t>150%	</a:t>
            </a:r>
            <a:endParaRPr/>
          </a:p>
        </p:txBody>
      </p:sp>
      <p:sp>
        <p:nvSpPr>
          <p:cNvPr id="842" name="Google Shape;842;p11"/>
          <p:cNvSpPr txBox="1"/>
          <p:nvPr/>
        </p:nvSpPr>
        <p:spPr>
          <a:xfrm>
            <a:off x="6415553" y="2945696"/>
            <a:ext cx="1152140" cy="38004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rgbClr val="4C3048"/>
                </a:solidFill>
                <a:latin typeface="Calibri"/>
                <a:ea typeface="Calibri"/>
                <a:cs typeface="Calibri"/>
                <a:sym typeface="Calibri"/>
              </a:rPr>
              <a:t>Value</a:t>
            </a:r>
            <a:endParaRPr/>
          </a:p>
        </p:txBody>
      </p:sp>
      <p:sp>
        <p:nvSpPr>
          <p:cNvPr id="843" name="Google Shape;843;p11"/>
          <p:cNvSpPr txBox="1"/>
          <p:nvPr/>
        </p:nvSpPr>
        <p:spPr>
          <a:xfrm>
            <a:off x="6439067" y="3370942"/>
            <a:ext cx="1152140" cy="51913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rgbClr val="4C3048"/>
                </a:solidFill>
                <a:latin typeface="Calibri"/>
                <a:ea typeface="Calibri"/>
                <a:cs typeface="Calibri"/>
                <a:sym typeface="Calibri"/>
              </a:rPr>
              <a:t>Index credit</a:t>
            </a:r>
            <a:r>
              <a:rPr baseline="30000" lang="en-US" sz="1600">
                <a:solidFill>
                  <a:srgbClr val="4C3048"/>
                </a:solidFill>
                <a:latin typeface="Calibri"/>
                <a:ea typeface="Calibri"/>
                <a:cs typeface="Calibri"/>
                <a:sym typeface="Calibri"/>
              </a:rPr>
              <a:t>1</a:t>
            </a:r>
            <a:endParaRPr/>
          </a:p>
        </p:txBody>
      </p:sp>
      <p:sp>
        <p:nvSpPr>
          <p:cNvPr id="844" name="Google Shape;844;p11"/>
          <p:cNvSpPr txBox="1"/>
          <p:nvPr/>
        </p:nvSpPr>
        <p:spPr>
          <a:xfrm>
            <a:off x="6447327" y="4789121"/>
            <a:ext cx="1152140" cy="37588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rgbClr val="4C3048"/>
                </a:solidFill>
                <a:latin typeface="Calibri"/>
                <a:ea typeface="Calibri"/>
                <a:cs typeface="Calibri"/>
                <a:sym typeface="Calibri"/>
              </a:rPr>
              <a:t>New credit</a:t>
            </a:r>
            <a:endParaRPr/>
          </a:p>
        </p:txBody>
      </p:sp>
      <p:sp>
        <p:nvSpPr>
          <p:cNvPr id="845" name="Google Shape;845;p11"/>
          <p:cNvSpPr txBox="1"/>
          <p:nvPr/>
        </p:nvSpPr>
        <p:spPr>
          <a:xfrm>
            <a:off x="6432336" y="3983298"/>
            <a:ext cx="1372541" cy="51913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rgbClr val="4C3048"/>
                </a:solidFill>
                <a:latin typeface="Calibri"/>
                <a:ea typeface="Calibri"/>
                <a:cs typeface="Calibri"/>
                <a:sym typeface="Calibri"/>
              </a:rPr>
              <a:t>Interest factor/bonus</a:t>
            </a:r>
            <a:endParaRPr/>
          </a:p>
        </p:txBody>
      </p:sp>
      <p:sp>
        <p:nvSpPr>
          <p:cNvPr id="846" name="Google Shape;846;p11"/>
          <p:cNvSpPr txBox="1"/>
          <p:nvPr/>
        </p:nvSpPr>
        <p:spPr>
          <a:xfrm>
            <a:off x="7609494" y="5308259"/>
            <a:ext cx="1545362" cy="359706"/>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chemeClr val="accent1"/>
                </a:solidFill>
                <a:latin typeface="Calibri"/>
                <a:ea typeface="Calibri"/>
                <a:cs typeface="Calibri"/>
                <a:sym typeface="Calibri"/>
              </a:rPr>
              <a:t>$104,000	</a:t>
            </a:r>
            <a:endParaRPr/>
          </a:p>
        </p:txBody>
      </p:sp>
      <p:sp>
        <p:nvSpPr>
          <p:cNvPr id="847" name="Google Shape;847;p11"/>
          <p:cNvSpPr txBox="1"/>
          <p:nvPr/>
        </p:nvSpPr>
        <p:spPr>
          <a:xfrm>
            <a:off x="9343666" y="5308259"/>
            <a:ext cx="1424186" cy="359706"/>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chemeClr val="accent1"/>
                </a:solidFill>
                <a:latin typeface="Calibri"/>
                <a:ea typeface="Calibri"/>
                <a:cs typeface="Calibri"/>
                <a:sym typeface="Calibri"/>
              </a:rPr>
              <a:t>$132,500	</a:t>
            </a:r>
            <a:endParaRPr/>
          </a:p>
        </p:txBody>
      </p:sp>
      <p:sp>
        <p:nvSpPr>
          <p:cNvPr id="848" name="Google Shape;848;p11"/>
          <p:cNvSpPr txBox="1"/>
          <p:nvPr/>
        </p:nvSpPr>
        <p:spPr>
          <a:xfrm>
            <a:off x="6439067" y="5365866"/>
            <a:ext cx="1152140" cy="42209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rgbClr val="4C3048"/>
                </a:solidFill>
                <a:latin typeface="Calibri"/>
                <a:ea typeface="Calibri"/>
                <a:cs typeface="Calibri"/>
                <a:sym typeface="Calibri"/>
              </a:rPr>
              <a:t>Total</a:t>
            </a:r>
            <a:r>
              <a:rPr baseline="30000" lang="en-US" sz="1600">
                <a:solidFill>
                  <a:srgbClr val="4C3048"/>
                </a:solidFill>
                <a:latin typeface="Calibri"/>
                <a:ea typeface="Calibri"/>
                <a:cs typeface="Calibri"/>
                <a:sym typeface="Calibri"/>
              </a:rPr>
              <a:t>1</a:t>
            </a:r>
            <a:r>
              <a:rPr lang="en-US" sz="1600">
                <a:solidFill>
                  <a:srgbClr val="4C3048"/>
                </a:solidFill>
                <a:latin typeface="Calibri"/>
                <a:ea typeface="Calibri"/>
                <a:cs typeface="Calibri"/>
                <a:sym typeface="Calibri"/>
              </a:rPr>
              <a:t> </a:t>
            </a:r>
            <a:endParaRPr/>
          </a:p>
        </p:txBody>
      </p:sp>
      <p:grpSp>
        <p:nvGrpSpPr>
          <p:cNvPr id="849" name="Google Shape;849;p11"/>
          <p:cNvGrpSpPr/>
          <p:nvPr/>
        </p:nvGrpSpPr>
        <p:grpSpPr>
          <a:xfrm>
            <a:off x="6381038" y="2099209"/>
            <a:ext cx="4494755" cy="3673523"/>
            <a:chOff x="497851" y="2384111"/>
            <a:chExt cx="4494755" cy="3673523"/>
          </a:xfrm>
        </p:grpSpPr>
        <p:cxnSp>
          <p:nvCxnSpPr>
            <p:cNvPr id="850" name="Google Shape;850;p11"/>
            <p:cNvCxnSpPr/>
            <p:nvPr/>
          </p:nvCxnSpPr>
          <p:spPr>
            <a:xfrm>
              <a:off x="3384766" y="2396417"/>
              <a:ext cx="0" cy="3657600"/>
            </a:xfrm>
            <a:prstGeom prst="straightConnector1">
              <a:avLst/>
            </a:prstGeom>
            <a:noFill/>
            <a:ln cap="flat" cmpd="sng" w="19050">
              <a:solidFill>
                <a:srgbClr val="BFBFBF"/>
              </a:solidFill>
              <a:prstDash val="solid"/>
              <a:round/>
              <a:headEnd len="sm" w="sm" type="none"/>
              <a:tailEnd len="sm" w="sm" type="none"/>
            </a:ln>
          </p:spPr>
        </p:cxnSp>
        <p:cxnSp>
          <p:nvCxnSpPr>
            <p:cNvPr id="851" name="Google Shape;851;p11"/>
            <p:cNvCxnSpPr/>
            <p:nvPr/>
          </p:nvCxnSpPr>
          <p:spPr>
            <a:xfrm>
              <a:off x="499876" y="3634523"/>
              <a:ext cx="4480560" cy="0"/>
            </a:xfrm>
            <a:prstGeom prst="straightConnector1">
              <a:avLst/>
            </a:prstGeom>
            <a:noFill/>
            <a:ln cap="flat" cmpd="sng" w="19050">
              <a:solidFill>
                <a:srgbClr val="BFBFBF"/>
              </a:solidFill>
              <a:prstDash val="solid"/>
              <a:round/>
              <a:headEnd len="sm" w="sm" type="none"/>
              <a:tailEnd len="sm" w="sm" type="none"/>
            </a:ln>
          </p:spPr>
        </p:cxnSp>
        <p:cxnSp>
          <p:nvCxnSpPr>
            <p:cNvPr id="852" name="Google Shape;852;p11"/>
            <p:cNvCxnSpPr/>
            <p:nvPr/>
          </p:nvCxnSpPr>
          <p:spPr>
            <a:xfrm>
              <a:off x="499876" y="4811568"/>
              <a:ext cx="4480560" cy="0"/>
            </a:xfrm>
            <a:prstGeom prst="straightConnector1">
              <a:avLst/>
            </a:prstGeom>
            <a:noFill/>
            <a:ln cap="flat" cmpd="sng" w="19050">
              <a:solidFill>
                <a:srgbClr val="7F7F7F"/>
              </a:solidFill>
              <a:prstDash val="solid"/>
              <a:round/>
              <a:headEnd len="sm" w="sm" type="none"/>
              <a:tailEnd len="sm" w="sm" type="none"/>
            </a:ln>
          </p:spPr>
        </p:cxnSp>
        <p:cxnSp>
          <p:nvCxnSpPr>
            <p:cNvPr id="853" name="Google Shape;853;p11"/>
            <p:cNvCxnSpPr/>
            <p:nvPr/>
          </p:nvCxnSpPr>
          <p:spPr>
            <a:xfrm>
              <a:off x="499876" y="5436469"/>
              <a:ext cx="4480560" cy="0"/>
            </a:xfrm>
            <a:prstGeom prst="straightConnector1">
              <a:avLst/>
            </a:prstGeom>
            <a:noFill/>
            <a:ln cap="flat" cmpd="sng" w="19050">
              <a:solidFill>
                <a:srgbClr val="BFBFBF"/>
              </a:solidFill>
              <a:prstDash val="solid"/>
              <a:round/>
              <a:headEnd len="sm" w="sm" type="none"/>
              <a:tailEnd len="sm" w="sm" type="none"/>
            </a:ln>
          </p:spPr>
        </p:cxnSp>
        <p:cxnSp>
          <p:nvCxnSpPr>
            <p:cNvPr id="854" name="Google Shape;854;p11"/>
            <p:cNvCxnSpPr/>
            <p:nvPr/>
          </p:nvCxnSpPr>
          <p:spPr>
            <a:xfrm>
              <a:off x="499876" y="4167681"/>
              <a:ext cx="4480560" cy="0"/>
            </a:xfrm>
            <a:prstGeom prst="straightConnector1">
              <a:avLst/>
            </a:prstGeom>
            <a:noFill/>
            <a:ln cap="flat" cmpd="sng" w="19050">
              <a:solidFill>
                <a:srgbClr val="BFBFBF"/>
              </a:solidFill>
              <a:prstDash val="solid"/>
              <a:round/>
              <a:headEnd len="sm" w="sm" type="none"/>
              <a:tailEnd len="sm" w="sm" type="none"/>
            </a:ln>
          </p:spPr>
        </p:cxnSp>
        <p:cxnSp>
          <p:nvCxnSpPr>
            <p:cNvPr id="855" name="Google Shape;855;p11"/>
            <p:cNvCxnSpPr/>
            <p:nvPr/>
          </p:nvCxnSpPr>
          <p:spPr>
            <a:xfrm>
              <a:off x="512046" y="6047387"/>
              <a:ext cx="4480560" cy="0"/>
            </a:xfrm>
            <a:prstGeom prst="straightConnector1">
              <a:avLst/>
            </a:prstGeom>
            <a:noFill/>
            <a:ln cap="flat" cmpd="sng" w="19050">
              <a:solidFill>
                <a:srgbClr val="BFBFBF"/>
              </a:solidFill>
              <a:prstDash val="solid"/>
              <a:round/>
              <a:headEnd len="sm" w="sm" type="none"/>
              <a:tailEnd len="sm" w="sm" type="none"/>
            </a:ln>
          </p:spPr>
        </p:cxnSp>
        <p:cxnSp>
          <p:nvCxnSpPr>
            <p:cNvPr id="856" name="Google Shape;856;p11"/>
            <p:cNvCxnSpPr/>
            <p:nvPr/>
          </p:nvCxnSpPr>
          <p:spPr>
            <a:xfrm>
              <a:off x="503940" y="3098791"/>
              <a:ext cx="0" cy="2958843"/>
            </a:xfrm>
            <a:prstGeom prst="straightConnector1">
              <a:avLst/>
            </a:prstGeom>
            <a:noFill/>
            <a:ln cap="flat" cmpd="sng" w="19050">
              <a:solidFill>
                <a:srgbClr val="BFBFBF"/>
              </a:solidFill>
              <a:prstDash val="solid"/>
              <a:round/>
              <a:headEnd len="sm" w="sm" type="none"/>
              <a:tailEnd len="sm" w="sm" type="none"/>
            </a:ln>
          </p:spPr>
        </p:cxnSp>
        <p:cxnSp>
          <p:nvCxnSpPr>
            <p:cNvPr id="857" name="Google Shape;857;p11"/>
            <p:cNvCxnSpPr/>
            <p:nvPr/>
          </p:nvCxnSpPr>
          <p:spPr>
            <a:xfrm>
              <a:off x="497851" y="3099850"/>
              <a:ext cx="4480560" cy="0"/>
            </a:xfrm>
            <a:prstGeom prst="straightConnector1">
              <a:avLst/>
            </a:prstGeom>
            <a:noFill/>
            <a:ln cap="flat" cmpd="sng" w="19050">
              <a:solidFill>
                <a:srgbClr val="BFBFBF"/>
              </a:solidFill>
              <a:prstDash val="solid"/>
              <a:round/>
              <a:headEnd len="sm" w="sm" type="none"/>
              <a:tailEnd len="sm" w="sm" type="none"/>
            </a:ln>
          </p:spPr>
        </p:cxnSp>
        <p:cxnSp>
          <p:nvCxnSpPr>
            <p:cNvPr id="858" name="Google Shape;858;p11"/>
            <p:cNvCxnSpPr/>
            <p:nvPr/>
          </p:nvCxnSpPr>
          <p:spPr>
            <a:xfrm>
              <a:off x="1775705" y="2390020"/>
              <a:ext cx="3200400" cy="0"/>
            </a:xfrm>
            <a:prstGeom prst="straightConnector1">
              <a:avLst/>
            </a:prstGeom>
            <a:noFill/>
            <a:ln cap="flat" cmpd="sng" w="19050">
              <a:solidFill>
                <a:srgbClr val="BFBFBF"/>
              </a:solidFill>
              <a:prstDash val="solid"/>
              <a:round/>
              <a:headEnd len="sm" w="sm" type="none"/>
              <a:tailEnd len="sm" w="sm" type="none"/>
            </a:ln>
          </p:spPr>
        </p:cxnSp>
        <p:cxnSp>
          <p:nvCxnSpPr>
            <p:cNvPr id="859" name="Google Shape;859;p11"/>
            <p:cNvCxnSpPr/>
            <p:nvPr/>
          </p:nvCxnSpPr>
          <p:spPr>
            <a:xfrm>
              <a:off x="4983062" y="2384111"/>
              <a:ext cx="0" cy="3657600"/>
            </a:xfrm>
            <a:prstGeom prst="straightConnector1">
              <a:avLst/>
            </a:prstGeom>
            <a:noFill/>
            <a:ln cap="flat" cmpd="sng" w="19050">
              <a:solidFill>
                <a:srgbClr val="BFBFBF"/>
              </a:solidFill>
              <a:prstDash val="solid"/>
              <a:round/>
              <a:headEnd len="sm" w="sm" type="none"/>
              <a:tailEnd len="sm" w="sm" type="none"/>
            </a:ln>
          </p:spPr>
        </p:cxnSp>
        <p:cxnSp>
          <p:nvCxnSpPr>
            <p:cNvPr id="860" name="Google Shape;860;p11"/>
            <p:cNvCxnSpPr/>
            <p:nvPr/>
          </p:nvCxnSpPr>
          <p:spPr>
            <a:xfrm>
              <a:off x="1786278" y="2396417"/>
              <a:ext cx="0" cy="3657600"/>
            </a:xfrm>
            <a:prstGeom prst="straightConnector1">
              <a:avLst/>
            </a:prstGeom>
            <a:noFill/>
            <a:ln cap="flat" cmpd="sng" w="19050">
              <a:solidFill>
                <a:srgbClr val="BFBFBF"/>
              </a:solidFill>
              <a:prstDash val="solid"/>
              <a:round/>
              <a:headEnd len="sm" w="sm" type="none"/>
              <a:tailEnd len="sm" w="sm" type="none"/>
            </a:ln>
          </p:spPr>
        </p:cxnSp>
      </p:grpSp>
      <p:grpSp>
        <p:nvGrpSpPr>
          <p:cNvPr id="861" name="Google Shape;861;p11"/>
          <p:cNvGrpSpPr/>
          <p:nvPr/>
        </p:nvGrpSpPr>
        <p:grpSpPr>
          <a:xfrm>
            <a:off x="686627" y="1412755"/>
            <a:ext cx="4530223" cy="4356360"/>
            <a:chOff x="686627" y="1412755"/>
            <a:chExt cx="4530223" cy="4356360"/>
          </a:xfrm>
        </p:grpSpPr>
        <p:sp>
          <p:nvSpPr>
            <p:cNvPr id="862" name="Google Shape;862;p11"/>
            <p:cNvSpPr txBox="1"/>
            <p:nvPr/>
          </p:nvSpPr>
          <p:spPr>
            <a:xfrm>
              <a:off x="696632" y="1412755"/>
              <a:ext cx="4476619" cy="518463"/>
            </a:xfrm>
            <a:prstGeom prst="rect">
              <a:avLst/>
            </a:prstGeom>
            <a:solidFill>
              <a:srgbClr val="55146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2300">
                  <a:solidFill>
                    <a:schemeClr val="dk2"/>
                  </a:solidFill>
                  <a:latin typeface="Calibri"/>
                  <a:ea typeface="Calibri"/>
                  <a:cs typeface="Calibri"/>
                  <a:sym typeface="Calibri"/>
                </a:rPr>
                <a:t>Accelerated </a:t>
              </a:r>
              <a:endParaRPr/>
            </a:p>
          </p:txBody>
        </p:sp>
        <p:sp>
          <p:nvSpPr>
            <p:cNvPr id="863" name="Google Shape;863;p11"/>
            <p:cNvSpPr txBox="1"/>
            <p:nvPr/>
          </p:nvSpPr>
          <p:spPr>
            <a:xfrm>
              <a:off x="2650736" y="3478857"/>
              <a:ext cx="865522" cy="345049"/>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rgbClr val="551461"/>
                  </a:solidFill>
                  <a:latin typeface="Calibri"/>
                  <a:ea typeface="Calibri"/>
                  <a:cs typeface="Calibri"/>
                  <a:sym typeface="Calibri"/>
                </a:rPr>
                <a:t>4%	</a:t>
              </a:r>
              <a:endParaRPr/>
            </a:p>
          </p:txBody>
        </p:sp>
        <p:sp>
          <p:nvSpPr>
            <p:cNvPr id="864" name="Google Shape;864;p11"/>
            <p:cNvSpPr txBox="1"/>
            <p:nvPr/>
          </p:nvSpPr>
          <p:spPr>
            <a:xfrm>
              <a:off x="3945223" y="3464200"/>
              <a:ext cx="1141253" cy="359706"/>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rgbClr val="551461"/>
                  </a:solidFill>
                  <a:latin typeface="Calibri"/>
                  <a:ea typeface="Calibri"/>
                  <a:cs typeface="Calibri"/>
                  <a:sym typeface="Calibri"/>
                </a:rPr>
                <a:t>4%	</a:t>
              </a:r>
              <a:endParaRPr/>
            </a:p>
          </p:txBody>
        </p:sp>
        <p:sp>
          <p:nvSpPr>
            <p:cNvPr id="865" name="Google Shape;865;p11"/>
            <p:cNvSpPr txBox="1"/>
            <p:nvPr/>
          </p:nvSpPr>
          <p:spPr>
            <a:xfrm>
              <a:off x="2159149" y="5308259"/>
              <a:ext cx="1357109" cy="359706"/>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rgbClr val="551461"/>
                  </a:solidFill>
                  <a:latin typeface="Calibri"/>
                  <a:ea typeface="Calibri"/>
                  <a:cs typeface="Calibri"/>
                  <a:sym typeface="Calibri"/>
                </a:rPr>
                <a:t>$102,000	</a:t>
              </a:r>
              <a:endParaRPr/>
            </a:p>
          </p:txBody>
        </p:sp>
        <p:sp>
          <p:nvSpPr>
            <p:cNvPr id="866" name="Google Shape;866;p11"/>
            <p:cNvSpPr txBox="1"/>
            <p:nvPr/>
          </p:nvSpPr>
          <p:spPr>
            <a:xfrm>
              <a:off x="3590699" y="5308259"/>
              <a:ext cx="1495777" cy="359706"/>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rgbClr val="551461"/>
                  </a:solidFill>
                  <a:latin typeface="Calibri"/>
                  <a:ea typeface="Calibri"/>
                  <a:cs typeface="Calibri"/>
                  <a:sym typeface="Calibri"/>
                </a:rPr>
                <a:t>$137,500	</a:t>
              </a:r>
              <a:endParaRPr/>
            </a:p>
          </p:txBody>
        </p:sp>
        <p:sp>
          <p:nvSpPr>
            <p:cNvPr id="867" name="Google Shape;867;p11"/>
            <p:cNvSpPr txBox="1"/>
            <p:nvPr/>
          </p:nvSpPr>
          <p:spPr>
            <a:xfrm>
              <a:off x="2248904" y="4098512"/>
              <a:ext cx="1267354" cy="359706"/>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rgbClr val="8D8D8D"/>
                  </a:solidFill>
                  <a:latin typeface="Calibri"/>
                  <a:ea typeface="Calibri"/>
                  <a:cs typeface="Calibri"/>
                  <a:sym typeface="Calibri"/>
                </a:rPr>
                <a:t>x </a:t>
              </a:r>
              <a:r>
                <a:rPr lang="en-US" sz="2300">
                  <a:solidFill>
                    <a:srgbClr val="551461"/>
                  </a:solidFill>
                  <a:latin typeface="Calibri"/>
                  <a:ea typeface="Calibri"/>
                  <a:cs typeface="Calibri"/>
                  <a:sym typeface="Calibri"/>
                </a:rPr>
                <a:t>50%	</a:t>
              </a:r>
              <a:endParaRPr/>
            </a:p>
          </p:txBody>
        </p:sp>
        <p:sp>
          <p:nvSpPr>
            <p:cNvPr id="868" name="Google Shape;868;p11"/>
            <p:cNvSpPr txBox="1"/>
            <p:nvPr/>
          </p:nvSpPr>
          <p:spPr>
            <a:xfrm>
              <a:off x="3819122" y="4098512"/>
              <a:ext cx="1267354" cy="359706"/>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rgbClr val="8D8D8D"/>
                  </a:solidFill>
                  <a:latin typeface="Calibri"/>
                  <a:ea typeface="Calibri"/>
                  <a:cs typeface="Calibri"/>
                  <a:sym typeface="Calibri"/>
                </a:rPr>
                <a:t>x </a:t>
              </a:r>
              <a:r>
                <a:rPr lang="en-US" sz="2300">
                  <a:solidFill>
                    <a:srgbClr val="551461"/>
                  </a:solidFill>
                  <a:latin typeface="Calibri"/>
                  <a:ea typeface="Calibri"/>
                  <a:cs typeface="Calibri"/>
                  <a:sym typeface="Calibri"/>
                </a:rPr>
                <a:t>250%	</a:t>
              </a:r>
              <a:endParaRPr/>
            </a:p>
          </p:txBody>
        </p:sp>
        <p:sp>
          <p:nvSpPr>
            <p:cNvPr id="869" name="Google Shape;869;p11"/>
            <p:cNvSpPr txBox="1"/>
            <p:nvPr/>
          </p:nvSpPr>
          <p:spPr>
            <a:xfrm>
              <a:off x="2132313" y="2899466"/>
              <a:ext cx="1383945" cy="359706"/>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rgbClr val="551461"/>
                  </a:solidFill>
                  <a:latin typeface="Calibri"/>
                  <a:ea typeface="Calibri"/>
                  <a:cs typeface="Calibri"/>
                  <a:sym typeface="Calibri"/>
                </a:rPr>
                <a:t>$100,000	</a:t>
              </a:r>
              <a:endParaRPr/>
            </a:p>
          </p:txBody>
        </p:sp>
        <p:sp>
          <p:nvSpPr>
            <p:cNvPr id="870" name="Google Shape;870;p11"/>
            <p:cNvSpPr txBox="1"/>
            <p:nvPr/>
          </p:nvSpPr>
          <p:spPr>
            <a:xfrm>
              <a:off x="3632071" y="2899466"/>
              <a:ext cx="1454405" cy="359706"/>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rgbClr val="551461"/>
                  </a:solidFill>
                  <a:latin typeface="Calibri"/>
                  <a:ea typeface="Calibri"/>
                  <a:cs typeface="Calibri"/>
                  <a:sym typeface="Calibri"/>
                </a:rPr>
                <a:t>$125,000	</a:t>
              </a:r>
              <a:endParaRPr/>
            </a:p>
          </p:txBody>
        </p:sp>
        <p:sp>
          <p:nvSpPr>
            <p:cNvPr id="871" name="Google Shape;871;p11"/>
            <p:cNvSpPr txBox="1"/>
            <p:nvPr/>
          </p:nvSpPr>
          <p:spPr>
            <a:xfrm>
              <a:off x="2650736" y="4701443"/>
              <a:ext cx="865522" cy="37489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rgbClr val="4C3048"/>
                  </a:solidFill>
                  <a:latin typeface="Calibri"/>
                  <a:ea typeface="Calibri"/>
                  <a:cs typeface="Calibri"/>
                  <a:sym typeface="Calibri"/>
                </a:rPr>
                <a:t>2%</a:t>
              </a:r>
              <a:endParaRPr/>
            </a:p>
          </p:txBody>
        </p:sp>
        <p:sp>
          <p:nvSpPr>
            <p:cNvPr id="872" name="Google Shape;872;p11"/>
            <p:cNvSpPr txBox="1"/>
            <p:nvPr/>
          </p:nvSpPr>
          <p:spPr>
            <a:xfrm>
              <a:off x="4337131" y="4701443"/>
              <a:ext cx="749345" cy="326764"/>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lang="en-US" sz="2300">
                  <a:solidFill>
                    <a:srgbClr val="4C3048"/>
                  </a:solidFill>
                  <a:latin typeface="Calibri"/>
                  <a:ea typeface="Calibri"/>
                  <a:cs typeface="Calibri"/>
                  <a:sym typeface="Calibri"/>
                </a:rPr>
                <a:t>10%	</a:t>
              </a:r>
              <a:endParaRPr/>
            </a:p>
          </p:txBody>
        </p:sp>
        <p:grpSp>
          <p:nvGrpSpPr>
            <p:cNvPr id="873" name="Google Shape;873;p11"/>
            <p:cNvGrpSpPr/>
            <p:nvPr/>
          </p:nvGrpSpPr>
          <p:grpSpPr>
            <a:xfrm>
              <a:off x="686627" y="2088323"/>
              <a:ext cx="4530223" cy="3680792"/>
              <a:chOff x="6595960" y="2340523"/>
              <a:chExt cx="4530223" cy="3680792"/>
            </a:xfrm>
          </p:grpSpPr>
          <p:sp>
            <p:nvSpPr>
              <p:cNvPr id="874" name="Google Shape;874;p11"/>
              <p:cNvSpPr txBox="1"/>
              <p:nvPr/>
            </p:nvSpPr>
            <p:spPr>
              <a:xfrm>
                <a:off x="7916816" y="2443242"/>
                <a:ext cx="1575351" cy="5184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800">
                    <a:solidFill>
                      <a:srgbClr val="551461"/>
                    </a:solidFill>
                    <a:latin typeface="Calibri"/>
                    <a:ea typeface="Calibri"/>
                    <a:cs typeface="Calibri"/>
                    <a:sym typeface="Calibri"/>
                  </a:rPr>
                  <a:t>Accumulation Value</a:t>
                </a:r>
                <a:endParaRPr/>
              </a:p>
            </p:txBody>
          </p:sp>
          <p:sp>
            <p:nvSpPr>
              <p:cNvPr id="875" name="Google Shape;875;p11"/>
              <p:cNvSpPr txBox="1"/>
              <p:nvPr/>
            </p:nvSpPr>
            <p:spPr>
              <a:xfrm>
                <a:off x="9550832" y="2443241"/>
                <a:ext cx="1575351" cy="5184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800">
                    <a:solidFill>
                      <a:srgbClr val="551461"/>
                    </a:solidFill>
                    <a:latin typeface="Calibri"/>
                    <a:ea typeface="Calibri"/>
                    <a:cs typeface="Calibri"/>
                    <a:sym typeface="Calibri"/>
                  </a:rPr>
                  <a:t>Protected Income Value</a:t>
                </a:r>
                <a:endParaRPr/>
              </a:p>
            </p:txBody>
          </p:sp>
          <p:sp>
            <p:nvSpPr>
              <p:cNvPr id="876" name="Google Shape;876;p11"/>
              <p:cNvSpPr txBox="1"/>
              <p:nvPr/>
            </p:nvSpPr>
            <p:spPr>
              <a:xfrm>
                <a:off x="6670482" y="3126044"/>
                <a:ext cx="1152140" cy="51913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rgbClr val="4C3048"/>
                    </a:solidFill>
                    <a:latin typeface="Calibri"/>
                    <a:ea typeface="Calibri"/>
                    <a:cs typeface="Calibri"/>
                    <a:sym typeface="Calibri"/>
                  </a:rPr>
                  <a:t>Value</a:t>
                </a:r>
                <a:endParaRPr/>
              </a:p>
            </p:txBody>
          </p:sp>
          <p:sp>
            <p:nvSpPr>
              <p:cNvPr id="877" name="Google Shape;877;p11"/>
              <p:cNvSpPr txBox="1"/>
              <p:nvPr/>
            </p:nvSpPr>
            <p:spPr>
              <a:xfrm>
                <a:off x="6693996" y="3645183"/>
                <a:ext cx="1152140" cy="51913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rgbClr val="4C3048"/>
                    </a:solidFill>
                    <a:latin typeface="Calibri"/>
                    <a:ea typeface="Calibri"/>
                    <a:cs typeface="Calibri"/>
                    <a:sym typeface="Calibri"/>
                  </a:rPr>
                  <a:t>Index credit</a:t>
                </a:r>
                <a:r>
                  <a:rPr baseline="30000" lang="en-US" sz="1600">
                    <a:solidFill>
                      <a:srgbClr val="4C3048"/>
                    </a:solidFill>
                    <a:latin typeface="Calibri"/>
                    <a:ea typeface="Calibri"/>
                    <a:cs typeface="Calibri"/>
                    <a:sym typeface="Calibri"/>
                  </a:rPr>
                  <a:t>1</a:t>
                </a:r>
                <a:endParaRPr/>
              </a:p>
            </p:txBody>
          </p:sp>
          <p:sp>
            <p:nvSpPr>
              <p:cNvPr id="878" name="Google Shape;878;p11"/>
              <p:cNvSpPr txBox="1"/>
              <p:nvPr/>
            </p:nvSpPr>
            <p:spPr>
              <a:xfrm>
                <a:off x="6702256" y="5037962"/>
                <a:ext cx="1152140" cy="37588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rgbClr val="4C3048"/>
                    </a:solidFill>
                    <a:latin typeface="Calibri"/>
                    <a:ea typeface="Calibri"/>
                    <a:cs typeface="Calibri"/>
                    <a:sym typeface="Calibri"/>
                  </a:rPr>
                  <a:t>New credit</a:t>
                </a:r>
                <a:endParaRPr/>
              </a:p>
            </p:txBody>
          </p:sp>
          <p:sp>
            <p:nvSpPr>
              <p:cNvPr id="879" name="Google Shape;879;p11"/>
              <p:cNvSpPr txBox="1"/>
              <p:nvPr/>
            </p:nvSpPr>
            <p:spPr>
              <a:xfrm>
                <a:off x="6670482" y="4235498"/>
                <a:ext cx="1290826" cy="51913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rgbClr val="4C3048"/>
                    </a:solidFill>
                    <a:latin typeface="Calibri"/>
                    <a:ea typeface="Calibri"/>
                    <a:cs typeface="Calibri"/>
                    <a:sym typeface="Calibri"/>
                  </a:rPr>
                  <a:t>Interest factor/bonus</a:t>
                </a:r>
                <a:endParaRPr/>
              </a:p>
            </p:txBody>
          </p:sp>
          <p:sp>
            <p:nvSpPr>
              <p:cNvPr id="880" name="Google Shape;880;p11"/>
              <p:cNvSpPr txBox="1"/>
              <p:nvPr/>
            </p:nvSpPr>
            <p:spPr>
              <a:xfrm>
                <a:off x="6693996" y="5560459"/>
                <a:ext cx="1152140" cy="42209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rgbClr val="4C3048"/>
                    </a:solidFill>
                    <a:latin typeface="Calibri"/>
                    <a:ea typeface="Calibri"/>
                    <a:cs typeface="Calibri"/>
                    <a:sym typeface="Calibri"/>
                  </a:rPr>
                  <a:t>Total</a:t>
                </a:r>
                <a:r>
                  <a:rPr baseline="30000" lang="en-US" sz="1600">
                    <a:solidFill>
                      <a:srgbClr val="4C3048"/>
                    </a:solidFill>
                    <a:latin typeface="Calibri"/>
                    <a:ea typeface="Calibri"/>
                    <a:cs typeface="Calibri"/>
                    <a:sym typeface="Calibri"/>
                  </a:rPr>
                  <a:t>1</a:t>
                </a:r>
                <a:r>
                  <a:rPr lang="en-US" sz="1600">
                    <a:solidFill>
                      <a:srgbClr val="4C3048"/>
                    </a:solidFill>
                    <a:latin typeface="Calibri"/>
                    <a:ea typeface="Calibri"/>
                    <a:cs typeface="Calibri"/>
                    <a:sym typeface="Calibri"/>
                  </a:rPr>
                  <a:t> </a:t>
                </a:r>
                <a:endParaRPr/>
              </a:p>
            </p:txBody>
          </p:sp>
          <p:grpSp>
            <p:nvGrpSpPr>
              <p:cNvPr id="881" name="Google Shape;881;p11"/>
              <p:cNvGrpSpPr/>
              <p:nvPr/>
            </p:nvGrpSpPr>
            <p:grpSpPr>
              <a:xfrm>
                <a:off x="6595960" y="2340523"/>
                <a:ext cx="4494755" cy="3680792"/>
                <a:chOff x="497851" y="2373225"/>
                <a:chExt cx="4494755" cy="3680792"/>
              </a:xfrm>
            </p:grpSpPr>
            <p:cxnSp>
              <p:nvCxnSpPr>
                <p:cNvPr id="882" name="Google Shape;882;p11"/>
                <p:cNvCxnSpPr/>
                <p:nvPr/>
              </p:nvCxnSpPr>
              <p:spPr>
                <a:xfrm>
                  <a:off x="3384766" y="2396417"/>
                  <a:ext cx="0" cy="3657600"/>
                </a:xfrm>
                <a:prstGeom prst="straightConnector1">
                  <a:avLst/>
                </a:prstGeom>
                <a:noFill/>
                <a:ln cap="flat" cmpd="sng" w="19050">
                  <a:solidFill>
                    <a:srgbClr val="BFBFBF"/>
                  </a:solidFill>
                  <a:prstDash val="solid"/>
                  <a:round/>
                  <a:headEnd len="sm" w="sm" type="none"/>
                  <a:tailEnd len="sm" w="sm" type="none"/>
                </a:ln>
              </p:spPr>
            </p:cxnSp>
            <p:cxnSp>
              <p:nvCxnSpPr>
                <p:cNvPr id="883" name="Google Shape;883;p11"/>
                <p:cNvCxnSpPr/>
                <p:nvPr/>
              </p:nvCxnSpPr>
              <p:spPr>
                <a:xfrm>
                  <a:off x="499876" y="3634523"/>
                  <a:ext cx="4480560" cy="0"/>
                </a:xfrm>
                <a:prstGeom prst="straightConnector1">
                  <a:avLst/>
                </a:prstGeom>
                <a:noFill/>
                <a:ln cap="flat" cmpd="sng" w="19050">
                  <a:solidFill>
                    <a:srgbClr val="BFBFBF"/>
                  </a:solidFill>
                  <a:prstDash val="solid"/>
                  <a:round/>
                  <a:headEnd len="sm" w="sm" type="none"/>
                  <a:tailEnd len="sm" w="sm" type="none"/>
                </a:ln>
              </p:spPr>
            </p:cxnSp>
            <p:cxnSp>
              <p:nvCxnSpPr>
                <p:cNvPr id="884" name="Google Shape;884;p11"/>
                <p:cNvCxnSpPr/>
                <p:nvPr/>
              </p:nvCxnSpPr>
              <p:spPr>
                <a:xfrm>
                  <a:off x="499876" y="4811568"/>
                  <a:ext cx="4480560" cy="0"/>
                </a:xfrm>
                <a:prstGeom prst="straightConnector1">
                  <a:avLst/>
                </a:prstGeom>
                <a:noFill/>
                <a:ln cap="flat" cmpd="sng" w="19050">
                  <a:solidFill>
                    <a:srgbClr val="7F7F7F"/>
                  </a:solidFill>
                  <a:prstDash val="solid"/>
                  <a:round/>
                  <a:headEnd len="sm" w="sm" type="none"/>
                  <a:tailEnd len="sm" w="sm" type="none"/>
                </a:ln>
              </p:spPr>
            </p:cxnSp>
            <p:cxnSp>
              <p:nvCxnSpPr>
                <p:cNvPr id="885" name="Google Shape;885;p11"/>
                <p:cNvCxnSpPr/>
                <p:nvPr/>
              </p:nvCxnSpPr>
              <p:spPr>
                <a:xfrm>
                  <a:off x="499876" y="5436469"/>
                  <a:ext cx="4480560" cy="0"/>
                </a:xfrm>
                <a:prstGeom prst="straightConnector1">
                  <a:avLst/>
                </a:prstGeom>
                <a:noFill/>
                <a:ln cap="flat" cmpd="sng" w="19050">
                  <a:solidFill>
                    <a:srgbClr val="BFBFBF"/>
                  </a:solidFill>
                  <a:prstDash val="solid"/>
                  <a:round/>
                  <a:headEnd len="sm" w="sm" type="none"/>
                  <a:tailEnd len="sm" w="sm" type="none"/>
                </a:ln>
              </p:spPr>
            </p:cxnSp>
            <p:cxnSp>
              <p:nvCxnSpPr>
                <p:cNvPr id="886" name="Google Shape;886;p11"/>
                <p:cNvCxnSpPr/>
                <p:nvPr/>
              </p:nvCxnSpPr>
              <p:spPr>
                <a:xfrm>
                  <a:off x="499876" y="4167681"/>
                  <a:ext cx="4480560" cy="0"/>
                </a:xfrm>
                <a:prstGeom prst="straightConnector1">
                  <a:avLst/>
                </a:prstGeom>
                <a:noFill/>
                <a:ln cap="flat" cmpd="sng" w="19050">
                  <a:solidFill>
                    <a:srgbClr val="BFBFBF"/>
                  </a:solidFill>
                  <a:prstDash val="solid"/>
                  <a:round/>
                  <a:headEnd len="sm" w="sm" type="none"/>
                  <a:tailEnd len="sm" w="sm" type="none"/>
                </a:ln>
              </p:spPr>
            </p:cxnSp>
            <p:cxnSp>
              <p:nvCxnSpPr>
                <p:cNvPr id="887" name="Google Shape;887;p11"/>
                <p:cNvCxnSpPr/>
                <p:nvPr/>
              </p:nvCxnSpPr>
              <p:spPr>
                <a:xfrm>
                  <a:off x="512046" y="6036501"/>
                  <a:ext cx="4480560" cy="0"/>
                </a:xfrm>
                <a:prstGeom prst="straightConnector1">
                  <a:avLst/>
                </a:prstGeom>
                <a:noFill/>
                <a:ln cap="flat" cmpd="sng" w="19050">
                  <a:solidFill>
                    <a:srgbClr val="BFBFBF"/>
                  </a:solidFill>
                  <a:prstDash val="solid"/>
                  <a:round/>
                  <a:headEnd len="sm" w="sm" type="none"/>
                  <a:tailEnd len="sm" w="sm" type="none"/>
                </a:ln>
              </p:spPr>
            </p:cxnSp>
            <p:cxnSp>
              <p:nvCxnSpPr>
                <p:cNvPr id="888" name="Google Shape;888;p11"/>
                <p:cNvCxnSpPr/>
                <p:nvPr/>
              </p:nvCxnSpPr>
              <p:spPr>
                <a:xfrm>
                  <a:off x="503940" y="3087905"/>
                  <a:ext cx="0" cy="2958843"/>
                </a:xfrm>
                <a:prstGeom prst="straightConnector1">
                  <a:avLst/>
                </a:prstGeom>
                <a:noFill/>
                <a:ln cap="flat" cmpd="sng" w="19050">
                  <a:solidFill>
                    <a:srgbClr val="BFBFBF"/>
                  </a:solidFill>
                  <a:prstDash val="solid"/>
                  <a:round/>
                  <a:headEnd len="sm" w="sm" type="none"/>
                  <a:tailEnd len="sm" w="sm" type="none"/>
                </a:ln>
              </p:spPr>
            </p:cxnSp>
            <p:cxnSp>
              <p:nvCxnSpPr>
                <p:cNvPr id="889" name="Google Shape;889;p11"/>
                <p:cNvCxnSpPr/>
                <p:nvPr/>
              </p:nvCxnSpPr>
              <p:spPr>
                <a:xfrm>
                  <a:off x="497851" y="3099850"/>
                  <a:ext cx="4480560" cy="0"/>
                </a:xfrm>
                <a:prstGeom prst="straightConnector1">
                  <a:avLst/>
                </a:prstGeom>
                <a:noFill/>
                <a:ln cap="flat" cmpd="sng" w="19050">
                  <a:solidFill>
                    <a:srgbClr val="BFBFBF"/>
                  </a:solidFill>
                  <a:prstDash val="solid"/>
                  <a:round/>
                  <a:headEnd len="sm" w="sm" type="none"/>
                  <a:tailEnd len="sm" w="sm" type="none"/>
                </a:ln>
              </p:spPr>
            </p:cxnSp>
            <p:cxnSp>
              <p:nvCxnSpPr>
                <p:cNvPr id="890" name="Google Shape;890;p11"/>
                <p:cNvCxnSpPr/>
                <p:nvPr/>
              </p:nvCxnSpPr>
              <p:spPr>
                <a:xfrm>
                  <a:off x="1775705" y="2390020"/>
                  <a:ext cx="3200400" cy="0"/>
                </a:xfrm>
                <a:prstGeom prst="straightConnector1">
                  <a:avLst/>
                </a:prstGeom>
                <a:noFill/>
                <a:ln cap="flat" cmpd="sng" w="19050">
                  <a:solidFill>
                    <a:srgbClr val="BFBFBF"/>
                  </a:solidFill>
                  <a:prstDash val="solid"/>
                  <a:round/>
                  <a:headEnd len="sm" w="sm" type="none"/>
                  <a:tailEnd len="sm" w="sm" type="none"/>
                </a:ln>
              </p:spPr>
            </p:cxnSp>
            <p:cxnSp>
              <p:nvCxnSpPr>
                <p:cNvPr id="891" name="Google Shape;891;p11"/>
                <p:cNvCxnSpPr/>
                <p:nvPr/>
              </p:nvCxnSpPr>
              <p:spPr>
                <a:xfrm>
                  <a:off x="4983062" y="2373225"/>
                  <a:ext cx="0" cy="3657600"/>
                </a:xfrm>
                <a:prstGeom prst="straightConnector1">
                  <a:avLst/>
                </a:prstGeom>
                <a:noFill/>
                <a:ln cap="flat" cmpd="sng" w="19050">
                  <a:solidFill>
                    <a:srgbClr val="BFBFBF"/>
                  </a:solidFill>
                  <a:prstDash val="solid"/>
                  <a:round/>
                  <a:headEnd len="sm" w="sm" type="none"/>
                  <a:tailEnd len="sm" w="sm" type="none"/>
                </a:ln>
              </p:spPr>
            </p:cxnSp>
            <p:cxnSp>
              <p:nvCxnSpPr>
                <p:cNvPr id="892" name="Google Shape;892;p11"/>
                <p:cNvCxnSpPr/>
                <p:nvPr/>
              </p:nvCxnSpPr>
              <p:spPr>
                <a:xfrm>
                  <a:off x="1786278" y="2396417"/>
                  <a:ext cx="0" cy="3657600"/>
                </a:xfrm>
                <a:prstGeom prst="straightConnector1">
                  <a:avLst/>
                </a:prstGeom>
                <a:noFill/>
                <a:ln cap="flat" cmpd="sng" w="19050">
                  <a:solidFill>
                    <a:srgbClr val="BFBFBF"/>
                  </a:solidFill>
                  <a:prstDash val="solid"/>
                  <a:round/>
                  <a:headEnd len="sm" w="sm" type="none"/>
                  <a:tailEnd len="sm" w="sm" type="none"/>
                </a:ln>
              </p:spPr>
            </p:cxnSp>
          </p:grpSp>
        </p:grpSp>
      </p:grpSp>
      <p:sp>
        <p:nvSpPr>
          <p:cNvPr id="893" name="Google Shape;893;p11"/>
          <p:cNvSpPr txBox="1"/>
          <p:nvPr/>
        </p:nvSpPr>
        <p:spPr>
          <a:xfrm>
            <a:off x="622806" y="6078922"/>
            <a:ext cx="10080166" cy="3615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050">
                <a:solidFill>
                  <a:schemeClr val="lt1"/>
                </a:solidFill>
                <a:latin typeface="Calibri"/>
                <a:ea typeface="Calibri"/>
                <a:cs typeface="Calibri"/>
                <a:sym typeface="Calibri"/>
              </a:rPr>
              <a:t>This hypothetical example is for illustrative purposes only, and is no guarantee of return or future performance, and does not depict the actual performance of the specific product.</a:t>
            </a:r>
            <a:endParaRPr/>
          </a:p>
          <a:p>
            <a:pPr indent="0" lvl="0" marL="0" marR="0" rtl="0" algn="l">
              <a:lnSpc>
                <a:spcPct val="90000"/>
              </a:lnSpc>
              <a:spcBef>
                <a:spcPts val="0"/>
              </a:spcBef>
              <a:spcAft>
                <a:spcPts val="0"/>
              </a:spcAft>
              <a:buNone/>
            </a:pPr>
            <a:r>
              <a:rPr baseline="30000" lang="en-US" sz="1050">
                <a:solidFill>
                  <a:schemeClr val="lt1"/>
                </a:solidFill>
                <a:latin typeface="Calibri"/>
                <a:ea typeface="Calibri"/>
                <a:cs typeface="Calibri"/>
                <a:sym typeface="Calibri"/>
              </a:rPr>
              <a:t>1</a:t>
            </a:r>
            <a:r>
              <a:rPr lang="en-US" sz="1050">
                <a:solidFill>
                  <a:schemeClr val="lt1"/>
                </a:solidFill>
                <a:latin typeface="Calibri"/>
                <a:ea typeface="Calibri"/>
                <a:cs typeface="Calibri"/>
                <a:sym typeface="Calibri"/>
              </a:rPr>
              <a:t>Net of current allocation charge of 0% on Accumulation Value.</a:t>
            </a:r>
            <a:endParaRPr/>
          </a:p>
        </p:txBody>
      </p:sp>
      <p:sp>
        <p:nvSpPr>
          <p:cNvPr id="894" name="Google Shape;894;p11"/>
          <p:cNvSpPr txBox="1"/>
          <p:nvPr/>
        </p:nvSpPr>
        <p:spPr>
          <a:xfrm>
            <a:off x="643519" y="6553408"/>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900">
                <a:solidFill>
                  <a:schemeClr val="lt1"/>
                </a:solidFill>
                <a:latin typeface="Calibri"/>
                <a:ea typeface="Calibri"/>
                <a:cs typeface="Calibri"/>
                <a:sym typeface="Calibri"/>
              </a:rPr>
              <a:t>Product feature and availability may vary by state.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12"/>
          <p:cNvSpPr txBox="1"/>
          <p:nvPr>
            <p:ph type="title"/>
          </p:nvPr>
        </p:nvSpPr>
        <p:spPr>
          <a:xfrm>
            <a:off x="609441" y="457200"/>
            <a:ext cx="11245671" cy="135880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800"/>
              <a:buFont typeface="Calibri"/>
              <a:buNone/>
            </a:pPr>
            <a:r>
              <a:rPr lang="en-US" sz="4800"/>
              <a:t>8.5% return versus 1.00% return</a:t>
            </a:r>
            <a:br>
              <a:rPr lang="en-US" sz="4800"/>
            </a:br>
            <a:r>
              <a:rPr lang="en-US" sz="2600">
                <a:solidFill>
                  <a:srgbClr val="7F7F7F"/>
                </a:solidFill>
              </a:rPr>
              <a:t>HYPOTHETICAL CASE STUDY: A 65-YEAR-OLD WHO NEEDS $6,000 OF ANNUAL INCOME IN 5 YEARS</a:t>
            </a:r>
            <a:endParaRPr/>
          </a:p>
        </p:txBody>
      </p:sp>
      <p:sp>
        <p:nvSpPr>
          <p:cNvPr id="901" name="Google Shape;901;p1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902" name="Google Shape;902;p12"/>
          <p:cNvSpPr txBox="1"/>
          <p:nvPr>
            <p:ph idx="1" type="body"/>
          </p:nvPr>
        </p:nvSpPr>
        <p:spPr>
          <a:xfrm>
            <a:off x="6088065" y="0"/>
            <a:ext cx="6100760" cy="228600"/>
          </a:xfrm>
          <a:prstGeom prst="rect">
            <a:avLst/>
          </a:prstGeom>
          <a:noFill/>
          <a:ln>
            <a:noFill/>
          </a:ln>
        </p:spPr>
        <p:txBody>
          <a:bodyPr anchorCtr="0" anchor="ctr" bIns="0" lIns="91425" spcFirstLastPara="1" rIns="91425" wrap="square" tIns="91425">
            <a:normAutofit fontScale="77500" lnSpcReduction="20000"/>
          </a:bodyPr>
          <a:lstStyle/>
          <a:p>
            <a:pPr indent="0" lvl="0" marL="0" rtl="0" algn="r">
              <a:lnSpc>
                <a:spcPct val="100000"/>
              </a:lnSpc>
              <a:spcBef>
                <a:spcPts val="0"/>
              </a:spcBef>
              <a:spcAft>
                <a:spcPts val="0"/>
              </a:spcAft>
              <a:buSzPct val="100000"/>
              <a:buNone/>
            </a:pPr>
            <a:r>
              <a:t/>
            </a:r>
            <a:endParaRPr/>
          </a:p>
        </p:txBody>
      </p:sp>
      <p:sp>
        <p:nvSpPr>
          <p:cNvPr id="903" name="Google Shape;903;p12"/>
          <p:cNvSpPr txBox="1"/>
          <p:nvPr/>
        </p:nvSpPr>
        <p:spPr>
          <a:xfrm>
            <a:off x="380042" y="6142707"/>
            <a:ext cx="11969154" cy="365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050">
                <a:solidFill>
                  <a:schemeClr val="lt1"/>
                </a:solidFill>
                <a:latin typeface="Calibri"/>
                <a:ea typeface="Calibri"/>
                <a:cs typeface="Calibri"/>
                <a:sym typeface="Calibri"/>
              </a:rPr>
              <a:t>This hypothetical example is for illustrative purposes only, and is not guarantee of return or future performance, and does not depict the actual performance of a specific product. </a:t>
            </a:r>
            <a:endParaRPr/>
          </a:p>
        </p:txBody>
      </p:sp>
      <p:sp>
        <p:nvSpPr>
          <p:cNvPr id="904" name="Google Shape;904;p12"/>
          <p:cNvSpPr/>
          <p:nvPr/>
        </p:nvSpPr>
        <p:spPr>
          <a:xfrm>
            <a:off x="4193381" y="1700790"/>
            <a:ext cx="3456420" cy="518463"/>
          </a:xfrm>
          <a:prstGeom prst="rect">
            <a:avLst/>
          </a:prstGeom>
          <a:solidFill>
            <a:srgbClr val="5514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300">
                <a:solidFill>
                  <a:schemeClr val="dk2"/>
                </a:solidFill>
                <a:latin typeface="Calibri"/>
                <a:ea typeface="Calibri"/>
                <a:cs typeface="Calibri"/>
                <a:sym typeface="Calibri"/>
              </a:rPr>
              <a:t>IRA</a:t>
            </a:r>
            <a:endParaRPr/>
          </a:p>
        </p:txBody>
      </p:sp>
      <p:sp>
        <p:nvSpPr>
          <p:cNvPr id="905" name="Google Shape;905;p12"/>
          <p:cNvSpPr/>
          <p:nvPr/>
        </p:nvSpPr>
        <p:spPr>
          <a:xfrm>
            <a:off x="4193381" y="2286816"/>
            <a:ext cx="3456420" cy="691284"/>
          </a:xfrm>
          <a:prstGeom prst="rect">
            <a:avLst/>
          </a:prstGeom>
          <a:solidFill>
            <a:srgbClr val="CBCF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lt1"/>
                </a:solidFill>
                <a:latin typeface="Calibri"/>
                <a:ea typeface="Calibri"/>
                <a:cs typeface="Calibri"/>
                <a:sym typeface="Calibri"/>
              </a:rPr>
              <a:t>$100,000</a:t>
            </a:r>
            <a:endParaRPr/>
          </a:p>
        </p:txBody>
      </p:sp>
      <p:sp>
        <p:nvSpPr>
          <p:cNvPr id="906" name="Google Shape;906;p12"/>
          <p:cNvSpPr/>
          <p:nvPr/>
        </p:nvSpPr>
        <p:spPr>
          <a:xfrm>
            <a:off x="4193381" y="3045663"/>
            <a:ext cx="3456420" cy="1171112"/>
          </a:xfrm>
          <a:prstGeom prst="rect">
            <a:avLst/>
          </a:prstGeom>
          <a:solidFill>
            <a:srgbClr val="E7E9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8.50% return</a:t>
            </a:r>
            <a:endParaRPr/>
          </a:p>
        </p:txBody>
      </p:sp>
      <p:sp>
        <p:nvSpPr>
          <p:cNvPr id="907" name="Google Shape;907;p12"/>
          <p:cNvSpPr/>
          <p:nvPr/>
        </p:nvSpPr>
        <p:spPr>
          <a:xfrm>
            <a:off x="4193381" y="4284338"/>
            <a:ext cx="3456420" cy="460856"/>
          </a:xfrm>
          <a:prstGeom prst="rect">
            <a:avLst/>
          </a:prstGeom>
          <a:solidFill>
            <a:srgbClr val="CBCF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lt1"/>
                </a:solidFill>
                <a:latin typeface="Calibri"/>
                <a:ea typeface="Calibri"/>
                <a:cs typeface="Calibri"/>
                <a:sym typeface="Calibri"/>
              </a:rPr>
              <a:t>$150,366</a:t>
            </a:r>
            <a:endParaRPr/>
          </a:p>
        </p:txBody>
      </p:sp>
      <p:sp>
        <p:nvSpPr>
          <p:cNvPr id="908" name="Google Shape;908;p12"/>
          <p:cNvSpPr/>
          <p:nvPr/>
        </p:nvSpPr>
        <p:spPr>
          <a:xfrm>
            <a:off x="4199361" y="4812757"/>
            <a:ext cx="3456420" cy="403249"/>
          </a:xfrm>
          <a:prstGeom prst="rect">
            <a:avLst/>
          </a:prstGeom>
          <a:solidFill>
            <a:srgbClr val="E7E9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lt1"/>
                </a:solidFill>
                <a:latin typeface="Calibri"/>
                <a:ea typeface="Calibri"/>
                <a:cs typeface="Calibri"/>
                <a:sym typeface="Calibri"/>
              </a:rPr>
              <a:t>4.00%</a:t>
            </a:r>
            <a:endParaRPr/>
          </a:p>
        </p:txBody>
      </p:sp>
      <p:sp>
        <p:nvSpPr>
          <p:cNvPr id="909" name="Google Shape;909;p12"/>
          <p:cNvSpPr/>
          <p:nvPr/>
        </p:nvSpPr>
        <p:spPr>
          <a:xfrm>
            <a:off x="4193381" y="5283569"/>
            <a:ext cx="3456420" cy="460856"/>
          </a:xfrm>
          <a:prstGeom prst="rect">
            <a:avLst/>
          </a:prstGeom>
          <a:solidFill>
            <a:srgbClr val="CBCF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lt1"/>
                </a:solidFill>
                <a:latin typeface="Calibri"/>
                <a:ea typeface="Calibri"/>
                <a:cs typeface="Calibri"/>
                <a:sym typeface="Calibri"/>
              </a:rPr>
              <a:t>$6,015</a:t>
            </a:r>
            <a:endParaRPr/>
          </a:p>
        </p:txBody>
      </p:sp>
      <p:sp>
        <p:nvSpPr>
          <p:cNvPr id="910" name="Google Shape;910;p12"/>
          <p:cNvSpPr/>
          <p:nvPr/>
        </p:nvSpPr>
        <p:spPr>
          <a:xfrm>
            <a:off x="7707408" y="1700790"/>
            <a:ext cx="4147704" cy="518463"/>
          </a:xfrm>
          <a:prstGeom prst="rect">
            <a:avLst/>
          </a:prstGeom>
          <a:solidFill>
            <a:srgbClr val="5514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chemeClr val="dk2"/>
                </a:solidFill>
                <a:latin typeface="Calibri"/>
                <a:ea typeface="Calibri"/>
                <a:cs typeface="Calibri"/>
                <a:sym typeface="Calibri"/>
              </a:rPr>
              <a:t>Allianz Benefit Control® Annuity</a:t>
            </a:r>
            <a:endParaRPr/>
          </a:p>
        </p:txBody>
      </p:sp>
      <p:sp>
        <p:nvSpPr>
          <p:cNvPr id="911" name="Google Shape;911;p12"/>
          <p:cNvSpPr/>
          <p:nvPr/>
        </p:nvSpPr>
        <p:spPr>
          <a:xfrm>
            <a:off x="7707408" y="2286816"/>
            <a:ext cx="4147704" cy="691284"/>
          </a:xfrm>
          <a:prstGeom prst="rect">
            <a:avLst/>
          </a:prstGeom>
          <a:solidFill>
            <a:srgbClr val="CBCF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lt1"/>
                </a:solidFill>
                <a:latin typeface="Calibri"/>
                <a:ea typeface="Calibri"/>
                <a:cs typeface="Calibri"/>
                <a:sym typeface="Calibri"/>
              </a:rPr>
              <a:t>$100,000 + $25,000 premium bonus = $125,000</a:t>
            </a:r>
            <a:endParaRPr sz="2300">
              <a:solidFill>
                <a:schemeClr val="lt1"/>
              </a:solidFill>
              <a:latin typeface="Calibri"/>
              <a:ea typeface="Calibri"/>
              <a:cs typeface="Calibri"/>
              <a:sym typeface="Calibri"/>
            </a:endParaRPr>
          </a:p>
        </p:txBody>
      </p:sp>
      <p:sp>
        <p:nvSpPr>
          <p:cNvPr id="912" name="Google Shape;912;p12"/>
          <p:cNvSpPr/>
          <p:nvPr/>
        </p:nvSpPr>
        <p:spPr>
          <a:xfrm>
            <a:off x="7707408" y="3045663"/>
            <a:ext cx="4147704" cy="1171112"/>
          </a:xfrm>
          <a:prstGeom prst="rect">
            <a:avLst/>
          </a:prstGeom>
          <a:solidFill>
            <a:srgbClr val="E7E9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0.60% return </a:t>
            </a:r>
            <a:endParaRPr/>
          </a:p>
          <a:p>
            <a:pPr indent="0" lvl="0" marL="0" marR="0" rtl="0" algn="l">
              <a:spcBef>
                <a:spcPts val="0"/>
              </a:spcBef>
              <a:spcAft>
                <a:spcPts val="0"/>
              </a:spcAft>
              <a:buNone/>
            </a:pPr>
            <a:r>
              <a:rPr lang="en-US" sz="2300">
                <a:solidFill>
                  <a:schemeClr val="lt1"/>
                </a:solidFill>
                <a:latin typeface="Calibri"/>
                <a:ea typeface="Calibri"/>
                <a:cs typeface="Calibri"/>
                <a:sym typeface="Calibri"/>
              </a:rPr>
              <a:t>+ 250% Accelerated PIV interest bonus factor = 1.50%</a:t>
            </a:r>
            <a:endParaRPr baseline="30000" sz="2300">
              <a:solidFill>
                <a:schemeClr val="lt1"/>
              </a:solidFill>
              <a:latin typeface="Calibri"/>
              <a:ea typeface="Calibri"/>
              <a:cs typeface="Calibri"/>
              <a:sym typeface="Calibri"/>
            </a:endParaRPr>
          </a:p>
        </p:txBody>
      </p:sp>
      <p:sp>
        <p:nvSpPr>
          <p:cNvPr id="913" name="Google Shape;913;p12"/>
          <p:cNvSpPr/>
          <p:nvPr/>
        </p:nvSpPr>
        <p:spPr>
          <a:xfrm>
            <a:off x="7707408" y="4284338"/>
            <a:ext cx="4147704" cy="460856"/>
          </a:xfrm>
          <a:prstGeom prst="rect">
            <a:avLst/>
          </a:prstGeom>
          <a:solidFill>
            <a:srgbClr val="CBCF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lt1"/>
                </a:solidFill>
                <a:latin typeface="Calibri"/>
                <a:ea typeface="Calibri"/>
                <a:cs typeface="Calibri"/>
                <a:sym typeface="Calibri"/>
              </a:rPr>
              <a:t>$134,660</a:t>
            </a:r>
            <a:endParaRPr baseline="30000" sz="2300">
              <a:solidFill>
                <a:schemeClr val="lt1"/>
              </a:solidFill>
              <a:latin typeface="Calibri"/>
              <a:ea typeface="Calibri"/>
              <a:cs typeface="Calibri"/>
              <a:sym typeface="Calibri"/>
            </a:endParaRPr>
          </a:p>
        </p:txBody>
      </p:sp>
      <p:sp>
        <p:nvSpPr>
          <p:cNvPr id="914" name="Google Shape;914;p12"/>
          <p:cNvSpPr/>
          <p:nvPr/>
        </p:nvSpPr>
        <p:spPr>
          <a:xfrm>
            <a:off x="7713388" y="4812757"/>
            <a:ext cx="4147704" cy="403249"/>
          </a:xfrm>
          <a:prstGeom prst="rect">
            <a:avLst/>
          </a:prstGeom>
          <a:solidFill>
            <a:srgbClr val="E7E9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lt1"/>
                </a:solidFill>
                <a:latin typeface="Calibri"/>
                <a:ea typeface="Calibri"/>
                <a:cs typeface="Calibri"/>
                <a:sym typeface="Calibri"/>
              </a:rPr>
              <a:t>4.50%</a:t>
            </a:r>
            <a:endParaRPr baseline="30000" sz="2300">
              <a:solidFill>
                <a:schemeClr val="lt1"/>
              </a:solidFill>
              <a:latin typeface="Calibri"/>
              <a:ea typeface="Calibri"/>
              <a:cs typeface="Calibri"/>
              <a:sym typeface="Calibri"/>
            </a:endParaRPr>
          </a:p>
        </p:txBody>
      </p:sp>
      <p:sp>
        <p:nvSpPr>
          <p:cNvPr id="915" name="Google Shape;915;p12"/>
          <p:cNvSpPr/>
          <p:nvPr/>
        </p:nvSpPr>
        <p:spPr>
          <a:xfrm>
            <a:off x="7707408" y="5283569"/>
            <a:ext cx="4147704" cy="460856"/>
          </a:xfrm>
          <a:prstGeom prst="rect">
            <a:avLst/>
          </a:prstGeom>
          <a:solidFill>
            <a:srgbClr val="CBCF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lt1"/>
                </a:solidFill>
                <a:latin typeface="Calibri"/>
                <a:ea typeface="Calibri"/>
                <a:cs typeface="Calibri"/>
                <a:sym typeface="Calibri"/>
              </a:rPr>
              <a:t>$6,060</a:t>
            </a:r>
            <a:endParaRPr baseline="30000" sz="2300">
              <a:solidFill>
                <a:schemeClr val="lt1"/>
              </a:solidFill>
              <a:latin typeface="Calibri"/>
              <a:ea typeface="Calibri"/>
              <a:cs typeface="Calibri"/>
              <a:sym typeface="Calibri"/>
            </a:endParaRPr>
          </a:p>
        </p:txBody>
      </p:sp>
      <p:sp>
        <p:nvSpPr>
          <p:cNvPr id="916" name="Google Shape;916;p12"/>
          <p:cNvSpPr/>
          <p:nvPr/>
        </p:nvSpPr>
        <p:spPr>
          <a:xfrm>
            <a:off x="2919896" y="2397063"/>
            <a:ext cx="1250662"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lt1"/>
                </a:solidFill>
                <a:latin typeface="Calibri"/>
                <a:ea typeface="Calibri"/>
                <a:cs typeface="Calibri"/>
                <a:sym typeface="Calibri"/>
              </a:rPr>
              <a:t>PREMIUM</a:t>
            </a:r>
            <a:endParaRPr/>
          </a:p>
        </p:txBody>
      </p:sp>
      <p:sp>
        <p:nvSpPr>
          <p:cNvPr id="917" name="Google Shape;917;p12"/>
          <p:cNvSpPr/>
          <p:nvPr/>
        </p:nvSpPr>
        <p:spPr>
          <a:xfrm>
            <a:off x="1984575" y="3431164"/>
            <a:ext cx="2185983"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lt1"/>
                </a:solidFill>
                <a:latin typeface="Calibri"/>
                <a:ea typeface="Calibri"/>
                <a:cs typeface="Calibri"/>
                <a:sym typeface="Calibri"/>
              </a:rPr>
              <a:t>RETURN REQUIRED</a:t>
            </a:r>
            <a:endParaRPr/>
          </a:p>
        </p:txBody>
      </p:sp>
      <p:sp>
        <p:nvSpPr>
          <p:cNvPr id="918" name="Google Shape;918;p12"/>
          <p:cNvSpPr/>
          <p:nvPr/>
        </p:nvSpPr>
        <p:spPr>
          <a:xfrm>
            <a:off x="538859" y="4314711"/>
            <a:ext cx="3631699"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lt1"/>
                </a:solidFill>
                <a:latin typeface="Calibri"/>
                <a:ea typeface="Calibri"/>
                <a:cs typeface="Calibri"/>
                <a:sym typeface="Calibri"/>
              </a:rPr>
              <a:t>INCOME VALUE AFTER 5 YR WAIT</a:t>
            </a:r>
            <a:endParaRPr/>
          </a:p>
        </p:txBody>
      </p:sp>
      <p:sp>
        <p:nvSpPr>
          <p:cNvPr id="919" name="Google Shape;919;p12"/>
          <p:cNvSpPr/>
          <p:nvPr/>
        </p:nvSpPr>
        <p:spPr>
          <a:xfrm>
            <a:off x="1449172" y="4805045"/>
            <a:ext cx="2721386"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lt1"/>
                </a:solidFill>
                <a:latin typeface="Calibri"/>
                <a:ea typeface="Calibri"/>
                <a:cs typeface="Calibri"/>
                <a:sym typeface="Calibri"/>
              </a:rPr>
              <a:t>WITHDRAWAL AMOUNT</a:t>
            </a:r>
            <a:endParaRPr/>
          </a:p>
        </p:txBody>
      </p:sp>
      <p:sp>
        <p:nvSpPr>
          <p:cNvPr id="920" name="Google Shape;920;p12"/>
          <p:cNvSpPr/>
          <p:nvPr/>
        </p:nvSpPr>
        <p:spPr>
          <a:xfrm>
            <a:off x="2408089" y="5313942"/>
            <a:ext cx="1762469"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lt1"/>
                </a:solidFill>
                <a:latin typeface="Calibri"/>
                <a:ea typeface="Calibri"/>
                <a:cs typeface="Calibri"/>
                <a:sym typeface="Calibri"/>
              </a:rPr>
              <a:t>TOTAL INCOME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5"/>
                                        </p:tgtEl>
                                        <p:attrNameLst>
                                          <p:attrName>style.visibility</p:attrName>
                                        </p:attrNameLst>
                                      </p:cBhvr>
                                      <p:to>
                                        <p:strVal val="visible"/>
                                      </p:to>
                                    </p:set>
                                    <p:animEffect filter="fade" transition="in">
                                      <p:cBhvr>
                                        <p:cTn dur="500"/>
                                        <p:tgtEl>
                                          <p:spTgt spid="9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1"/>
                                        </p:tgtEl>
                                        <p:attrNameLst>
                                          <p:attrName>style.visibility</p:attrName>
                                        </p:attrNameLst>
                                      </p:cBhvr>
                                      <p:to>
                                        <p:strVal val="visible"/>
                                      </p:to>
                                    </p:set>
                                    <p:animEffect filter="fade" transition="in">
                                      <p:cBhvr>
                                        <p:cTn dur="500"/>
                                        <p:tgtEl>
                                          <p:spTgt spid="9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6"/>
                                        </p:tgtEl>
                                        <p:attrNameLst>
                                          <p:attrName>style.visibility</p:attrName>
                                        </p:attrNameLst>
                                      </p:cBhvr>
                                      <p:to>
                                        <p:strVal val="visible"/>
                                      </p:to>
                                    </p:set>
                                    <p:animEffect filter="fade" transition="in">
                                      <p:cBhvr>
                                        <p:cTn dur="500"/>
                                        <p:tgtEl>
                                          <p:spTgt spid="9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2"/>
                                        </p:tgtEl>
                                        <p:attrNameLst>
                                          <p:attrName>style.visibility</p:attrName>
                                        </p:attrNameLst>
                                      </p:cBhvr>
                                      <p:to>
                                        <p:strVal val="visible"/>
                                      </p:to>
                                    </p:set>
                                    <p:animEffect filter="fade" transition="in">
                                      <p:cBhvr>
                                        <p:cTn dur="500"/>
                                        <p:tgtEl>
                                          <p:spTgt spid="9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7"/>
                                        </p:tgtEl>
                                        <p:attrNameLst>
                                          <p:attrName>style.visibility</p:attrName>
                                        </p:attrNameLst>
                                      </p:cBhvr>
                                      <p:to>
                                        <p:strVal val="visible"/>
                                      </p:to>
                                    </p:set>
                                    <p:animEffect filter="fade" transition="in">
                                      <p:cBhvr>
                                        <p:cTn dur="500"/>
                                        <p:tgtEl>
                                          <p:spTgt spid="9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3"/>
                                        </p:tgtEl>
                                        <p:attrNameLst>
                                          <p:attrName>style.visibility</p:attrName>
                                        </p:attrNameLst>
                                      </p:cBhvr>
                                      <p:to>
                                        <p:strVal val="visible"/>
                                      </p:to>
                                    </p:set>
                                    <p:animEffect filter="fade" transition="in">
                                      <p:cBhvr>
                                        <p:cTn dur="500"/>
                                        <p:tgtEl>
                                          <p:spTgt spid="9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500"/>
                                        <p:tgtEl>
                                          <p:spTgt spid="9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500"/>
                                        <p:tgtEl>
                                          <p:spTgt spid="9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9"/>
                                        </p:tgtEl>
                                        <p:attrNameLst>
                                          <p:attrName>style.visibility</p:attrName>
                                        </p:attrNameLst>
                                      </p:cBhvr>
                                      <p:to>
                                        <p:strVal val="visible"/>
                                      </p:to>
                                    </p:set>
                                    <p:animEffect filter="fade" transition="in">
                                      <p:cBhvr>
                                        <p:cTn dur="500"/>
                                        <p:tgtEl>
                                          <p:spTgt spid="9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5"/>
                                        </p:tgtEl>
                                        <p:attrNameLst>
                                          <p:attrName>style.visibility</p:attrName>
                                        </p:attrNameLst>
                                      </p:cBhvr>
                                      <p:to>
                                        <p:strVal val="visible"/>
                                      </p:to>
                                    </p:set>
                                    <p:animEffect filter="fade" transition="in">
                                      <p:cBhvr>
                                        <p:cTn dur="500"/>
                                        <p:tgtEl>
                                          <p:spTgt spid="9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1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927" name="Google Shape;927;p13"/>
          <p:cNvSpPr txBox="1"/>
          <p:nvPr>
            <p:ph idx="1" type="body"/>
          </p:nvPr>
        </p:nvSpPr>
        <p:spPr>
          <a:xfrm>
            <a:off x="-2" y="1931218"/>
            <a:ext cx="5345523" cy="2937645"/>
          </a:xfrm>
          <a:prstGeom prst="rect">
            <a:avLst/>
          </a:prstGeom>
          <a:solidFill>
            <a:srgbClr val="4C3048"/>
          </a:solidFill>
          <a:ln>
            <a:noFill/>
          </a:ln>
        </p:spPr>
        <p:txBody>
          <a:bodyPr anchorCtr="0" anchor="b" bIns="274300" lIns="365750" spcFirstLastPara="1" rIns="365750" wrap="square" tIns="274300">
            <a:normAutofit/>
          </a:bodyPr>
          <a:lstStyle/>
          <a:p>
            <a:pPr indent="0" lvl="0" marL="0" rtl="0" algn="l">
              <a:lnSpc>
                <a:spcPct val="100000"/>
              </a:lnSpc>
              <a:spcBef>
                <a:spcPts val="0"/>
              </a:spcBef>
              <a:spcAft>
                <a:spcPts val="0"/>
              </a:spcAft>
              <a:buSzPts val="4400"/>
              <a:buNone/>
            </a:pPr>
            <a:r>
              <a:rPr lang="en-US"/>
              <a:t>Key benefits while receiving lifetime withdrawals</a:t>
            </a:r>
            <a:endParaRPr/>
          </a:p>
        </p:txBody>
      </p:sp>
      <p:sp>
        <p:nvSpPr>
          <p:cNvPr id="928" name="Google Shape;928;p13"/>
          <p:cNvSpPr txBox="1"/>
          <p:nvPr>
            <p:ph idx="2" type="body"/>
          </p:nvPr>
        </p:nvSpPr>
        <p:spPr>
          <a:xfrm>
            <a:off x="2465170" y="563274"/>
            <a:ext cx="2246673" cy="1828800"/>
          </a:xfrm>
          <a:prstGeom prst="rect">
            <a:avLst/>
          </a:prstGeom>
          <a:noFill/>
          <a:ln>
            <a:noFill/>
          </a:ln>
        </p:spPr>
        <p:txBody>
          <a:bodyPr anchorCtr="0" anchor="b" bIns="0" lIns="91425" spcFirstLastPara="1" rIns="91425" wrap="square" tIns="0">
            <a:normAutofit fontScale="92500" lnSpcReduction="10000"/>
          </a:bodyPr>
          <a:lstStyle/>
          <a:p>
            <a:pPr indent="0" lvl="0" marL="0" rtl="0" algn="ctr">
              <a:lnSpc>
                <a:spcPct val="100000"/>
              </a:lnSpc>
              <a:spcBef>
                <a:spcPts val="0"/>
              </a:spcBef>
              <a:spcAft>
                <a:spcPts val="0"/>
              </a:spcAft>
              <a:buSzPct val="100000"/>
              <a:buNone/>
            </a:pPr>
            <a:r>
              <a:rPr lang="en-US"/>
              <a:t>02</a:t>
            </a:r>
            <a:endParaRPr/>
          </a:p>
        </p:txBody>
      </p:sp>
      <p:sp>
        <p:nvSpPr>
          <p:cNvPr id="929" name="Google Shape;929;p13"/>
          <p:cNvSpPr txBox="1"/>
          <p:nvPr/>
        </p:nvSpPr>
        <p:spPr>
          <a:xfrm>
            <a:off x="643519" y="6553408"/>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900">
                <a:solidFill>
                  <a:schemeClr val="lt1"/>
                </a:solidFill>
                <a:latin typeface="Calibri"/>
                <a:ea typeface="Calibri"/>
                <a:cs typeface="Calibri"/>
                <a:sym typeface="Calibri"/>
              </a:rPr>
              <a:t>Product feature and availability may vary by state. </a:t>
            </a:r>
            <a:endParaRPr/>
          </a:p>
        </p:txBody>
      </p:sp>
      <p:pic>
        <p:nvPicPr>
          <p:cNvPr id="930" name="Google Shape;930;p13"/>
          <p:cNvPicPr preferRelativeResize="0"/>
          <p:nvPr/>
        </p:nvPicPr>
        <p:blipFill rotWithShape="1">
          <a:blip r:embed="rId3">
            <a:alphaModFix/>
          </a:blip>
          <a:srcRect b="0" l="6079" r="0" t="0"/>
          <a:stretch/>
        </p:blipFill>
        <p:spPr>
          <a:xfrm>
            <a:off x="5345520" y="1083033"/>
            <a:ext cx="6860169" cy="52422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14"/>
          <p:cNvSpPr txBox="1"/>
          <p:nvPr>
            <p:ph idx="1" type="body"/>
          </p:nvPr>
        </p:nvSpPr>
        <p:spPr>
          <a:xfrm>
            <a:off x="-1" y="0"/>
            <a:ext cx="10645366" cy="1355148"/>
          </a:xfrm>
          <a:prstGeom prst="rect">
            <a:avLst/>
          </a:prstGeom>
          <a:solidFill>
            <a:srgbClr val="4C3048"/>
          </a:solidFill>
          <a:ln>
            <a:noFill/>
          </a:ln>
        </p:spPr>
        <p:txBody>
          <a:bodyPr anchorCtr="0" anchor="b" bIns="274300" lIns="274300" spcFirstLastPara="1" rIns="274300" wrap="square" tIns="274300">
            <a:normAutofit fontScale="92500"/>
          </a:bodyPr>
          <a:lstStyle/>
          <a:p>
            <a:pPr indent="0" lvl="0" marL="0" rtl="0" algn="l">
              <a:lnSpc>
                <a:spcPct val="100000"/>
              </a:lnSpc>
              <a:spcBef>
                <a:spcPts val="0"/>
              </a:spcBef>
              <a:spcAft>
                <a:spcPts val="0"/>
              </a:spcAft>
              <a:buSzPct val="100000"/>
              <a:buNone/>
            </a:pPr>
            <a:r>
              <a:rPr lang="en-US" sz="4800"/>
              <a:t>Increasing income opportunity </a:t>
            </a:r>
            <a:r>
              <a:rPr b="1" lang="en-US" sz="4800"/>
              <a:t>at a glance</a:t>
            </a:r>
            <a:endParaRPr b="1" sz="4800"/>
          </a:p>
        </p:txBody>
      </p:sp>
      <p:sp>
        <p:nvSpPr>
          <p:cNvPr id="937" name="Google Shape;937;p1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marR="0" rtl="0" algn="l">
              <a:lnSpc>
                <a:spcPct val="100000"/>
              </a:lnSpc>
              <a:spcBef>
                <a:spcPts val="0"/>
              </a:spcBef>
              <a:spcAft>
                <a:spcPts val="0"/>
              </a:spcAft>
              <a:buClr>
                <a:srgbClr val="4D4D4D"/>
              </a:buClr>
              <a:buSzPts val="800"/>
              <a:buFont typeface="Calibri"/>
              <a:buNone/>
            </a:pPr>
            <a:fld id="{00000000-1234-1234-1234-123412341234}" type="slidenum">
              <a:rPr b="0" i="0" lang="en-US" sz="800" u="none" cap="none" strike="noStrike">
                <a:solidFill>
                  <a:srgbClr val="4D4D4D"/>
                </a:solidFill>
                <a:latin typeface="Calibri"/>
                <a:ea typeface="Calibri"/>
                <a:cs typeface="Calibri"/>
                <a:sym typeface="Calibri"/>
              </a:rPr>
              <a:t>‹#›</a:t>
            </a:fld>
            <a:endParaRPr b="0" i="0" sz="800" u="none" cap="none" strike="noStrike">
              <a:solidFill>
                <a:srgbClr val="4D4D4D"/>
              </a:solidFill>
              <a:latin typeface="Calibri"/>
              <a:ea typeface="Calibri"/>
              <a:cs typeface="Calibri"/>
              <a:sym typeface="Calibri"/>
            </a:endParaRPr>
          </a:p>
        </p:txBody>
      </p:sp>
      <p:grpSp>
        <p:nvGrpSpPr>
          <p:cNvPr id="938" name="Google Shape;938;p14"/>
          <p:cNvGrpSpPr/>
          <p:nvPr/>
        </p:nvGrpSpPr>
        <p:grpSpPr>
          <a:xfrm>
            <a:off x="333712" y="1931219"/>
            <a:ext cx="6793135" cy="3377299"/>
            <a:chOff x="900238" y="1921932"/>
            <a:chExt cx="6830482" cy="3716868"/>
          </a:xfrm>
        </p:grpSpPr>
        <p:grpSp>
          <p:nvGrpSpPr>
            <p:cNvPr id="939" name="Google Shape;939;p14"/>
            <p:cNvGrpSpPr/>
            <p:nvPr/>
          </p:nvGrpSpPr>
          <p:grpSpPr>
            <a:xfrm>
              <a:off x="2375032" y="3769977"/>
              <a:ext cx="5134073" cy="201451"/>
              <a:chOff x="2638327" y="3741118"/>
              <a:chExt cx="5134073" cy="201451"/>
            </a:xfrm>
          </p:grpSpPr>
          <p:cxnSp>
            <p:nvCxnSpPr>
              <p:cNvPr id="940" name="Google Shape;940;p14"/>
              <p:cNvCxnSpPr/>
              <p:nvPr/>
            </p:nvCxnSpPr>
            <p:spPr>
              <a:xfrm>
                <a:off x="2638327" y="3835812"/>
                <a:ext cx="4982732" cy="0"/>
              </a:xfrm>
              <a:prstGeom prst="straightConnector1">
                <a:avLst/>
              </a:prstGeom>
              <a:noFill/>
              <a:ln cap="flat" cmpd="sng" w="88900">
                <a:solidFill>
                  <a:srgbClr val="D8D8D8"/>
                </a:solidFill>
                <a:prstDash val="solid"/>
                <a:round/>
                <a:headEnd len="med" w="med" type="none"/>
                <a:tailEnd len="med" w="med" type="none"/>
              </a:ln>
            </p:spPr>
          </p:cxnSp>
          <p:sp>
            <p:nvSpPr>
              <p:cNvPr id="941" name="Google Shape;941;p14"/>
              <p:cNvSpPr/>
              <p:nvPr/>
            </p:nvSpPr>
            <p:spPr>
              <a:xfrm>
                <a:off x="4183150" y="3744238"/>
                <a:ext cx="228600" cy="190500"/>
              </a:xfrm>
              <a:prstGeom prst="flowChartConnector">
                <a:avLst/>
              </a:prstGeom>
              <a:solidFill>
                <a:srgbClr val="D8D8D8"/>
              </a:solidFill>
              <a:ln cap="flat" cmpd="sng" w="19050">
                <a:solidFill>
                  <a:srgbClr val="7F7F7F"/>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113388"/>
                  </a:buClr>
                  <a:buSzPts val="2300"/>
                  <a:buFont typeface="Noto Sans Symbols"/>
                  <a:buNone/>
                </a:pPr>
                <a:r>
                  <a:t/>
                </a:r>
                <a:endParaRPr b="0" i="0" sz="2300" u="none" cap="none" strike="noStrike">
                  <a:solidFill>
                    <a:srgbClr val="113388"/>
                  </a:solidFill>
                  <a:latin typeface="Arial"/>
                  <a:ea typeface="Arial"/>
                  <a:cs typeface="Arial"/>
                  <a:sym typeface="Arial"/>
                </a:endParaRPr>
              </a:p>
            </p:txBody>
          </p:sp>
          <p:sp>
            <p:nvSpPr>
              <p:cNvPr id="942" name="Google Shape;942;p14"/>
              <p:cNvSpPr/>
              <p:nvPr/>
            </p:nvSpPr>
            <p:spPr>
              <a:xfrm>
                <a:off x="6746081" y="3752069"/>
                <a:ext cx="228600" cy="190500"/>
              </a:xfrm>
              <a:prstGeom prst="flowChartConnector">
                <a:avLst/>
              </a:prstGeom>
              <a:solidFill>
                <a:srgbClr val="D8D8D8"/>
              </a:solidFill>
              <a:ln cap="flat" cmpd="sng" w="19050">
                <a:solidFill>
                  <a:srgbClr val="7F7F7F"/>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113388"/>
                  </a:buClr>
                  <a:buSzPts val="2300"/>
                  <a:buFont typeface="Noto Sans Symbols"/>
                  <a:buNone/>
                </a:pPr>
                <a:r>
                  <a:t/>
                </a:r>
                <a:endParaRPr b="0" i="0" sz="2300" u="none" cap="none" strike="noStrike">
                  <a:solidFill>
                    <a:srgbClr val="113388"/>
                  </a:solidFill>
                  <a:latin typeface="Arial"/>
                  <a:ea typeface="Arial"/>
                  <a:cs typeface="Arial"/>
                  <a:sym typeface="Arial"/>
                </a:endParaRPr>
              </a:p>
            </p:txBody>
          </p:sp>
          <p:sp>
            <p:nvSpPr>
              <p:cNvPr id="943" name="Google Shape;943;p14"/>
              <p:cNvSpPr/>
              <p:nvPr/>
            </p:nvSpPr>
            <p:spPr>
              <a:xfrm>
                <a:off x="3353335" y="3746705"/>
                <a:ext cx="228600" cy="190501"/>
              </a:xfrm>
              <a:prstGeom prst="flowChartConnector">
                <a:avLst/>
              </a:prstGeom>
              <a:solidFill>
                <a:srgbClr val="D8D8D8"/>
              </a:solidFill>
              <a:ln cap="flat" cmpd="sng" w="19050">
                <a:solidFill>
                  <a:srgbClr val="7F7F7F"/>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113388"/>
                  </a:buClr>
                  <a:buSzPts val="2300"/>
                  <a:buFont typeface="Noto Sans Symbols"/>
                  <a:buNone/>
                </a:pPr>
                <a:r>
                  <a:t/>
                </a:r>
                <a:endParaRPr b="0" i="0" sz="2300" u="none" cap="none" strike="noStrike">
                  <a:solidFill>
                    <a:srgbClr val="113388"/>
                  </a:solidFill>
                  <a:latin typeface="Arial"/>
                  <a:ea typeface="Arial"/>
                  <a:cs typeface="Arial"/>
                  <a:sym typeface="Arial"/>
                </a:endParaRPr>
              </a:p>
            </p:txBody>
          </p:sp>
          <p:sp>
            <p:nvSpPr>
              <p:cNvPr id="944" name="Google Shape;944;p14"/>
              <p:cNvSpPr/>
              <p:nvPr/>
            </p:nvSpPr>
            <p:spPr>
              <a:xfrm>
                <a:off x="5910606" y="3750633"/>
                <a:ext cx="228600" cy="190500"/>
              </a:xfrm>
              <a:prstGeom prst="flowChartConnector">
                <a:avLst/>
              </a:prstGeom>
              <a:solidFill>
                <a:srgbClr val="D8D8D8"/>
              </a:solidFill>
              <a:ln cap="flat" cmpd="sng" w="19050">
                <a:solidFill>
                  <a:srgbClr val="7F7F7F"/>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113388"/>
                  </a:buClr>
                  <a:buSzPts val="2300"/>
                  <a:buFont typeface="Noto Sans Symbols"/>
                  <a:buNone/>
                </a:pPr>
                <a:r>
                  <a:t/>
                </a:r>
                <a:endParaRPr b="0" i="0" sz="2300" u="none" cap="none" strike="noStrike">
                  <a:solidFill>
                    <a:srgbClr val="113388"/>
                  </a:solidFill>
                  <a:latin typeface="Arial"/>
                  <a:ea typeface="Arial"/>
                  <a:cs typeface="Arial"/>
                  <a:sym typeface="Arial"/>
                </a:endParaRPr>
              </a:p>
            </p:txBody>
          </p:sp>
          <p:sp>
            <p:nvSpPr>
              <p:cNvPr id="945" name="Google Shape;945;p14"/>
              <p:cNvSpPr/>
              <p:nvPr/>
            </p:nvSpPr>
            <p:spPr>
              <a:xfrm>
                <a:off x="5054930" y="3748927"/>
                <a:ext cx="228600" cy="190500"/>
              </a:xfrm>
              <a:prstGeom prst="flowChartConnector">
                <a:avLst/>
              </a:prstGeom>
              <a:solidFill>
                <a:srgbClr val="D8D8D8"/>
              </a:solidFill>
              <a:ln cap="flat" cmpd="sng" w="19050">
                <a:solidFill>
                  <a:srgbClr val="7F7F7F"/>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113388"/>
                  </a:buClr>
                  <a:buSzPts val="2300"/>
                  <a:buFont typeface="Noto Sans Symbols"/>
                  <a:buNone/>
                </a:pPr>
                <a:r>
                  <a:t/>
                </a:r>
                <a:endParaRPr b="0" i="0" sz="2300" u="none" cap="none" strike="noStrike">
                  <a:solidFill>
                    <a:srgbClr val="113388"/>
                  </a:solidFill>
                  <a:latin typeface="Arial"/>
                  <a:ea typeface="Arial"/>
                  <a:cs typeface="Arial"/>
                  <a:sym typeface="Arial"/>
                </a:endParaRPr>
              </a:p>
            </p:txBody>
          </p:sp>
          <p:sp>
            <p:nvSpPr>
              <p:cNvPr id="946" name="Google Shape;946;p14"/>
              <p:cNvSpPr/>
              <p:nvPr/>
            </p:nvSpPr>
            <p:spPr>
              <a:xfrm>
                <a:off x="7543800" y="3741118"/>
                <a:ext cx="228600" cy="190500"/>
              </a:xfrm>
              <a:prstGeom prst="flowChartConnector">
                <a:avLst/>
              </a:prstGeom>
              <a:solidFill>
                <a:srgbClr val="D8D8D8"/>
              </a:solidFill>
              <a:ln cap="flat" cmpd="sng" w="19050">
                <a:solidFill>
                  <a:srgbClr val="7F7F7F"/>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113388"/>
                  </a:buClr>
                  <a:buSzPts val="2300"/>
                  <a:buFont typeface="Noto Sans Symbols"/>
                  <a:buNone/>
                </a:pPr>
                <a:r>
                  <a:t/>
                </a:r>
                <a:endParaRPr b="0" i="0" sz="2300" u="none" cap="none" strike="noStrike">
                  <a:solidFill>
                    <a:srgbClr val="113388"/>
                  </a:solidFill>
                  <a:latin typeface="Arial"/>
                  <a:ea typeface="Arial"/>
                  <a:cs typeface="Arial"/>
                  <a:sym typeface="Arial"/>
                </a:endParaRPr>
              </a:p>
            </p:txBody>
          </p:sp>
        </p:grpSp>
        <p:cxnSp>
          <p:nvCxnSpPr>
            <p:cNvPr id="947" name="Google Shape;947;p14"/>
            <p:cNvCxnSpPr/>
            <p:nvPr/>
          </p:nvCxnSpPr>
          <p:spPr>
            <a:xfrm>
              <a:off x="1482319" y="2759075"/>
              <a:ext cx="0" cy="2193925"/>
            </a:xfrm>
            <a:prstGeom prst="straightConnector1">
              <a:avLst/>
            </a:prstGeom>
            <a:solidFill>
              <a:srgbClr val="426BB3"/>
            </a:solidFill>
            <a:ln cap="flat" cmpd="sng" w="9525">
              <a:solidFill>
                <a:srgbClr val="203559"/>
              </a:solidFill>
              <a:prstDash val="solid"/>
              <a:round/>
              <a:headEnd len="sm" w="sm" type="none"/>
              <a:tailEnd len="sm" w="sm" type="none"/>
            </a:ln>
          </p:spPr>
        </p:cxnSp>
        <p:cxnSp>
          <p:nvCxnSpPr>
            <p:cNvPr id="948" name="Google Shape;948;p14"/>
            <p:cNvCxnSpPr/>
            <p:nvPr/>
          </p:nvCxnSpPr>
          <p:spPr>
            <a:xfrm rot="10800000">
              <a:off x="1435250" y="3357563"/>
              <a:ext cx="6019800" cy="0"/>
            </a:xfrm>
            <a:prstGeom prst="straightConnector1">
              <a:avLst/>
            </a:prstGeom>
            <a:solidFill>
              <a:srgbClr val="426BB3"/>
            </a:solidFill>
            <a:ln cap="flat" cmpd="sng" w="9525">
              <a:solidFill>
                <a:srgbClr val="203559"/>
              </a:solidFill>
              <a:prstDash val="solid"/>
              <a:round/>
              <a:headEnd len="sm" w="sm" type="none"/>
              <a:tailEnd len="sm" w="sm" type="none"/>
            </a:ln>
          </p:spPr>
        </p:cxnSp>
        <p:cxnSp>
          <p:nvCxnSpPr>
            <p:cNvPr id="949" name="Google Shape;949;p14"/>
            <p:cNvCxnSpPr/>
            <p:nvPr/>
          </p:nvCxnSpPr>
          <p:spPr>
            <a:xfrm rot="10800000">
              <a:off x="1406119" y="2857500"/>
              <a:ext cx="6096000" cy="38100"/>
            </a:xfrm>
            <a:prstGeom prst="straightConnector1">
              <a:avLst/>
            </a:prstGeom>
            <a:solidFill>
              <a:srgbClr val="426BB3"/>
            </a:solidFill>
            <a:ln cap="flat" cmpd="sng" w="9525">
              <a:solidFill>
                <a:srgbClr val="203559"/>
              </a:solidFill>
              <a:prstDash val="solid"/>
              <a:round/>
              <a:headEnd len="sm" w="sm" type="none"/>
              <a:tailEnd len="sm" w="sm" type="none"/>
            </a:ln>
          </p:spPr>
        </p:cxnSp>
        <p:cxnSp>
          <p:nvCxnSpPr>
            <p:cNvPr id="950" name="Google Shape;950;p14"/>
            <p:cNvCxnSpPr/>
            <p:nvPr/>
          </p:nvCxnSpPr>
          <p:spPr>
            <a:xfrm flipH="1">
              <a:off x="1406119" y="4713288"/>
              <a:ext cx="6019800" cy="11112"/>
            </a:xfrm>
            <a:prstGeom prst="straightConnector1">
              <a:avLst/>
            </a:prstGeom>
            <a:solidFill>
              <a:srgbClr val="426BB3"/>
            </a:solidFill>
            <a:ln cap="flat" cmpd="sng" w="9525">
              <a:solidFill>
                <a:srgbClr val="203559"/>
              </a:solidFill>
              <a:prstDash val="solid"/>
              <a:round/>
              <a:headEnd len="sm" w="sm" type="none"/>
              <a:tailEnd len="sm" w="sm" type="none"/>
            </a:ln>
          </p:spPr>
        </p:cxnSp>
        <p:cxnSp>
          <p:nvCxnSpPr>
            <p:cNvPr id="951" name="Google Shape;951;p14"/>
            <p:cNvCxnSpPr/>
            <p:nvPr/>
          </p:nvCxnSpPr>
          <p:spPr>
            <a:xfrm>
              <a:off x="2347815" y="4724400"/>
              <a:ext cx="0" cy="152400"/>
            </a:xfrm>
            <a:prstGeom prst="straightConnector1">
              <a:avLst/>
            </a:prstGeom>
            <a:solidFill>
              <a:srgbClr val="426BB3"/>
            </a:solidFill>
            <a:ln cap="flat" cmpd="sng" w="9525">
              <a:solidFill>
                <a:srgbClr val="203559"/>
              </a:solidFill>
              <a:prstDash val="solid"/>
              <a:round/>
              <a:headEnd len="sm" w="sm" type="none"/>
              <a:tailEnd len="sm" w="sm" type="none"/>
            </a:ln>
          </p:spPr>
        </p:cxnSp>
        <p:cxnSp>
          <p:nvCxnSpPr>
            <p:cNvPr id="952" name="Google Shape;952;p14"/>
            <p:cNvCxnSpPr/>
            <p:nvPr/>
          </p:nvCxnSpPr>
          <p:spPr>
            <a:xfrm>
              <a:off x="3207106" y="4724400"/>
              <a:ext cx="0" cy="152400"/>
            </a:xfrm>
            <a:prstGeom prst="straightConnector1">
              <a:avLst/>
            </a:prstGeom>
            <a:solidFill>
              <a:srgbClr val="426BB3"/>
            </a:solidFill>
            <a:ln cap="flat" cmpd="sng" w="9525">
              <a:solidFill>
                <a:srgbClr val="203559"/>
              </a:solidFill>
              <a:prstDash val="solid"/>
              <a:round/>
              <a:headEnd len="sm" w="sm" type="none"/>
              <a:tailEnd len="sm" w="sm" type="none"/>
            </a:ln>
          </p:spPr>
        </p:cxnSp>
        <p:cxnSp>
          <p:nvCxnSpPr>
            <p:cNvPr id="953" name="Google Shape;953;p14"/>
            <p:cNvCxnSpPr/>
            <p:nvPr/>
          </p:nvCxnSpPr>
          <p:spPr>
            <a:xfrm>
              <a:off x="4043833" y="4724400"/>
              <a:ext cx="0" cy="152400"/>
            </a:xfrm>
            <a:prstGeom prst="straightConnector1">
              <a:avLst/>
            </a:prstGeom>
            <a:solidFill>
              <a:srgbClr val="426BB3"/>
            </a:solidFill>
            <a:ln cap="flat" cmpd="sng" w="9525">
              <a:solidFill>
                <a:srgbClr val="203559"/>
              </a:solidFill>
              <a:prstDash val="solid"/>
              <a:round/>
              <a:headEnd len="sm" w="sm" type="none"/>
              <a:tailEnd len="sm" w="sm" type="none"/>
            </a:ln>
          </p:spPr>
        </p:cxnSp>
        <p:cxnSp>
          <p:nvCxnSpPr>
            <p:cNvPr id="954" name="Google Shape;954;p14"/>
            <p:cNvCxnSpPr/>
            <p:nvPr/>
          </p:nvCxnSpPr>
          <p:spPr>
            <a:xfrm>
              <a:off x="4944035" y="4724400"/>
              <a:ext cx="0" cy="152400"/>
            </a:xfrm>
            <a:prstGeom prst="straightConnector1">
              <a:avLst/>
            </a:prstGeom>
            <a:solidFill>
              <a:srgbClr val="426BB3"/>
            </a:solidFill>
            <a:ln cap="flat" cmpd="sng" w="9525">
              <a:solidFill>
                <a:srgbClr val="203559"/>
              </a:solidFill>
              <a:prstDash val="solid"/>
              <a:round/>
              <a:headEnd len="sm" w="sm" type="none"/>
              <a:tailEnd len="sm" w="sm" type="none"/>
            </a:ln>
          </p:spPr>
        </p:cxnSp>
        <p:cxnSp>
          <p:nvCxnSpPr>
            <p:cNvPr id="955" name="Google Shape;955;p14"/>
            <p:cNvCxnSpPr/>
            <p:nvPr/>
          </p:nvCxnSpPr>
          <p:spPr>
            <a:xfrm>
              <a:off x="5749519" y="4724400"/>
              <a:ext cx="0" cy="152400"/>
            </a:xfrm>
            <a:prstGeom prst="straightConnector1">
              <a:avLst/>
            </a:prstGeom>
            <a:solidFill>
              <a:srgbClr val="426BB3"/>
            </a:solidFill>
            <a:ln cap="flat" cmpd="sng" w="9525">
              <a:solidFill>
                <a:srgbClr val="203559"/>
              </a:solidFill>
              <a:prstDash val="solid"/>
              <a:round/>
              <a:headEnd len="sm" w="sm" type="none"/>
              <a:tailEnd len="sm" w="sm" type="none"/>
            </a:ln>
          </p:spPr>
        </p:cxnSp>
        <p:sp>
          <p:nvSpPr>
            <p:cNvPr id="956" name="Google Shape;956;p14"/>
            <p:cNvSpPr txBox="1"/>
            <p:nvPr/>
          </p:nvSpPr>
          <p:spPr>
            <a:xfrm>
              <a:off x="2064106" y="2211388"/>
              <a:ext cx="4953001" cy="3580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3388"/>
                </a:buClr>
                <a:buSzPts val="2000"/>
                <a:buFont typeface="Noto Sans Symbols"/>
                <a:buNone/>
              </a:pPr>
              <a:r>
                <a:rPr b="1" lang="en-US" sz="2000">
                  <a:solidFill>
                    <a:srgbClr val="0F898F"/>
                  </a:solidFill>
                  <a:latin typeface="Calibri"/>
                  <a:ea typeface="Calibri"/>
                  <a:cs typeface="Calibri"/>
                  <a:sym typeface="Calibri"/>
                </a:rPr>
                <a:t>Lifetime</a:t>
              </a:r>
              <a:r>
                <a:rPr b="1" i="0" lang="en-US" sz="2000" u="none" cap="none" strike="noStrike">
                  <a:solidFill>
                    <a:srgbClr val="0F898F"/>
                  </a:solidFill>
                  <a:latin typeface="Calibri"/>
                  <a:ea typeface="Calibri"/>
                  <a:cs typeface="Calibri"/>
                  <a:sym typeface="Calibri"/>
                </a:rPr>
                <a:t> withdrawals</a:t>
              </a:r>
              <a:endParaRPr b="1" i="0" sz="2000" u="none" cap="none" strike="noStrike">
                <a:solidFill>
                  <a:srgbClr val="0F898F"/>
                </a:solidFill>
                <a:latin typeface="Calibri"/>
                <a:ea typeface="Calibri"/>
                <a:cs typeface="Calibri"/>
                <a:sym typeface="Calibri"/>
              </a:endParaRPr>
            </a:p>
          </p:txBody>
        </p:sp>
        <p:sp>
          <p:nvSpPr>
            <p:cNvPr id="957" name="Google Shape;957;p14"/>
            <p:cNvSpPr txBox="1"/>
            <p:nvPr/>
          </p:nvSpPr>
          <p:spPr>
            <a:xfrm>
              <a:off x="3869919" y="5331023"/>
              <a:ext cx="24892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1400"/>
                <a:buFont typeface="Noto Sans Symbols"/>
                <a:buNone/>
              </a:pPr>
              <a:r>
                <a:rPr b="1" i="0" lang="en-US" sz="1400" u="none" cap="none" strike="noStrike">
                  <a:solidFill>
                    <a:srgbClr val="7F7F7F"/>
                  </a:solidFill>
                  <a:latin typeface="Calibri"/>
                  <a:ea typeface="Calibri"/>
                  <a:cs typeface="Calibri"/>
                  <a:sym typeface="Calibri"/>
                </a:rPr>
                <a:t>CONTRACT YEAR</a:t>
              </a:r>
              <a:endParaRPr/>
            </a:p>
          </p:txBody>
        </p:sp>
        <p:cxnSp>
          <p:nvCxnSpPr>
            <p:cNvPr id="958" name="Google Shape;958;p14"/>
            <p:cNvCxnSpPr/>
            <p:nvPr/>
          </p:nvCxnSpPr>
          <p:spPr>
            <a:xfrm flipH="1">
              <a:off x="1406119" y="4213225"/>
              <a:ext cx="6019800" cy="11113"/>
            </a:xfrm>
            <a:prstGeom prst="straightConnector1">
              <a:avLst/>
            </a:prstGeom>
            <a:solidFill>
              <a:srgbClr val="426BB3"/>
            </a:solidFill>
            <a:ln cap="flat" cmpd="sng" w="9525">
              <a:solidFill>
                <a:srgbClr val="203559"/>
              </a:solidFill>
              <a:prstDash val="solid"/>
              <a:round/>
              <a:headEnd len="sm" w="sm" type="none"/>
              <a:tailEnd len="sm" w="sm" type="none"/>
            </a:ln>
          </p:spPr>
        </p:cxnSp>
        <p:cxnSp>
          <p:nvCxnSpPr>
            <p:cNvPr id="959" name="Google Shape;959;p14"/>
            <p:cNvCxnSpPr/>
            <p:nvPr/>
          </p:nvCxnSpPr>
          <p:spPr>
            <a:xfrm>
              <a:off x="6587719" y="4717085"/>
              <a:ext cx="0" cy="152400"/>
            </a:xfrm>
            <a:prstGeom prst="straightConnector1">
              <a:avLst/>
            </a:prstGeom>
            <a:solidFill>
              <a:srgbClr val="426BB3"/>
            </a:solidFill>
            <a:ln cap="flat" cmpd="sng" w="9525">
              <a:solidFill>
                <a:srgbClr val="203559"/>
              </a:solidFill>
              <a:prstDash val="solid"/>
              <a:round/>
              <a:headEnd len="sm" w="sm" type="none"/>
              <a:tailEnd len="sm" w="sm" type="none"/>
            </a:ln>
          </p:spPr>
        </p:cxnSp>
        <p:cxnSp>
          <p:nvCxnSpPr>
            <p:cNvPr id="960" name="Google Shape;960;p14"/>
            <p:cNvCxnSpPr/>
            <p:nvPr/>
          </p:nvCxnSpPr>
          <p:spPr>
            <a:xfrm>
              <a:off x="7425919" y="4717085"/>
              <a:ext cx="0" cy="152400"/>
            </a:xfrm>
            <a:prstGeom prst="straightConnector1">
              <a:avLst/>
            </a:prstGeom>
            <a:solidFill>
              <a:srgbClr val="426BB3"/>
            </a:solidFill>
            <a:ln cap="flat" cmpd="sng" w="9525">
              <a:solidFill>
                <a:srgbClr val="203559"/>
              </a:solidFill>
              <a:prstDash val="solid"/>
              <a:round/>
              <a:headEnd len="sm" w="sm" type="none"/>
              <a:tailEnd len="sm" w="sm" type="none"/>
            </a:ln>
          </p:spPr>
        </p:cxnSp>
        <p:sp>
          <p:nvSpPr>
            <p:cNvPr id="961" name="Google Shape;961;p14"/>
            <p:cNvSpPr txBox="1"/>
            <p:nvPr/>
          </p:nvSpPr>
          <p:spPr>
            <a:xfrm>
              <a:off x="1177519" y="4953000"/>
              <a:ext cx="609600" cy="247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3388"/>
                </a:buClr>
                <a:buSzPts val="1200"/>
                <a:buFont typeface="Noto Sans Symbols"/>
                <a:buNone/>
              </a:pPr>
              <a:r>
                <a:rPr b="0" i="0" lang="en-US" sz="1200" u="none" cap="none" strike="noStrike">
                  <a:solidFill>
                    <a:srgbClr val="7F7F7F"/>
                  </a:solidFill>
                  <a:latin typeface="Calibri"/>
                  <a:ea typeface="Calibri"/>
                  <a:cs typeface="Calibri"/>
                  <a:sym typeface="Calibri"/>
                </a:rPr>
                <a:t>4</a:t>
              </a:r>
              <a:endParaRPr b="0" i="0" sz="1200" u="none" cap="none" strike="noStrike">
                <a:solidFill>
                  <a:srgbClr val="7F7F7F"/>
                </a:solidFill>
                <a:latin typeface="Calibri"/>
                <a:ea typeface="Calibri"/>
                <a:cs typeface="Calibri"/>
                <a:sym typeface="Calibri"/>
              </a:endParaRPr>
            </a:p>
          </p:txBody>
        </p:sp>
        <p:sp>
          <p:nvSpPr>
            <p:cNvPr id="962" name="Google Shape;962;p14"/>
            <p:cNvSpPr txBox="1"/>
            <p:nvPr/>
          </p:nvSpPr>
          <p:spPr>
            <a:xfrm>
              <a:off x="2043015" y="4953000"/>
              <a:ext cx="609600" cy="247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3388"/>
                </a:buClr>
                <a:buSzPts val="1200"/>
                <a:buFont typeface="Noto Sans Symbols"/>
                <a:buNone/>
              </a:pPr>
              <a:r>
                <a:rPr b="0" i="0" lang="en-US" sz="1200" u="none" cap="none" strike="noStrike">
                  <a:solidFill>
                    <a:srgbClr val="7F7F7F"/>
                  </a:solidFill>
                  <a:latin typeface="Calibri"/>
                  <a:ea typeface="Calibri"/>
                  <a:cs typeface="Calibri"/>
                  <a:sym typeface="Calibri"/>
                </a:rPr>
                <a:t>5</a:t>
              </a:r>
              <a:endParaRPr b="0" i="0" sz="1200" u="none" cap="none" strike="noStrike">
                <a:solidFill>
                  <a:srgbClr val="7F7F7F"/>
                </a:solidFill>
                <a:latin typeface="Calibri"/>
                <a:ea typeface="Calibri"/>
                <a:cs typeface="Calibri"/>
                <a:sym typeface="Calibri"/>
              </a:endParaRPr>
            </a:p>
          </p:txBody>
        </p:sp>
        <p:sp>
          <p:nvSpPr>
            <p:cNvPr id="963" name="Google Shape;963;p14"/>
            <p:cNvSpPr txBox="1"/>
            <p:nvPr/>
          </p:nvSpPr>
          <p:spPr>
            <a:xfrm>
              <a:off x="2902306" y="4953000"/>
              <a:ext cx="609600" cy="247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3388"/>
                </a:buClr>
                <a:buSzPts val="1200"/>
                <a:buFont typeface="Noto Sans Symbols"/>
                <a:buNone/>
              </a:pPr>
              <a:r>
                <a:rPr b="0" i="0" lang="en-US" sz="1200" u="none" cap="none" strike="noStrike">
                  <a:solidFill>
                    <a:srgbClr val="7F7F7F"/>
                  </a:solidFill>
                  <a:latin typeface="Calibri"/>
                  <a:ea typeface="Calibri"/>
                  <a:cs typeface="Calibri"/>
                  <a:sym typeface="Calibri"/>
                </a:rPr>
                <a:t>6</a:t>
              </a:r>
              <a:endParaRPr b="0" i="0" sz="1200" u="none" cap="none" strike="noStrike">
                <a:solidFill>
                  <a:srgbClr val="7F7F7F"/>
                </a:solidFill>
                <a:latin typeface="Calibri"/>
                <a:ea typeface="Calibri"/>
                <a:cs typeface="Calibri"/>
                <a:sym typeface="Calibri"/>
              </a:endParaRPr>
            </a:p>
          </p:txBody>
        </p:sp>
        <p:sp>
          <p:nvSpPr>
            <p:cNvPr id="964" name="Google Shape;964;p14"/>
            <p:cNvSpPr txBox="1"/>
            <p:nvPr/>
          </p:nvSpPr>
          <p:spPr>
            <a:xfrm>
              <a:off x="3739033" y="4953000"/>
              <a:ext cx="609600" cy="247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3388"/>
                </a:buClr>
                <a:buSzPts val="1200"/>
                <a:buFont typeface="Noto Sans Symbols"/>
                <a:buNone/>
              </a:pPr>
              <a:r>
                <a:rPr b="0" i="0" lang="en-US" sz="1200" u="none" cap="none" strike="noStrike">
                  <a:solidFill>
                    <a:srgbClr val="7F7F7F"/>
                  </a:solidFill>
                  <a:latin typeface="Calibri"/>
                  <a:ea typeface="Calibri"/>
                  <a:cs typeface="Calibri"/>
                  <a:sym typeface="Calibri"/>
                </a:rPr>
                <a:t>7</a:t>
              </a:r>
              <a:endParaRPr b="0" i="0" sz="1200" u="none" cap="none" strike="noStrike">
                <a:solidFill>
                  <a:srgbClr val="7F7F7F"/>
                </a:solidFill>
                <a:latin typeface="Calibri"/>
                <a:ea typeface="Calibri"/>
                <a:cs typeface="Calibri"/>
                <a:sym typeface="Calibri"/>
              </a:endParaRPr>
            </a:p>
          </p:txBody>
        </p:sp>
        <p:sp>
          <p:nvSpPr>
            <p:cNvPr id="965" name="Google Shape;965;p14"/>
            <p:cNvSpPr txBox="1"/>
            <p:nvPr/>
          </p:nvSpPr>
          <p:spPr>
            <a:xfrm>
              <a:off x="4639235" y="4953000"/>
              <a:ext cx="609600" cy="247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3388"/>
                </a:buClr>
                <a:buSzPts val="1200"/>
                <a:buFont typeface="Noto Sans Symbols"/>
                <a:buNone/>
              </a:pPr>
              <a:r>
                <a:rPr b="0" i="0" lang="en-US" sz="1200" u="none" cap="none" strike="noStrike">
                  <a:solidFill>
                    <a:srgbClr val="7F7F7F"/>
                  </a:solidFill>
                  <a:latin typeface="Calibri"/>
                  <a:ea typeface="Calibri"/>
                  <a:cs typeface="Calibri"/>
                  <a:sym typeface="Calibri"/>
                </a:rPr>
                <a:t>8</a:t>
              </a:r>
              <a:endParaRPr b="0" i="0" sz="1200" u="none" cap="none" strike="noStrike">
                <a:solidFill>
                  <a:srgbClr val="7F7F7F"/>
                </a:solidFill>
                <a:latin typeface="Calibri"/>
                <a:ea typeface="Calibri"/>
                <a:cs typeface="Calibri"/>
                <a:sym typeface="Calibri"/>
              </a:endParaRPr>
            </a:p>
          </p:txBody>
        </p:sp>
        <p:sp>
          <p:nvSpPr>
            <p:cNvPr id="966" name="Google Shape;966;p14"/>
            <p:cNvSpPr txBox="1"/>
            <p:nvPr/>
          </p:nvSpPr>
          <p:spPr>
            <a:xfrm>
              <a:off x="5444719" y="4953000"/>
              <a:ext cx="609600" cy="247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3388"/>
                </a:buClr>
                <a:buSzPts val="1200"/>
                <a:buFont typeface="Noto Sans Symbols"/>
                <a:buNone/>
              </a:pPr>
              <a:r>
                <a:rPr b="0" i="0" lang="en-US" sz="1200" u="none" cap="none" strike="noStrike">
                  <a:solidFill>
                    <a:srgbClr val="7F7F7F"/>
                  </a:solidFill>
                  <a:latin typeface="Calibri"/>
                  <a:ea typeface="Calibri"/>
                  <a:cs typeface="Calibri"/>
                  <a:sym typeface="Calibri"/>
                </a:rPr>
                <a:t>9</a:t>
              </a:r>
              <a:endParaRPr b="0" i="0" sz="1200" u="none" cap="none" strike="noStrike">
                <a:solidFill>
                  <a:srgbClr val="7F7F7F"/>
                </a:solidFill>
                <a:latin typeface="Calibri"/>
                <a:ea typeface="Calibri"/>
                <a:cs typeface="Calibri"/>
                <a:sym typeface="Calibri"/>
              </a:endParaRPr>
            </a:p>
          </p:txBody>
        </p:sp>
        <p:sp>
          <p:nvSpPr>
            <p:cNvPr id="967" name="Google Shape;967;p14"/>
            <p:cNvSpPr txBox="1"/>
            <p:nvPr/>
          </p:nvSpPr>
          <p:spPr>
            <a:xfrm>
              <a:off x="6282919" y="4953000"/>
              <a:ext cx="609600" cy="247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3388"/>
                </a:buClr>
                <a:buSzPts val="1200"/>
                <a:buFont typeface="Noto Sans Symbols"/>
                <a:buNone/>
              </a:pPr>
              <a:r>
                <a:rPr b="0" i="0" lang="en-US" sz="1200" u="none" cap="none" strike="noStrike">
                  <a:solidFill>
                    <a:srgbClr val="7F7F7F"/>
                  </a:solidFill>
                  <a:latin typeface="Calibri"/>
                  <a:ea typeface="Calibri"/>
                  <a:cs typeface="Calibri"/>
                  <a:sym typeface="Calibri"/>
                </a:rPr>
                <a:t>10</a:t>
              </a:r>
              <a:endParaRPr b="0" i="0" sz="1200" u="none" cap="none" strike="noStrike">
                <a:solidFill>
                  <a:srgbClr val="7F7F7F"/>
                </a:solidFill>
                <a:latin typeface="Calibri"/>
                <a:ea typeface="Calibri"/>
                <a:cs typeface="Calibri"/>
                <a:sym typeface="Calibri"/>
              </a:endParaRPr>
            </a:p>
          </p:txBody>
        </p:sp>
        <p:sp>
          <p:nvSpPr>
            <p:cNvPr id="968" name="Google Shape;968;p14"/>
            <p:cNvSpPr txBox="1"/>
            <p:nvPr/>
          </p:nvSpPr>
          <p:spPr>
            <a:xfrm>
              <a:off x="7121119" y="4953000"/>
              <a:ext cx="609600" cy="247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3388"/>
                </a:buClr>
                <a:buSzPts val="1200"/>
                <a:buFont typeface="Noto Sans Symbols"/>
                <a:buNone/>
              </a:pPr>
              <a:r>
                <a:rPr b="0" i="0" lang="en-US" sz="1200" u="none" cap="none" strike="noStrike">
                  <a:solidFill>
                    <a:srgbClr val="7F7F7F"/>
                  </a:solidFill>
                  <a:latin typeface="Calibri"/>
                  <a:ea typeface="Calibri"/>
                  <a:cs typeface="Calibri"/>
                  <a:sym typeface="Calibri"/>
                </a:rPr>
                <a:t>11</a:t>
              </a:r>
              <a:endParaRPr b="0" i="0" sz="1200" u="none" cap="none" strike="noStrike">
                <a:solidFill>
                  <a:srgbClr val="7F7F7F"/>
                </a:solidFill>
                <a:latin typeface="Calibri"/>
                <a:ea typeface="Calibri"/>
                <a:cs typeface="Calibri"/>
                <a:sym typeface="Calibri"/>
              </a:endParaRPr>
            </a:p>
          </p:txBody>
        </p:sp>
        <p:sp>
          <p:nvSpPr>
            <p:cNvPr id="969" name="Google Shape;969;p14"/>
            <p:cNvSpPr txBox="1"/>
            <p:nvPr/>
          </p:nvSpPr>
          <p:spPr>
            <a:xfrm rot="-5400000">
              <a:off x="-652812" y="3474982"/>
              <a:ext cx="341387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1400"/>
                <a:buFont typeface="Noto Sans Symbols"/>
                <a:buNone/>
              </a:pPr>
              <a:r>
                <a:rPr b="1" i="0" lang="en-US" sz="1400" u="none" cap="none" strike="noStrike">
                  <a:solidFill>
                    <a:srgbClr val="7F7F7F"/>
                  </a:solidFill>
                  <a:latin typeface="Calibri"/>
                  <a:ea typeface="Calibri"/>
                  <a:cs typeface="Calibri"/>
                  <a:sym typeface="Calibri"/>
                </a:rPr>
                <a:t>INCOME WITHDRAWAL PAYMENT</a:t>
              </a:r>
              <a:endParaRPr b="1" i="0" sz="1400" u="none" cap="none" strike="noStrike">
                <a:solidFill>
                  <a:srgbClr val="7F7F7F"/>
                </a:solidFill>
                <a:latin typeface="Calibri"/>
                <a:ea typeface="Calibri"/>
                <a:cs typeface="Calibri"/>
                <a:sym typeface="Calibri"/>
              </a:endParaRPr>
            </a:p>
          </p:txBody>
        </p:sp>
        <p:grpSp>
          <p:nvGrpSpPr>
            <p:cNvPr id="970" name="Google Shape;970;p14"/>
            <p:cNvGrpSpPr/>
            <p:nvPr/>
          </p:nvGrpSpPr>
          <p:grpSpPr>
            <a:xfrm>
              <a:off x="1368193" y="2804980"/>
              <a:ext cx="6152800" cy="1163428"/>
              <a:chOff x="1688232" y="2804980"/>
              <a:chExt cx="6152800" cy="1163428"/>
            </a:xfrm>
          </p:grpSpPr>
          <p:cxnSp>
            <p:nvCxnSpPr>
              <p:cNvPr id="971" name="Google Shape;971;p14"/>
              <p:cNvCxnSpPr/>
              <p:nvPr/>
            </p:nvCxnSpPr>
            <p:spPr>
              <a:xfrm>
                <a:off x="1878140" y="3869734"/>
                <a:ext cx="868362" cy="0"/>
              </a:xfrm>
              <a:prstGeom prst="straightConnector1">
                <a:avLst/>
              </a:prstGeom>
              <a:noFill/>
              <a:ln cap="flat" cmpd="sng" w="88900">
                <a:solidFill>
                  <a:srgbClr val="4C3048"/>
                </a:solidFill>
                <a:prstDash val="solid"/>
                <a:round/>
                <a:headEnd len="med" w="med" type="none"/>
                <a:tailEnd len="med" w="med" type="none"/>
              </a:ln>
            </p:spPr>
          </p:cxnSp>
          <p:cxnSp>
            <p:nvCxnSpPr>
              <p:cNvPr id="972" name="Google Shape;972;p14"/>
              <p:cNvCxnSpPr/>
              <p:nvPr/>
            </p:nvCxnSpPr>
            <p:spPr>
              <a:xfrm>
                <a:off x="2686596" y="3581400"/>
                <a:ext cx="868362" cy="0"/>
              </a:xfrm>
              <a:prstGeom prst="straightConnector1">
                <a:avLst/>
              </a:prstGeom>
              <a:noFill/>
              <a:ln cap="flat" cmpd="sng" w="88900">
                <a:solidFill>
                  <a:srgbClr val="4C3048"/>
                </a:solidFill>
                <a:prstDash val="solid"/>
                <a:round/>
                <a:headEnd len="med" w="med" type="none"/>
                <a:tailEnd len="med" w="med" type="none"/>
              </a:ln>
            </p:spPr>
          </p:cxnSp>
          <p:sp>
            <p:nvSpPr>
              <p:cNvPr id="973" name="Google Shape;973;p14"/>
              <p:cNvSpPr/>
              <p:nvPr/>
            </p:nvSpPr>
            <p:spPr>
              <a:xfrm>
                <a:off x="1688232" y="3777908"/>
                <a:ext cx="228600" cy="190500"/>
              </a:xfrm>
              <a:prstGeom prst="flowChartConnector">
                <a:avLst/>
              </a:prstGeom>
              <a:solidFill>
                <a:srgbClr val="AF9EB9"/>
              </a:solidFill>
              <a:ln cap="flat" cmpd="sng" w="19050">
                <a:solidFill>
                  <a:srgbClr val="4C3048"/>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113388"/>
                  </a:buClr>
                  <a:buSzPts val="2300"/>
                  <a:buFont typeface="Noto Sans Symbols"/>
                  <a:buNone/>
                </a:pPr>
                <a:r>
                  <a:t/>
                </a:r>
                <a:endParaRPr b="0" i="0" sz="2300" u="none" cap="none" strike="noStrike">
                  <a:solidFill>
                    <a:srgbClr val="113388"/>
                  </a:solidFill>
                  <a:latin typeface="Arial"/>
                  <a:ea typeface="Arial"/>
                  <a:cs typeface="Arial"/>
                  <a:sym typeface="Arial"/>
                </a:endParaRPr>
              </a:p>
            </p:txBody>
          </p:sp>
          <p:cxnSp>
            <p:nvCxnSpPr>
              <p:cNvPr id="974" name="Google Shape;974;p14"/>
              <p:cNvCxnSpPr/>
              <p:nvPr/>
            </p:nvCxnSpPr>
            <p:spPr>
              <a:xfrm>
                <a:off x="3478758" y="3372598"/>
                <a:ext cx="2602892" cy="0"/>
              </a:xfrm>
              <a:prstGeom prst="straightConnector1">
                <a:avLst/>
              </a:prstGeom>
              <a:noFill/>
              <a:ln cap="flat" cmpd="sng" w="88900">
                <a:solidFill>
                  <a:srgbClr val="4C3048"/>
                </a:solidFill>
                <a:prstDash val="solid"/>
                <a:round/>
                <a:headEnd len="med" w="med" type="none"/>
                <a:tailEnd len="med" w="med" type="none"/>
              </a:ln>
            </p:spPr>
          </p:cxnSp>
          <p:sp>
            <p:nvSpPr>
              <p:cNvPr id="975" name="Google Shape;975;p14"/>
              <p:cNvSpPr/>
              <p:nvPr/>
            </p:nvSpPr>
            <p:spPr>
              <a:xfrm>
                <a:off x="4245368" y="3267257"/>
                <a:ext cx="228600" cy="190500"/>
              </a:xfrm>
              <a:prstGeom prst="flowChartConnector">
                <a:avLst/>
              </a:prstGeom>
              <a:solidFill>
                <a:srgbClr val="AF9EB9"/>
              </a:solidFill>
              <a:ln cap="flat" cmpd="sng" w="19050">
                <a:solidFill>
                  <a:srgbClr val="4C3048"/>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113388"/>
                  </a:buClr>
                  <a:buSzPts val="2300"/>
                  <a:buFont typeface="Noto Sans Symbols"/>
                  <a:buNone/>
                </a:pPr>
                <a:r>
                  <a:t/>
                </a:r>
                <a:endParaRPr b="0" i="0" sz="2300" u="none" cap="none" strike="noStrike">
                  <a:solidFill>
                    <a:srgbClr val="113388"/>
                  </a:solidFill>
                  <a:latin typeface="Arial"/>
                  <a:ea typeface="Arial"/>
                  <a:cs typeface="Arial"/>
                  <a:sym typeface="Arial"/>
                </a:endParaRPr>
              </a:p>
            </p:txBody>
          </p:sp>
          <p:cxnSp>
            <p:nvCxnSpPr>
              <p:cNvPr id="976" name="Google Shape;976;p14"/>
              <p:cNvCxnSpPr/>
              <p:nvPr/>
            </p:nvCxnSpPr>
            <p:spPr>
              <a:xfrm>
                <a:off x="6039396" y="3093817"/>
                <a:ext cx="868362" cy="0"/>
              </a:xfrm>
              <a:prstGeom prst="straightConnector1">
                <a:avLst/>
              </a:prstGeom>
              <a:noFill/>
              <a:ln cap="flat" cmpd="sng" w="88900">
                <a:solidFill>
                  <a:srgbClr val="4C3048"/>
                </a:solidFill>
                <a:prstDash val="solid"/>
                <a:round/>
                <a:headEnd len="med" w="med" type="none"/>
                <a:tailEnd len="med" w="med" type="none"/>
              </a:ln>
            </p:spPr>
          </p:cxnSp>
          <p:cxnSp>
            <p:nvCxnSpPr>
              <p:cNvPr id="977" name="Google Shape;977;p14"/>
              <p:cNvCxnSpPr/>
              <p:nvPr/>
            </p:nvCxnSpPr>
            <p:spPr>
              <a:xfrm>
                <a:off x="6877596" y="2895600"/>
                <a:ext cx="868362" cy="0"/>
              </a:xfrm>
              <a:prstGeom prst="straightConnector1">
                <a:avLst/>
              </a:prstGeom>
              <a:noFill/>
              <a:ln cap="flat" cmpd="sng" w="88900">
                <a:solidFill>
                  <a:srgbClr val="4C3048"/>
                </a:solidFill>
                <a:prstDash val="solid"/>
                <a:round/>
                <a:headEnd len="med" w="med" type="none"/>
                <a:tailEnd len="med" w="med" type="none"/>
              </a:ln>
            </p:spPr>
          </p:cxnSp>
          <p:sp>
            <p:nvSpPr>
              <p:cNvPr id="978" name="Google Shape;978;p14"/>
              <p:cNvSpPr/>
              <p:nvPr/>
            </p:nvSpPr>
            <p:spPr>
              <a:xfrm>
                <a:off x="7612432" y="2804980"/>
                <a:ext cx="228600" cy="190500"/>
              </a:xfrm>
              <a:prstGeom prst="flowChartConnector">
                <a:avLst/>
              </a:prstGeom>
              <a:solidFill>
                <a:srgbClr val="AF9EB9"/>
              </a:solidFill>
              <a:ln cap="flat" cmpd="sng" w="19050">
                <a:solidFill>
                  <a:srgbClr val="4C3048"/>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113388"/>
                  </a:buClr>
                  <a:buSzPts val="2300"/>
                  <a:buFont typeface="Noto Sans Symbols"/>
                  <a:buNone/>
                </a:pPr>
                <a:r>
                  <a:t/>
                </a:r>
                <a:endParaRPr b="0" i="0" sz="2300" u="none" cap="none" strike="noStrike">
                  <a:solidFill>
                    <a:srgbClr val="113388"/>
                  </a:solidFill>
                  <a:latin typeface="Arial"/>
                  <a:ea typeface="Arial"/>
                  <a:cs typeface="Arial"/>
                  <a:sym typeface="Arial"/>
                </a:endParaRPr>
              </a:p>
            </p:txBody>
          </p:sp>
          <p:cxnSp>
            <p:nvCxnSpPr>
              <p:cNvPr id="979" name="Google Shape;979;p14"/>
              <p:cNvCxnSpPr/>
              <p:nvPr/>
            </p:nvCxnSpPr>
            <p:spPr>
              <a:xfrm>
                <a:off x="2713811" y="3611880"/>
                <a:ext cx="0" cy="274320"/>
              </a:xfrm>
              <a:prstGeom prst="straightConnector1">
                <a:avLst/>
              </a:prstGeom>
              <a:noFill/>
              <a:ln cap="flat" cmpd="sng" w="88900">
                <a:solidFill>
                  <a:srgbClr val="4C3048"/>
                </a:solidFill>
                <a:prstDash val="solid"/>
                <a:round/>
                <a:headEnd len="med" w="med" type="none"/>
                <a:tailEnd len="med" w="med" type="none"/>
              </a:ln>
            </p:spPr>
          </p:cxnSp>
          <p:sp>
            <p:nvSpPr>
              <p:cNvPr id="980" name="Google Shape;980;p14"/>
              <p:cNvSpPr/>
              <p:nvPr/>
            </p:nvSpPr>
            <p:spPr>
              <a:xfrm>
                <a:off x="2591654" y="3512478"/>
                <a:ext cx="228600" cy="190500"/>
              </a:xfrm>
              <a:prstGeom prst="flowChartConnector">
                <a:avLst/>
              </a:prstGeom>
              <a:solidFill>
                <a:srgbClr val="AF9EB9"/>
              </a:solidFill>
              <a:ln cap="flat" cmpd="sng" w="19050">
                <a:solidFill>
                  <a:srgbClr val="4C3048"/>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113388"/>
                  </a:buClr>
                  <a:buSzPts val="2300"/>
                  <a:buFont typeface="Noto Sans Symbols"/>
                  <a:buNone/>
                </a:pPr>
                <a:r>
                  <a:t/>
                </a:r>
                <a:endParaRPr b="0" i="0" sz="2300" u="none" cap="none" strike="noStrike">
                  <a:solidFill>
                    <a:srgbClr val="113388"/>
                  </a:solidFill>
                  <a:latin typeface="Arial"/>
                  <a:ea typeface="Arial"/>
                  <a:cs typeface="Arial"/>
                  <a:sym typeface="Arial"/>
                </a:endParaRPr>
              </a:p>
            </p:txBody>
          </p:sp>
          <p:cxnSp>
            <p:nvCxnSpPr>
              <p:cNvPr id="981" name="Google Shape;981;p14"/>
              <p:cNvCxnSpPr/>
              <p:nvPr/>
            </p:nvCxnSpPr>
            <p:spPr>
              <a:xfrm>
                <a:off x="3527145" y="3351549"/>
                <a:ext cx="0" cy="274321"/>
              </a:xfrm>
              <a:prstGeom prst="straightConnector1">
                <a:avLst/>
              </a:prstGeom>
              <a:noFill/>
              <a:ln cap="flat" cmpd="sng" w="88900">
                <a:solidFill>
                  <a:srgbClr val="4C3048"/>
                </a:solidFill>
                <a:prstDash val="solid"/>
                <a:round/>
                <a:headEnd len="med" w="med" type="none"/>
                <a:tailEnd len="med" w="med" type="none"/>
              </a:ln>
            </p:spPr>
          </p:cxnSp>
          <p:sp>
            <p:nvSpPr>
              <p:cNvPr id="982" name="Google Shape;982;p14"/>
              <p:cNvSpPr/>
              <p:nvPr/>
            </p:nvSpPr>
            <p:spPr>
              <a:xfrm>
                <a:off x="3409282" y="3273384"/>
                <a:ext cx="228600" cy="190500"/>
              </a:xfrm>
              <a:prstGeom prst="flowChartConnector">
                <a:avLst/>
              </a:prstGeom>
              <a:solidFill>
                <a:srgbClr val="AF9EB9"/>
              </a:solidFill>
              <a:ln cap="flat" cmpd="sng" w="19050">
                <a:solidFill>
                  <a:srgbClr val="4C3048"/>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113388"/>
                  </a:buClr>
                  <a:buSzPts val="2300"/>
                  <a:buFont typeface="Noto Sans Symbols"/>
                  <a:buNone/>
                </a:pPr>
                <a:r>
                  <a:t/>
                </a:r>
                <a:endParaRPr b="0" i="0" sz="2300" u="none" cap="none" strike="noStrike">
                  <a:solidFill>
                    <a:srgbClr val="113388"/>
                  </a:solidFill>
                  <a:latin typeface="Arial"/>
                  <a:ea typeface="Arial"/>
                  <a:cs typeface="Arial"/>
                  <a:sym typeface="Arial"/>
                </a:endParaRPr>
              </a:p>
            </p:txBody>
          </p:sp>
          <p:cxnSp>
            <p:nvCxnSpPr>
              <p:cNvPr id="983" name="Google Shape;983;p14"/>
              <p:cNvCxnSpPr/>
              <p:nvPr/>
            </p:nvCxnSpPr>
            <p:spPr>
              <a:xfrm>
                <a:off x="6068228" y="3141963"/>
                <a:ext cx="0" cy="274321"/>
              </a:xfrm>
              <a:prstGeom prst="straightConnector1">
                <a:avLst/>
              </a:prstGeom>
              <a:noFill/>
              <a:ln cap="flat" cmpd="sng" w="88900">
                <a:solidFill>
                  <a:srgbClr val="4C3048"/>
                </a:solidFill>
                <a:prstDash val="solid"/>
                <a:round/>
                <a:headEnd len="med" w="med" type="none"/>
                <a:tailEnd len="med" w="med" type="none"/>
              </a:ln>
            </p:spPr>
          </p:cxnSp>
          <p:cxnSp>
            <p:nvCxnSpPr>
              <p:cNvPr id="984" name="Google Shape;984;p14"/>
              <p:cNvCxnSpPr/>
              <p:nvPr/>
            </p:nvCxnSpPr>
            <p:spPr>
              <a:xfrm>
                <a:off x="6894791" y="2863658"/>
                <a:ext cx="0" cy="274321"/>
              </a:xfrm>
              <a:prstGeom prst="straightConnector1">
                <a:avLst/>
              </a:prstGeom>
              <a:noFill/>
              <a:ln cap="flat" cmpd="sng" w="88900">
                <a:solidFill>
                  <a:srgbClr val="4C3048"/>
                </a:solidFill>
                <a:prstDash val="solid"/>
                <a:round/>
                <a:headEnd len="med" w="med" type="none"/>
                <a:tailEnd len="med" w="med" type="none"/>
              </a:ln>
            </p:spPr>
          </p:cxnSp>
          <p:sp>
            <p:nvSpPr>
              <p:cNvPr id="985" name="Google Shape;985;p14"/>
              <p:cNvSpPr/>
              <p:nvPr/>
            </p:nvSpPr>
            <p:spPr>
              <a:xfrm>
                <a:off x="6790526" y="2820052"/>
                <a:ext cx="228600" cy="190500"/>
              </a:xfrm>
              <a:prstGeom prst="flowChartConnector">
                <a:avLst/>
              </a:prstGeom>
              <a:solidFill>
                <a:srgbClr val="AF9EB9"/>
              </a:solidFill>
              <a:ln cap="flat" cmpd="sng" w="19050">
                <a:solidFill>
                  <a:srgbClr val="4C3048"/>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113388"/>
                  </a:buClr>
                  <a:buSzPts val="2300"/>
                  <a:buFont typeface="Noto Sans Symbols"/>
                  <a:buNone/>
                </a:pPr>
                <a:r>
                  <a:t/>
                </a:r>
                <a:endParaRPr b="0" i="0" sz="2300" u="none" cap="none" strike="noStrike">
                  <a:solidFill>
                    <a:srgbClr val="113388"/>
                  </a:solidFill>
                  <a:latin typeface="Arial"/>
                  <a:ea typeface="Arial"/>
                  <a:cs typeface="Arial"/>
                  <a:sym typeface="Arial"/>
                </a:endParaRPr>
              </a:p>
            </p:txBody>
          </p:sp>
          <p:sp>
            <p:nvSpPr>
              <p:cNvPr id="986" name="Google Shape;986;p14"/>
              <p:cNvSpPr/>
              <p:nvPr/>
            </p:nvSpPr>
            <p:spPr>
              <a:xfrm>
                <a:off x="5955497" y="2995480"/>
                <a:ext cx="228600" cy="190500"/>
              </a:xfrm>
              <a:prstGeom prst="flowChartConnector">
                <a:avLst/>
              </a:prstGeom>
              <a:solidFill>
                <a:srgbClr val="AF9EB9"/>
              </a:solidFill>
              <a:ln cap="flat" cmpd="sng" w="19050">
                <a:solidFill>
                  <a:srgbClr val="4C3048"/>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113388"/>
                  </a:buClr>
                  <a:buSzPts val="2300"/>
                  <a:buFont typeface="Noto Sans Symbols"/>
                  <a:buNone/>
                </a:pPr>
                <a:r>
                  <a:t/>
                </a:r>
                <a:endParaRPr b="0" i="0" sz="2300" u="none" cap="none" strike="noStrike">
                  <a:solidFill>
                    <a:srgbClr val="113388"/>
                  </a:solidFill>
                  <a:latin typeface="Arial"/>
                  <a:ea typeface="Arial"/>
                  <a:cs typeface="Arial"/>
                  <a:sym typeface="Arial"/>
                </a:endParaRPr>
              </a:p>
            </p:txBody>
          </p:sp>
          <p:sp>
            <p:nvSpPr>
              <p:cNvPr id="987" name="Google Shape;987;p14"/>
              <p:cNvSpPr/>
              <p:nvPr/>
            </p:nvSpPr>
            <p:spPr>
              <a:xfrm>
                <a:off x="5108779" y="3270578"/>
                <a:ext cx="228600" cy="190500"/>
              </a:xfrm>
              <a:prstGeom prst="flowChartConnector">
                <a:avLst/>
              </a:prstGeom>
              <a:solidFill>
                <a:srgbClr val="AF9EB9"/>
              </a:solidFill>
              <a:ln cap="flat" cmpd="sng" w="19050">
                <a:solidFill>
                  <a:srgbClr val="4C3048"/>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113388"/>
                  </a:buClr>
                  <a:buSzPts val="2300"/>
                  <a:buFont typeface="Noto Sans Symbols"/>
                  <a:buNone/>
                </a:pPr>
                <a:r>
                  <a:t/>
                </a:r>
                <a:endParaRPr b="0" i="0" sz="2300" u="none" cap="none" strike="noStrike">
                  <a:solidFill>
                    <a:srgbClr val="113388"/>
                  </a:solidFill>
                  <a:latin typeface="Arial"/>
                  <a:ea typeface="Arial"/>
                  <a:cs typeface="Arial"/>
                  <a:sym typeface="Arial"/>
                </a:endParaRPr>
              </a:p>
            </p:txBody>
          </p:sp>
        </p:grpSp>
      </p:grpSp>
      <p:grpSp>
        <p:nvGrpSpPr>
          <p:cNvPr id="988" name="Google Shape;988;p14"/>
          <p:cNvGrpSpPr/>
          <p:nvPr/>
        </p:nvGrpSpPr>
        <p:grpSpPr>
          <a:xfrm>
            <a:off x="7904226" y="1612098"/>
            <a:ext cx="3710821" cy="1070885"/>
            <a:chOff x="8481078" y="1412755"/>
            <a:chExt cx="3710821" cy="1070885"/>
          </a:xfrm>
        </p:grpSpPr>
        <p:grpSp>
          <p:nvGrpSpPr>
            <p:cNvPr id="989" name="Google Shape;989;p14"/>
            <p:cNvGrpSpPr/>
            <p:nvPr/>
          </p:nvGrpSpPr>
          <p:grpSpPr>
            <a:xfrm>
              <a:off x="8829420" y="1412755"/>
              <a:ext cx="3362479" cy="1070885"/>
              <a:chOff x="886586" y="1380800"/>
              <a:chExt cx="6428614" cy="605363"/>
            </a:xfrm>
          </p:grpSpPr>
          <p:sp>
            <p:nvSpPr>
              <p:cNvPr id="990" name="Google Shape;990;p14"/>
              <p:cNvSpPr txBox="1"/>
              <p:nvPr/>
            </p:nvSpPr>
            <p:spPr>
              <a:xfrm>
                <a:off x="886586" y="1380800"/>
                <a:ext cx="6428614" cy="2957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1400"/>
                  <a:buFont typeface="Noto Sans Symbols"/>
                  <a:buNone/>
                </a:pPr>
                <a:r>
                  <a:rPr b="0" i="0" lang="en-US" sz="1400" u="none" cap="none" strike="noStrike">
                    <a:solidFill>
                      <a:srgbClr val="7F7F7F"/>
                    </a:solidFill>
                    <a:latin typeface="Calibri"/>
                    <a:ea typeface="Calibri"/>
                    <a:cs typeface="Calibri"/>
                    <a:sym typeface="Calibri"/>
                  </a:rPr>
                  <a:t>Hypothetical lifetime withdrawal payments indicating a positive or indexed credit </a:t>
                </a:r>
                <a:endParaRPr b="0" i="0" sz="1400" u="none" cap="none" strike="noStrike">
                  <a:solidFill>
                    <a:srgbClr val="7F7F7F"/>
                  </a:solidFill>
                  <a:latin typeface="Calibri"/>
                  <a:ea typeface="Calibri"/>
                  <a:cs typeface="Calibri"/>
                  <a:sym typeface="Calibri"/>
                </a:endParaRPr>
              </a:p>
            </p:txBody>
          </p:sp>
          <p:sp>
            <p:nvSpPr>
              <p:cNvPr id="991" name="Google Shape;991;p14"/>
              <p:cNvSpPr txBox="1"/>
              <p:nvPr/>
            </p:nvSpPr>
            <p:spPr>
              <a:xfrm>
                <a:off x="886588" y="1690391"/>
                <a:ext cx="6258601" cy="2957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1400"/>
                  <a:buFont typeface="Noto Sans Symbols"/>
                  <a:buNone/>
                </a:pPr>
                <a:r>
                  <a:rPr b="0" i="0" lang="en-US" sz="1400" u="none" cap="none" strike="noStrike">
                    <a:solidFill>
                      <a:srgbClr val="7F7F7F"/>
                    </a:solidFill>
                    <a:latin typeface="Calibri"/>
                    <a:ea typeface="Calibri"/>
                    <a:cs typeface="Calibri"/>
                    <a:sym typeface="Calibri"/>
                  </a:rPr>
                  <a:t>Lifetime withdrawal payments assuming no interest credited</a:t>
                </a:r>
                <a:endParaRPr b="0" i="0" sz="1400" u="none" cap="none" strike="noStrike">
                  <a:solidFill>
                    <a:srgbClr val="7F7F7F"/>
                  </a:solidFill>
                  <a:latin typeface="Calibri"/>
                  <a:ea typeface="Calibri"/>
                  <a:cs typeface="Calibri"/>
                  <a:sym typeface="Calibri"/>
                </a:endParaRPr>
              </a:p>
            </p:txBody>
          </p:sp>
        </p:grpSp>
        <p:sp>
          <p:nvSpPr>
            <p:cNvPr id="992" name="Google Shape;992;p14"/>
            <p:cNvSpPr/>
            <p:nvPr/>
          </p:nvSpPr>
          <p:spPr>
            <a:xfrm>
              <a:off x="8481078" y="1533184"/>
              <a:ext cx="266772" cy="212872"/>
            </a:xfrm>
            <a:prstGeom prst="flowChartConnector">
              <a:avLst/>
            </a:prstGeom>
            <a:solidFill>
              <a:srgbClr val="AF9EB9"/>
            </a:solidFill>
            <a:ln cap="flat" cmpd="sng" w="19050">
              <a:solidFill>
                <a:srgbClr val="4C3048"/>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113388"/>
                </a:buClr>
                <a:buSzPts val="2300"/>
                <a:buFont typeface="Noto Sans Symbols"/>
                <a:buNone/>
              </a:pPr>
              <a:r>
                <a:t/>
              </a:r>
              <a:endParaRPr b="0" i="0" sz="2300" u="none" cap="none" strike="noStrike">
                <a:solidFill>
                  <a:srgbClr val="113388"/>
                </a:solidFill>
                <a:latin typeface="Arial"/>
                <a:ea typeface="Arial"/>
                <a:cs typeface="Arial"/>
                <a:sym typeface="Arial"/>
              </a:endParaRPr>
            </a:p>
          </p:txBody>
        </p:sp>
        <p:sp>
          <p:nvSpPr>
            <p:cNvPr id="993" name="Google Shape;993;p14"/>
            <p:cNvSpPr/>
            <p:nvPr/>
          </p:nvSpPr>
          <p:spPr>
            <a:xfrm>
              <a:off x="8481078" y="2021775"/>
              <a:ext cx="266772" cy="212872"/>
            </a:xfrm>
            <a:prstGeom prst="flowChartConnector">
              <a:avLst/>
            </a:prstGeom>
            <a:solidFill>
              <a:srgbClr val="D8D8D8"/>
            </a:solidFill>
            <a:ln cap="flat" cmpd="sng" w="19050">
              <a:solidFill>
                <a:srgbClr val="7F7F7F"/>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113388"/>
                </a:buClr>
                <a:buSzPts val="2300"/>
                <a:buFont typeface="Noto Sans Symbols"/>
                <a:buNone/>
              </a:pPr>
              <a:r>
                <a:t/>
              </a:r>
              <a:endParaRPr b="0" i="0" sz="2300" u="none" cap="none" strike="noStrike">
                <a:solidFill>
                  <a:srgbClr val="113388"/>
                </a:solidFill>
                <a:latin typeface="Arial"/>
                <a:ea typeface="Arial"/>
                <a:cs typeface="Arial"/>
                <a:sym typeface="Arial"/>
              </a:endParaRPr>
            </a:p>
          </p:txBody>
        </p:sp>
      </p:grpSp>
      <p:sp>
        <p:nvSpPr>
          <p:cNvPr id="994" name="Google Shape;994;p14"/>
          <p:cNvSpPr txBox="1"/>
          <p:nvPr/>
        </p:nvSpPr>
        <p:spPr>
          <a:xfrm>
            <a:off x="745802" y="5853960"/>
            <a:ext cx="11381163"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F7F7F"/>
              </a:buClr>
              <a:buSzPts val="1000"/>
              <a:buFont typeface="Calibri"/>
              <a:buNone/>
            </a:pPr>
            <a:r>
              <a:rPr b="0" i="0" lang="en-US" sz="1000" u="none" cap="none" strike="noStrike">
                <a:solidFill>
                  <a:srgbClr val="7F7F7F"/>
                </a:solidFill>
                <a:latin typeface="Calibri"/>
                <a:ea typeface="Calibri"/>
                <a:cs typeface="Calibri"/>
                <a:sym typeface="Calibri"/>
              </a:rPr>
              <a:t>This hypothetical example is intended to  show how  the income withdrawal option 2 payments have the potential to increase each contract year because of the client’s chosen allocation in the base contract. Not based on actual index performance.  Not intended to project or predict future results.  Actual result will vary based on several factors, including actual cap/participation</a:t>
            </a:r>
            <a:r>
              <a:rPr b="0" i="0" lang="en-US" sz="1000" u="none" cap="none" strike="noStrike">
                <a:solidFill>
                  <a:srgbClr val="7F7F7F"/>
                </a:solidFill>
                <a:latin typeface="Calibri"/>
                <a:ea typeface="Calibri"/>
                <a:cs typeface="Calibri"/>
                <a:sym typeface="Calibri"/>
              </a:rPr>
              <a:t> rate</a:t>
            </a:r>
            <a:r>
              <a:rPr b="0" i="0" lang="en-US" sz="1000" u="none" cap="none" strike="noStrike">
                <a:solidFill>
                  <a:srgbClr val="7F7F7F"/>
                </a:solidFill>
                <a:latin typeface="Calibri"/>
                <a:ea typeface="Calibri"/>
                <a:cs typeface="Calibri"/>
                <a:sym typeface="Calibri"/>
              </a:rPr>
              <a:t> in effect as well as actual index performance.  Any distributions are subject to ordinary income tax and, if taken prior to age 59½, a 10% federal additional tax. </a:t>
            </a:r>
            <a:r>
              <a:rPr b="1" i="0" lang="en-US" sz="1000" u="none" cap="none" strike="noStrike">
                <a:solidFill>
                  <a:srgbClr val="7F7F7F"/>
                </a:solidFill>
                <a:latin typeface="Calibri"/>
                <a:ea typeface="Calibri"/>
                <a:cs typeface="Calibri"/>
                <a:sym typeface="Calibri"/>
              </a:rPr>
              <a:t>This hypothetical example assumes 100% is allocated to 1 year methods. </a:t>
            </a:r>
            <a:endParaRPr/>
          </a:p>
        </p:txBody>
      </p:sp>
      <p:sp>
        <p:nvSpPr>
          <p:cNvPr id="995" name="Google Shape;995;p14"/>
          <p:cNvSpPr txBox="1"/>
          <p:nvPr/>
        </p:nvSpPr>
        <p:spPr>
          <a:xfrm>
            <a:off x="643519" y="6553408"/>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900">
                <a:solidFill>
                  <a:schemeClr val="lt1"/>
                </a:solidFill>
                <a:latin typeface="Calibri"/>
                <a:ea typeface="Calibri"/>
                <a:cs typeface="Calibri"/>
                <a:sym typeface="Calibri"/>
              </a:rPr>
              <a:t>Product feature and availability may vary by state. </a:t>
            </a:r>
            <a:endParaRPr/>
          </a:p>
        </p:txBody>
      </p:sp>
      <p:graphicFrame>
        <p:nvGraphicFramePr>
          <p:cNvPr id="996" name="Google Shape;996;p14"/>
          <p:cNvGraphicFramePr/>
          <p:nvPr/>
        </p:nvGraphicFramePr>
        <p:xfrm>
          <a:off x="8266956" y="2971720"/>
          <a:ext cx="3000000" cy="3000000"/>
        </p:xfrm>
        <a:graphic>
          <a:graphicData uri="http://schemas.openxmlformats.org/drawingml/2006/table">
            <a:tbl>
              <a:tblPr bandRow="1" firstRow="1">
                <a:noFill/>
                <a:tableStyleId>{60BFE7E3-9BCC-4AD3-9B1C-6A545F1CDA03}</a:tableStyleId>
              </a:tblPr>
              <a:tblGrid>
                <a:gridCol w="1155050"/>
                <a:gridCol w="1155050"/>
                <a:gridCol w="1155050"/>
              </a:tblGrid>
              <a:tr h="382075">
                <a:tc>
                  <a:txBody>
                    <a:bodyPr/>
                    <a:lstStyle/>
                    <a:p>
                      <a:pPr indent="0" lvl="0" marL="0" marR="0" rtl="0" algn="ctr">
                        <a:spcBef>
                          <a:spcPts val="0"/>
                        </a:spcBef>
                        <a:spcAft>
                          <a:spcPts val="0"/>
                        </a:spcAft>
                        <a:buNone/>
                      </a:pPr>
                      <a:r>
                        <a:rPr b="1" lang="en-US" sz="1600">
                          <a:solidFill>
                            <a:schemeClr val="dk2"/>
                          </a:solidFill>
                        </a:rPr>
                        <a:t>Age Bands</a:t>
                      </a:r>
                      <a:endParaRPr b="1" sz="1600">
                        <a:solidFill>
                          <a:schemeClr val="dk2"/>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51461"/>
                    </a:solidFill>
                  </a:tcPr>
                </a:tc>
                <a:tc>
                  <a:txBody>
                    <a:bodyPr/>
                    <a:lstStyle/>
                    <a:p>
                      <a:pPr indent="0" lvl="0" marL="0" marR="0" rtl="0" algn="ctr">
                        <a:spcBef>
                          <a:spcPts val="0"/>
                        </a:spcBef>
                        <a:spcAft>
                          <a:spcPts val="0"/>
                        </a:spcAft>
                        <a:buNone/>
                      </a:pPr>
                      <a:r>
                        <a:rPr b="1" lang="en-US" sz="1600">
                          <a:solidFill>
                            <a:schemeClr val="dk2"/>
                          </a:solidFill>
                        </a:rPr>
                        <a:t>Single Payout %</a:t>
                      </a:r>
                      <a:endParaRPr b="1" sz="1600">
                        <a:solidFill>
                          <a:schemeClr val="dk2"/>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51461"/>
                    </a:solidFill>
                  </a:tcPr>
                </a:tc>
                <a:tc>
                  <a:txBody>
                    <a:bodyPr/>
                    <a:lstStyle/>
                    <a:p>
                      <a:pPr indent="0" lvl="0" marL="0" marR="0" rtl="0" algn="ctr">
                        <a:spcBef>
                          <a:spcPts val="0"/>
                        </a:spcBef>
                        <a:spcAft>
                          <a:spcPts val="0"/>
                        </a:spcAft>
                        <a:buNone/>
                      </a:pPr>
                      <a:r>
                        <a:rPr lang="en-US" sz="1600">
                          <a:solidFill>
                            <a:schemeClr val="dk2"/>
                          </a:solidFill>
                        </a:rPr>
                        <a:t>Joint payout %</a:t>
                      </a:r>
                      <a:endParaRPr sz="1600">
                        <a:solidFill>
                          <a:schemeClr val="dk2"/>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51461"/>
                    </a:solidFill>
                  </a:tcPr>
                </a:tc>
              </a:tr>
              <a:tr h="382075">
                <a:tc>
                  <a:txBody>
                    <a:bodyPr/>
                    <a:lstStyle/>
                    <a:p>
                      <a:pPr indent="0" lvl="0" marL="0" marR="0" rtl="0" algn="ctr">
                        <a:spcBef>
                          <a:spcPts val="0"/>
                        </a:spcBef>
                        <a:spcAft>
                          <a:spcPts val="0"/>
                        </a:spcAft>
                        <a:buNone/>
                      </a:pPr>
                      <a:r>
                        <a:rPr lang="en-US" sz="1800">
                          <a:solidFill>
                            <a:schemeClr val="lt1"/>
                          </a:solidFill>
                        </a:rPr>
                        <a:t>50-54</a:t>
                      </a:r>
                      <a:endParaRPr sz="18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F9EB9"/>
                    </a:solidFill>
                  </a:tcPr>
                </a:tc>
                <a:tc>
                  <a:txBody>
                    <a:bodyPr/>
                    <a:lstStyle/>
                    <a:p>
                      <a:pPr indent="0" lvl="0" marL="0" marR="0" rtl="0" algn="ctr">
                        <a:spcBef>
                          <a:spcPts val="0"/>
                        </a:spcBef>
                        <a:spcAft>
                          <a:spcPts val="0"/>
                        </a:spcAft>
                        <a:buNone/>
                      </a:pPr>
                      <a:r>
                        <a:rPr lang="en-US" sz="1800">
                          <a:solidFill>
                            <a:schemeClr val="lt1"/>
                          </a:solidFill>
                        </a:rPr>
                        <a:t>3.25%</a:t>
                      </a:r>
                      <a:endParaRPr sz="18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F9EB9"/>
                    </a:solidFill>
                  </a:tcPr>
                </a:tc>
                <a:tc>
                  <a:txBody>
                    <a:bodyPr/>
                    <a:lstStyle/>
                    <a:p>
                      <a:pPr indent="0" lvl="0" marL="0" marR="0" rtl="0" algn="ctr">
                        <a:spcBef>
                          <a:spcPts val="0"/>
                        </a:spcBef>
                        <a:spcAft>
                          <a:spcPts val="0"/>
                        </a:spcAft>
                        <a:buNone/>
                      </a:pPr>
                      <a:r>
                        <a:rPr lang="en-US" sz="1800">
                          <a:solidFill>
                            <a:schemeClr val="lt1"/>
                          </a:solidFill>
                        </a:rPr>
                        <a:t>2.75%</a:t>
                      </a:r>
                      <a:endParaRPr sz="18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F9EB9"/>
                    </a:solidFill>
                  </a:tcPr>
                </a:tc>
              </a:tr>
              <a:tr h="382075">
                <a:tc>
                  <a:txBody>
                    <a:bodyPr/>
                    <a:lstStyle/>
                    <a:p>
                      <a:pPr indent="0" lvl="0" marL="0" marR="0" rtl="0" algn="ctr">
                        <a:spcBef>
                          <a:spcPts val="0"/>
                        </a:spcBef>
                        <a:spcAft>
                          <a:spcPts val="0"/>
                        </a:spcAft>
                        <a:buNone/>
                      </a:pPr>
                      <a:r>
                        <a:rPr lang="en-US" sz="1800">
                          <a:solidFill>
                            <a:schemeClr val="lt1"/>
                          </a:solidFill>
                        </a:rPr>
                        <a:t>55-59</a:t>
                      </a:r>
                      <a:endParaRPr sz="18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6E6E6"/>
                    </a:solidFill>
                  </a:tcPr>
                </a:tc>
                <a:tc>
                  <a:txBody>
                    <a:bodyPr/>
                    <a:lstStyle/>
                    <a:p>
                      <a:pPr indent="0" lvl="0" marL="0" marR="0" rtl="0" algn="ctr">
                        <a:spcBef>
                          <a:spcPts val="0"/>
                        </a:spcBef>
                        <a:spcAft>
                          <a:spcPts val="0"/>
                        </a:spcAft>
                        <a:buNone/>
                      </a:pPr>
                      <a:r>
                        <a:rPr lang="en-US" sz="1800">
                          <a:solidFill>
                            <a:schemeClr val="lt1"/>
                          </a:solidFill>
                        </a:rPr>
                        <a:t>3.75%</a:t>
                      </a:r>
                      <a:endParaRPr sz="18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6E6E6"/>
                    </a:solidFill>
                  </a:tcPr>
                </a:tc>
                <a:tc>
                  <a:txBody>
                    <a:bodyPr/>
                    <a:lstStyle/>
                    <a:p>
                      <a:pPr indent="0" lvl="0" marL="0" marR="0" rtl="0" algn="ctr">
                        <a:spcBef>
                          <a:spcPts val="0"/>
                        </a:spcBef>
                        <a:spcAft>
                          <a:spcPts val="0"/>
                        </a:spcAft>
                        <a:buNone/>
                      </a:pPr>
                      <a:r>
                        <a:rPr lang="en-US" sz="1800">
                          <a:solidFill>
                            <a:schemeClr val="lt1"/>
                          </a:solidFill>
                        </a:rPr>
                        <a:t>3.25%</a:t>
                      </a:r>
                      <a:endParaRPr sz="18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6E6E6"/>
                    </a:solidFill>
                  </a:tcPr>
                </a:tc>
              </a:tr>
              <a:tr h="382075">
                <a:tc>
                  <a:txBody>
                    <a:bodyPr/>
                    <a:lstStyle/>
                    <a:p>
                      <a:pPr indent="0" lvl="0" marL="0" marR="0" rtl="0" algn="ctr">
                        <a:spcBef>
                          <a:spcPts val="0"/>
                        </a:spcBef>
                        <a:spcAft>
                          <a:spcPts val="0"/>
                        </a:spcAft>
                        <a:buNone/>
                      </a:pPr>
                      <a:r>
                        <a:rPr lang="en-US" sz="1800">
                          <a:solidFill>
                            <a:schemeClr val="lt1"/>
                          </a:solidFill>
                        </a:rPr>
                        <a:t>60-69</a:t>
                      </a:r>
                      <a:endParaRPr sz="18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F9EB9"/>
                    </a:solidFill>
                  </a:tcPr>
                </a:tc>
                <a:tc>
                  <a:txBody>
                    <a:bodyPr/>
                    <a:lstStyle/>
                    <a:p>
                      <a:pPr indent="0" lvl="0" marL="0" marR="0" rtl="0" algn="ctr">
                        <a:spcBef>
                          <a:spcPts val="0"/>
                        </a:spcBef>
                        <a:spcAft>
                          <a:spcPts val="0"/>
                        </a:spcAft>
                        <a:buNone/>
                      </a:pPr>
                      <a:r>
                        <a:rPr lang="en-US" sz="1800">
                          <a:solidFill>
                            <a:schemeClr val="lt1"/>
                          </a:solidFill>
                        </a:rPr>
                        <a:t>4.25%</a:t>
                      </a:r>
                      <a:endParaRPr sz="18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F9EB9"/>
                    </a:solidFill>
                  </a:tcPr>
                </a:tc>
                <a:tc>
                  <a:txBody>
                    <a:bodyPr/>
                    <a:lstStyle/>
                    <a:p>
                      <a:pPr indent="0" lvl="0" marL="0" marR="0" rtl="0" algn="ctr">
                        <a:spcBef>
                          <a:spcPts val="0"/>
                        </a:spcBef>
                        <a:spcAft>
                          <a:spcPts val="0"/>
                        </a:spcAft>
                        <a:buNone/>
                      </a:pPr>
                      <a:r>
                        <a:rPr lang="en-US" sz="1800">
                          <a:solidFill>
                            <a:schemeClr val="lt1"/>
                          </a:solidFill>
                        </a:rPr>
                        <a:t>3.75%</a:t>
                      </a:r>
                      <a:endParaRPr sz="18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F9EB9"/>
                    </a:solidFill>
                  </a:tcPr>
                </a:tc>
              </a:tr>
              <a:tr h="382075">
                <a:tc>
                  <a:txBody>
                    <a:bodyPr/>
                    <a:lstStyle/>
                    <a:p>
                      <a:pPr indent="0" lvl="0" marL="0" marR="0" rtl="0" algn="ctr">
                        <a:spcBef>
                          <a:spcPts val="0"/>
                        </a:spcBef>
                        <a:spcAft>
                          <a:spcPts val="0"/>
                        </a:spcAft>
                        <a:buNone/>
                      </a:pPr>
                      <a:r>
                        <a:rPr lang="en-US" sz="1800">
                          <a:solidFill>
                            <a:schemeClr val="lt1"/>
                          </a:solidFill>
                        </a:rPr>
                        <a:t>70-79</a:t>
                      </a:r>
                      <a:endParaRPr sz="18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6E6E6"/>
                    </a:solidFill>
                  </a:tcPr>
                </a:tc>
                <a:tc>
                  <a:txBody>
                    <a:bodyPr/>
                    <a:lstStyle/>
                    <a:p>
                      <a:pPr indent="0" lvl="0" marL="0" marR="0" rtl="0" algn="ctr">
                        <a:spcBef>
                          <a:spcPts val="0"/>
                        </a:spcBef>
                        <a:spcAft>
                          <a:spcPts val="0"/>
                        </a:spcAft>
                        <a:buNone/>
                      </a:pPr>
                      <a:r>
                        <a:rPr lang="en-US" sz="1800">
                          <a:solidFill>
                            <a:schemeClr val="lt1"/>
                          </a:solidFill>
                        </a:rPr>
                        <a:t>4.75%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6E6E6"/>
                    </a:solidFill>
                  </a:tcPr>
                </a:tc>
                <a:tc>
                  <a:txBody>
                    <a:bodyPr/>
                    <a:lstStyle/>
                    <a:p>
                      <a:pPr indent="0" lvl="0" marL="0" marR="0" rtl="0" algn="ctr">
                        <a:spcBef>
                          <a:spcPts val="0"/>
                        </a:spcBef>
                        <a:spcAft>
                          <a:spcPts val="0"/>
                        </a:spcAft>
                        <a:buNone/>
                      </a:pPr>
                      <a:r>
                        <a:rPr lang="en-US" sz="1800">
                          <a:solidFill>
                            <a:schemeClr val="lt1"/>
                          </a:solidFill>
                        </a:rPr>
                        <a:t>4.25%</a:t>
                      </a:r>
                      <a:endParaRPr sz="18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6E6E6"/>
                    </a:solidFill>
                  </a:tcPr>
                </a:tc>
              </a:tr>
              <a:tr h="382075">
                <a:tc>
                  <a:txBody>
                    <a:bodyPr/>
                    <a:lstStyle/>
                    <a:p>
                      <a:pPr indent="0" lvl="0" marL="0" marR="0" rtl="0" algn="ctr">
                        <a:spcBef>
                          <a:spcPts val="0"/>
                        </a:spcBef>
                        <a:spcAft>
                          <a:spcPts val="0"/>
                        </a:spcAft>
                        <a:buNone/>
                      </a:pPr>
                      <a:r>
                        <a:rPr lang="en-US" sz="1800">
                          <a:solidFill>
                            <a:schemeClr val="lt1"/>
                          </a:solidFill>
                        </a:rPr>
                        <a:t>80+ </a:t>
                      </a:r>
                      <a:endParaRPr sz="18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F9EB9"/>
                    </a:solidFill>
                  </a:tcPr>
                </a:tc>
                <a:tc>
                  <a:txBody>
                    <a:bodyPr/>
                    <a:lstStyle/>
                    <a:p>
                      <a:pPr indent="0" lvl="0" marL="0" marR="0" rtl="0" algn="ctr">
                        <a:spcBef>
                          <a:spcPts val="0"/>
                        </a:spcBef>
                        <a:spcAft>
                          <a:spcPts val="0"/>
                        </a:spcAft>
                        <a:buNone/>
                      </a:pPr>
                      <a:r>
                        <a:rPr lang="en-US" sz="1800">
                          <a:solidFill>
                            <a:schemeClr val="lt1"/>
                          </a:solidFill>
                        </a:rPr>
                        <a:t>5.25%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F9EB9"/>
                    </a:solidFill>
                  </a:tcPr>
                </a:tc>
                <a:tc>
                  <a:txBody>
                    <a:bodyPr/>
                    <a:lstStyle/>
                    <a:p>
                      <a:pPr indent="0" lvl="0" marL="0" marR="0" rtl="0" algn="ctr">
                        <a:spcBef>
                          <a:spcPts val="0"/>
                        </a:spcBef>
                        <a:spcAft>
                          <a:spcPts val="0"/>
                        </a:spcAft>
                        <a:buNone/>
                      </a:pPr>
                      <a:r>
                        <a:rPr lang="en-US" sz="1800">
                          <a:solidFill>
                            <a:schemeClr val="lt1"/>
                          </a:solidFill>
                        </a:rPr>
                        <a:t>4.75%</a:t>
                      </a:r>
                      <a:endParaRPr sz="18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F9EB9"/>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grpSp>
        <p:nvGrpSpPr>
          <p:cNvPr id="1002" name="Google Shape;1002;p15"/>
          <p:cNvGrpSpPr/>
          <p:nvPr/>
        </p:nvGrpSpPr>
        <p:grpSpPr>
          <a:xfrm>
            <a:off x="1603773" y="3140752"/>
            <a:ext cx="10424497" cy="2356998"/>
            <a:chOff x="1603773" y="3329705"/>
            <a:chExt cx="10424497" cy="2356998"/>
          </a:xfrm>
        </p:grpSpPr>
        <p:sp>
          <p:nvSpPr>
            <p:cNvPr id="1003" name="Google Shape;1003;p15"/>
            <p:cNvSpPr/>
            <p:nvPr/>
          </p:nvSpPr>
          <p:spPr>
            <a:xfrm>
              <a:off x="1604110" y="3346034"/>
              <a:ext cx="10424160" cy="2340669"/>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Calibri"/>
                <a:ea typeface="Calibri"/>
                <a:cs typeface="Calibri"/>
                <a:sym typeface="Calibri"/>
              </a:endParaRPr>
            </a:p>
          </p:txBody>
        </p:sp>
        <p:cxnSp>
          <p:nvCxnSpPr>
            <p:cNvPr id="1004" name="Google Shape;1004;p15"/>
            <p:cNvCxnSpPr/>
            <p:nvPr/>
          </p:nvCxnSpPr>
          <p:spPr>
            <a:xfrm>
              <a:off x="1603773" y="5682320"/>
              <a:ext cx="10424160" cy="0"/>
            </a:xfrm>
            <a:prstGeom prst="straightConnector1">
              <a:avLst/>
            </a:prstGeom>
            <a:noFill/>
            <a:ln cap="flat" cmpd="sng" w="12700">
              <a:solidFill>
                <a:srgbClr val="BFBFBF"/>
              </a:solidFill>
              <a:prstDash val="solid"/>
              <a:round/>
              <a:headEnd len="sm" w="sm" type="none"/>
              <a:tailEnd len="sm" w="sm" type="none"/>
            </a:ln>
          </p:spPr>
        </p:cxnSp>
        <p:cxnSp>
          <p:nvCxnSpPr>
            <p:cNvPr id="1005" name="Google Shape;1005;p15"/>
            <p:cNvCxnSpPr/>
            <p:nvPr/>
          </p:nvCxnSpPr>
          <p:spPr>
            <a:xfrm>
              <a:off x="1603773" y="4502399"/>
              <a:ext cx="10424160" cy="0"/>
            </a:xfrm>
            <a:prstGeom prst="straightConnector1">
              <a:avLst/>
            </a:prstGeom>
            <a:noFill/>
            <a:ln cap="flat" cmpd="sng" w="12700">
              <a:solidFill>
                <a:srgbClr val="BFBFBF"/>
              </a:solidFill>
              <a:prstDash val="solid"/>
              <a:round/>
              <a:headEnd len="sm" w="sm" type="none"/>
              <a:tailEnd len="sm" w="sm" type="none"/>
            </a:ln>
          </p:spPr>
        </p:cxnSp>
        <p:cxnSp>
          <p:nvCxnSpPr>
            <p:cNvPr id="1006" name="Google Shape;1006;p15"/>
            <p:cNvCxnSpPr/>
            <p:nvPr/>
          </p:nvCxnSpPr>
          <p:spPr>
            <a:xfrm>
              <a:off x="1603773" y="3916052"/>
              <a:ext cx="10424160" cy="0"/>
            </a:xfrm>
            <a:prstGeom prst="straightConnector1">
              <a:avLst/>
            </a:prstGeom>
            <a:noFill/>
            <a:ln cap="flat" cmpd="sng" w="12700">
              <a:solidFill>
                <a:srgbClr val="BFBFBF"/>
              </a:solidFill>
              <a:prstDash val="solid"/>
              <a:round/>
              <a:headEnd len="sm" w="sm" type="none"/>
              <a:tailEnd len="sm" w="sm" type="none"/>
            </a:ln>
          </p:spPr>
        </p:cxnSp>
        <p:cxnSp>
          <p:nvCxnSpPr>
            <p:cNvPr id="1007" name="Google Shape;1007;p15"/>
            <p:cNvCxnSpPr/>
            <p:nvPr/>
          </p:nvCxnSpPr>
          <p:spPr>
            <a:xfrm>
              <a:off x="1603773" y="3329705"/>
              <a:ext cx="10424160" cy="0"/>
            </a:xfrm>
            <a:prstGeom prst="straightConnector1">
              <a:avLst/>
            </a:prstGeom>
            <a:noFill/>
            <a:ln cap="flat" cmpd="sng" w="12700">
              <a:solidFill>
                <a:srgbClr val="BFBFBF"/>
              </a:solidFill>
              <a:prstDash val="solid"/>
              <a:round/>
              <a:headEnd len="sm" w="sm" type="none"/>
              <a:tailEnd len="sm" w="sm" type="none"/>
            </a:ln>
          </p:spPr>
        </p:cxnSp>
        <p:cxnSp>
          <p:nvCxnSpPr>
            <p:cNvPr id="1008" name="Google Shape;1008;p15"/>
            <p:cNvCxnSpPr/>
            <p:nvPr/>
          </p:nvCxnSpPr>
          <p:spPr>
            <a:xfrm>
              <a:off x="1603773" y="5088746"/>
              <a:ext cx="10424160" cy="0"/>
            </a:xfrm>
            <a:prstGeom prst="straightConnector1">
              <a:avLst/>
            </a:prstGeom>
            <a:noFill/>
            <a:ln cap="flat" cmpd="sng" w="12700">
              <a:solidFill>
                <a:srgbClr val="BFBFBF"/>
              </a:solidFill>
              <a:prstDash val="solid"/>
              <a:round/>
              <a:headEnd len="sm" w="sm" type="none"/>
              <a:tailEnd len="sm" w="sm" type="none"/>
            </a:ln>
          </p:spPr>
        </p:cxnSp>
      </p:grpSp>
      <p:sp>
        <p:nvSpPr>
          <p:cNvPr id="1009" name="Google Shape;1009;p15"/>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1010" name="Google Shape;1010;p15"/>
          <p:cNvSpPr txBox="1"/>
          <p:nvPr>
            <p:ph idx="1" type="body"/>
          </p:nvPr>
        </p:nvSpPr>
        <p:spPr>
          <a:xfrm>
            <a:off x="-1" y="-1"/>
            <a:ext cx="10946994" cy="1182327"/>
          </a:xfrm>
          <a:prstGeom prst="rect">
            <a:avLst/>
          </a:prstGeom>
          <a:solidFill>
            <a:srgbClr val="4C3048"/>
          </a:solidFill>
          <a:ln>
            <a:noFill/>
          </a:ln>
        </p:spPr>
        <p:txBody>
          <a:bodyPr anchorCtr="0" anchor="b" bIns="274300" lIns="274300" spcFirstLastPara="1" rIns="274300" wrap="square" tIns="274300">
            <a:normAutofit fontScale="77500" lnSpcReduction="20000"/>
          </a:bodyPr>
          <a:lstStyle/>
          <a:p>
            <a:pPr indent="0" lvl="0" marL="0" rtl="0" algn="l">
              <a:lnSpc>
                <a:spcPct val="100000"/>
              </a:lnSpc>
              <a:spcBef>
                <a:spcPts val="0"/>
              </a:spcBef>
              <a:spcAft>
                <a:spcPts val="0"/>
              </a:spcAft>
              <a:buSzPct val="100000"/>
              <a:buNone/>
            </a:pPr>
            <a:r>
              <a:rPr lang="en-US" sz="3600"/>
              <a:t>Increasing income opportunity + </a:t>
            </a:r>
            <a:r>
              <a:rPr b="1" lang="en-US" sz="3600"/>
              <a:t>150% Balanced interest bonus factor</a:t>
            </a:r>
            <a:endParaRPr b="1" sz="3600"/>
          </a:p>
        </p:txBody>
      </p:sp>
      <p:sp>
        <p:nvSpPr>
          <p:cNvPr id="1011" name="Google Shape;1011;p15"/>
          <p:cNvSpPr txBox="1"/>
          <p:nvPr/>
        </p:nvSpPr>
        <p:spPr>
          <a:xfrm>
            <a:off x="1818301" y="4910375"/>
            <a:ext cx="1097280" cy="582992"/>
          </a:xfrm>
          <a:prstGeom prst="rect">
            <a:avLst/>
          </a:prstGeom>
          <a:solidFill>
            <a:srgbClr val="55146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2000">
                <a:solidFill>
                  <a:schemeClr val="dk2"/>
                </a:solidFill>
                <a:latin typeface="Calibri"/>
                <a:ea typeface="Calibri"/>
                <a:cs typeface="Calibri"/>
                <a:sym typeface="Calibri"/>
              </a:rPr>
              <a:t>$10,000</a:t>
            </a:r>
            <a:endParaRPr/>
          </a:p>
        </p:txBody>
      </p:sp>
      <p:sp>
        <p:nvSpPr>
          <p:cNvPr id="1012" name="Google Shape;1012;p15"/>
          <p:cNvSpPr txBox="1"/>
          <p:nvPr/>
        </p:nvSpPr>
        <p:spPr>
          <a:xfrm>
            <a:off x="3573297" y="4806143"/>
            <a:ext cx="1097280" cy="696776"/>
          </a:xfrm>
          <a:prstGeom prst="rect">
            <a:avLst/>
          </a:prstGeom>
          <a:solidFill>
            <a:srgbClr val="55146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2000">
                <a:solidFill>
                  <a:schemeClr val="dk2"/>
                </a:solidFill>
                <a:latin typeface="Calibri"/>
                <a:ea typeface="Calibri"/>
                <a:cs typeface="Calibri"/>
                <a:sym typeface="Calibri"/>
              </a:rPr>
              <a:t>$10,450</a:t>
            </a:r>
            <a:endParaRPr/>
          </a:p>
        </p:txBody>
      </p:sp>
      <p:sp>
        <p:nvSpPr>
          <p:cNvPr id="1013" name="Google Shape;1013;p15"/>
          <p:cNvSpPr txBox="1"/>
          <p:nvPr/>
        </p:nvSpPr>
        <p:spPr>
          <a:xfrm>
            <a:off x="2673587" y="5774754"/>
            <a:ext cx="979319" cy="28803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800">
                <a:solidFill>
                  <a:schemeClr val="lt1"/>
                </a:solidFill>
                <a:latin typeface="Calibri"/>
                <a:ea typeface="Calibri"/>
                <a:cs typeface="Calibri"/>
                <a:sym typeface="Calibri"/>
              </a:rPr>
              <a:t>Year 6</a:t>
            </a:r>
            <a:endParaRPr/>
          </a:p>
        </p:txBody>
      </p:sp>
      <p:sp>
        <p:nvSpPr>
          <p:cNvPr id="1014" name="Google Shape;1014;p15"/>
          <p:cNvSpPr txBox="1"/>
          <p:nvPr/>
        </p:nvSpPr>
        <p:spPr>
          <a:xfrm>
            <a:off x="4469023" y="5774754"/>
            <a:ext cx="979319" cy="28803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800">
                <a:solidFill>
                  <a:schemeClr val="lt1"/>
                </a:solidFill>
                <a:latin typeface="Calibri"/>
                <a:ea typeface="Calibri"/>
                <a:cs typeface="Calibri"/>
                <a:sym typeface="Calibri"/>
              </a:rPr>
              <a:t>Year 7</a:t>
            </a:r>
            <a:endParaRPr/>
          </a:p>
        </p:txBody>
      </p:sp>
      <p:sp>
        <p:nvSpPr>
          <p:cNvPr id="1015" name="Google Shape;1015;p15"/>
          <p:cNvSpPr txBox="1"/>
          <p:nvPr/>
        </p:nvSpPr>
        <p:spPr>
          <a:xfrm>
            <a:off x="6264459" y="5774754"/>
            <a:ext cx="979319" cy="28803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800">
                <a:solidFill>
                  <a:schemeClr val="lt1"/>
                </a:solidFill>
                <a:latin typeface="Calibri"/>
                <a:ea typeface="Calibri"/>
                <a:cs typeface="Calibri"/>
                <a:sym typeface="Calibri"/>
              </a:rPr>
              <a:t>Year 8</a:t>
            </a:r>
            <a:endParaRPr/>
          </a:p>
        </p:txBody>
      </p:sp>
      <p:sp>
        <p:nvSpPr>
          <p:cNvPr id="1016" name="Google Shape;1016;p15"/>
          <p:cNvSpPr txBox="1"/>
          <p:nvPr/>
        </p:nvSpPr>
        <p:spPr>
          <a:xfrm>
            <a:off x="8110657" y="5774754"/>
            <a:ext cx="979319" cy="28803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800">
                <a:solidFill>
                  <a:schemeClr val="lt1"/>
                </a:solidFill>
                <a:latin typeface="Calibri"/>
                <a:ea typeface="Calibri"/>
                <a:cs typeface="Calibri"/>
                <a:sym typeface="Calibri"/>
              </a:rPr>
              <a:t>Year 9</a:t>
            </a:r>
            <a:endParaRPr/>
          </a:p>
        </p:txBody>
      </p:sp>
      <p:sp>
        <p:nvSpPr>
          <p:cNvPr id="1017" name="Google Shape;1017;p15"/>
          <p:cNvSpPr txBox="1"/>
          <p:nvPr/>
        </p:nvSpPr>
        <p:spPr>
          <a:xfrm>
            <a:off x="5403127" y="4806142"/>
            <a:ext cx="1097280" cy="687225"/>
          </a:xfrm>
          <a:prstGeom prst="rect">
            <a:avLst/>
          </a:prstGeom>
          <a:solidFill>
            <a:srgbClr val="55146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2000">
                <a:solidFill>
                  <a:schemeClr val="dk2"/>
                </a:solidFill>
                <a:latin typeface="Calibri"/>
                <a:ea typeface="Calibri"/>
                <a:cs typeface="Calibri"/>
                <a:sym typeface="Calibri"/>
              </a:rPr>
              <a:t>$10,450</a:t>
            </a:r>
            <a:endParaRPr/>
          </a:p>
        </p:txBody>
      </p:sp>
      <p:sp>
        <p:nvSpPr>
          <p:cNvPr id="1018" name="Google Shape;1018;p15"/>
          <p:cNvSpPr txBox="1"/>
          <p:nvPr/>
        </p:nvSpPr>
        <p:spPr>
          <a:xfrm>
            <a:off x="7215826" y="4629223"/>
            <a:ext cx="1097280" cy="870753"/>
          </a:xfrm>
          <a:prstGeom prst="rect">
            <a:avLst/>
          </a:prstGeom>
          <a:solidFill>
            <a:srgbClr val="55146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2000">
                <a:solidFill>
                  <a:schemeClr val="dk2"/>
                </a:solidFill>
                <a:latin typeface="Calibri"/>
                <a:ea typeface="Calibri"/>
                <a:cs typeface="Calibri"/>
                <a:sym typeface="Calibri"/>
              </a:rPr>
              <a:t>$11,234</a:t>
            </a:r>
            <a:endParaRPr/>
          </a:p>
        </p:txBody>
      </p:sp>
      <p:cxnSp>
        <p:nvCxnSpPr>
          <p:cNvPr id="1019" name="Google Shape;1019;p15"/>
          <p:cNvCxnSpPr/>
          <p:nvPr/>
        </p:nvCxnSpPr>
        <p:spPr>
          <a:xfrm>
            <a:off x="4942272" y="4392187"/>
            <a:ext cx="0" cy="1097280"/>
          </a:xfrm>
          <a:prstGeom prst="straightConnector1">
            <a:avLst/>
          </a:prstGeom>
          <a:noFill/>
          <a:ln cap="flat" cmpd="sng" w="28575">
            <a:solidFill>
              <a:srgbClr val="7F7F7F"/>
            </a:solidFill>
            <a:prstDash val="dot"/>
            <a:round/>
            <a:headEnd len="sm" w="sm" type="none"/>
            <a:tailEnd len="sm" w="sm" type="none"/>
          </a:ln>
        </p:spPr>
      </p:cxnSp>
      <p:sp>
        <p:nvSpPr>
          <p:cNvPr id="1020" name="Google Shape;1020;p15"/>
          <p:cNvSpPr txBox="1"/>
          <p:nvPr/>
        </p:nvSpPr>
        <p:spPr>
          <a:xfrm>
            <a:off x="4437403" y="3988938"/>
            <a:ext cx="1036926" cy="361562"/>
          </a:xfrm>
          <a:prstGeom prst="rect">
            <a:avLst/>
          </a:prstGeom>
          <a:solidFill>
            <a:schemeClr val="dk2"/>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1400">
                <a:solidFill>
                  <a:srgbClr val="4C3048"/>
                </a:solidFill>
                <a:latin typeface="Calibri"/>
                <a:ea typeface="Calibri"/>
                <a:cs typeface="Calibri"/>
                <a:sym typeface="Calibri"/>
              </a:rPr>
              <a:t>No change</a:t>
            </a:r>
            <a:endParaRPr/>
          </a:p>
        </p:txBody>
      </p:sp>
      <p:cxnSp>
        <p:nvCxnSpPr>
          <p:cNvPr id="1021" name="Google Shape;1021;p15"/>
          <p:cNvCxnSpPr/>
          <p:nvPr/>
        </p:nvCxnSpPr>
        <p:spPr>
          <a:xfrm>
            <a:off x="3159163" y="3840800"/>
            <a:ext cx="0" cy="1645920"/>
          </a:xfrm>
          <a:prstGeom prst="straightConnector1">
            <a:avLst/>
          </a:prstGeom>
          <a:noFill/>
          <a:ln cap="flat" cmpd="sng" w="28575">
            <a:solidFill>
              <a:srgbClr val="7F7F7F"/>
            </a:solidFill>
            <a:prstDash val="dot"/>
            <a:round/>
            <a:headEnd len="sm" w="sm" type="none"/>
            <a:tailEnd len="sm" w="sm" type="none"/>
          </a:ln>
        </p:spPr>
      </p:cxnSp>
      <p:cxnSp>
        <p:nvCxnSpPr>
          <p:cNvPr id="1022" name="Google Shape;1022;p15"/>
          <p:cNvCxnSpPr>
            <a:stCxn id="1023" idx="0"/>
          </p:cNvCxnSpPr>
          <p:nvPr/>
        </p:nvCxnSpPr>
        <p:spPr>
          <a:xfrm flipH="1">
            <a:off x="6741819" y="3799573"/>
            <a:ext cx="12300" cy="1682700"/>
          </a:xfrm>
          <a:prstGeom prst="straightConnector1">
            <a:avLst/>
          </a:prstGeom>
          <a:noFill/>
          <a:ln cap="flat" cmpd="sng" w="28575">
            <a:solidFill>
              <a:srgbClr val="7F7F7F"/>
            </a:solidFill>
            <a:prstDash val="dot"/>
            <a:round/>
            <a:headEnd len="sm" w="sm" type="none"/>
            <a:tailEnd len="sm" w="sm" type="none"/>
          </a:ln>
        </p:spPr>
      </p:cxnSp>
      <p:sp>
        <p:nvSpPr>
          <p:cNvPr id="1024" name="Google Shape;1024;p15"/>
          <p:cNvSpPr txBox="1"/>
          <p:nvPr/>
        </p:nvSpPr>
        <p:spPr>
          <a:xfrm>
            <a:off x="2640700" y="3799573"/>
            <a:ext cx="1036926" cy="361562"/>
          </a:xfrm>
          <a:prstGeom prst="rect">
            <a:avLst/>
          </a:prstGeom>
          <a:solidFill>
            <a:srgbClr val="AF9EB9"/>
          </a:solidFill>
          <a:ln cap="flat" cmpd="sng" w="9525">
            <a:solidFill>
              <a:srgbClr val="4C30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1800">
                <a:solidFill>
                  <a:schemeClr val="dk2"/>
                </a:solidFill>
                <a:latin typeface="Calibri"/>
                <a:ea typeface="Calibri"/>
                <a:cs typeface="Calibri"/>
                <a:sym typeface="Calibri"/>
              </a:rPr>
              <a:t>3%</a:t>
            </a:r>
            <a:endParaRPr/>
          </a:p>
        </p:txBody>
      </p:sp>
      <p:sp>
        <p:nvSpPr>
          <p:cNvPr id="1023" name="Google Shape;1023;p15"/>
          <p:cNvSpPr txBox="1"/>
          <p:nvPr/>
        </p:nvSpPr>
        <p:spPr>
          <a:xfrm>
            <a:off x="6235656" y="3799573"/>
            <a:ext cx="1036926" cy="361562"/>
          </a:xfrm>
          <a:prstGeom prst="rect">
            <a:avLst/>
          </a:prstGeom>
          <a:solidFill>
            <a:srgbClr val="AF9EB9"/>
          </a:solidFill>
          <a:ln cap="flat" cmpd="sng" w="9525">
            <a:solidFill>
              <a:srgbClr val="4C30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1800">
                <a:solidFill>
                  <a:schemeClr val="dk2"/>
                </a:solidFill>
                <a:latin typeface="Calibri"/>
                <a:ea typeface="Calibri"/>
                <a:cs typeface="Calibri"/>
                <a:sym typeface="Calibri"/>
              </a:rPr>
              <a:t>5%</a:t>
            </a:r>
            <a:endParaRPr/>
          </a:p>
        </p:txBody>
      </p:sp>
      <p:sp>
        <p:nvSpPr>
          <p:cNvPr id="1025" name="Google Shape;1025;p15"/>
          <p:cNvSpPr txBox="1"/>
          <p:nvPr/>
        </p:nvSpPr>
        <p:spPr>
          <a:xfrm>
            <a:off x="2645924" y="3355261"/>
            <a:ext cx="1036926" cy="361562"/>
          </a:xfrm>
          <a:prstGeom prst="rect">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lang="en-US" sz="1800">
                <a:solidFill>
                  <a:schemeClr val="dk2"/>
                </a:solidFill>
                <a:latin typeface="Calibri"/>
                <a:ea typeface="Calibri"/>
                <a:cs typeface="Calibri"/>
                <a:sym typeface="Calibri"/>
              </a:rPr>
              <a:t>4.5%</a:t>
            </a:r>
            <a:endParaRPr/>
          </a:p>
        </p:txBody>
      </p:sp>
      <p:sp>
        <p:nvSpPr>
          <p:cNvPr id="1026" name="Google Shape;1026;p15"/>
          <p:cNvSpPr txBox="1"/>
          <p:nvPr/>
        </p:nvSpPr>
        <p:spPr>
          <a:xfrm>
            <a:off x="6240704" y="3355261"/>
            <a:ext cx="1036926" cy="361562"/>
          </a:xfrm>
          <a:prstGeom prst="rect">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lang="en-US" sz="1800">
                <a:solidFill>
                  <a:schemeClr val="dk2"/>
                </a:solidFill>
                <a:latin typeface="Calibri"/>
                <a:ea typeface="Calibri"/>
                <a:cs typeface="Calibri"/>
                <a:sym typeface="Calibri"/>
              </a:rPr>
              <a:t>7.5%</a:t>
            </a:r>
            <a:endParaRPr/>
          </a:p>
        </p:txBody>
      </p:sp>
      <p:sp>
        <p:nvSpPr>
          <p:cNvPr id="1027" name="Google Shape;1027;p15"/>
          <p:cNvSpPr txBox="1"/>
          <p:nvPr/>
        </p:nvSpPr>
        <p:spPr>
          <a:xfrm>
            <a:off x="9045962" y="4407526"/>
            <a:ext cx="1097280" cy="1085841"/>
          </a:xfrm>
          <a:prstGeom prst="rect">
            <a:avLst/>
          </a:prstGeom>
          <a:solidFill>
            <a:srgbClr val="55146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2000">
                <a:solidFill>
                  <a:schemeClr val="dk2"/>
                </a:solidFill>
                <a:latin typeface="Calibri"/>
                <a:ea typeface="Calibri"/>
                <a:cs typeface="Calibri"/>
                <a:sym typeface="Calibri"/>
              </a:rPr>
              <a:t>$11,908</a:t>
            </a:r>
            <a:endParaRPr/>
          </a:p>
        </p:txBody>
      </p:sp>
      <p:sp>
        <p:nvSpPr>
          <p:cNvPr id="1028" name="Google Shape;1028;p15"/>
          <p:cNvSpPr txBox="1"/>
          <p:nvPr/>
        </p:nvSpPr>
        <p:spPr>
          <a:xfrm>
            <a:off x="9982915" y="5753822"/>
            <a:ext cx="979319" cy="28803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800">
                <a:solidFill>
                  <a:schemeClr val="lt1"/>
                </a:solidFill>
                <a:latin typeface="Calibri"/>
                <a:ea typeface="Calibri"/>
                <a:cs typeface="Calibri"/>
                <a:sym typeface="Calibri"/>
              </a:rPr>
              <a:t>Year 10</a:t>
            </a:r>
            <a:endParaRPr/>
          </a:p>
        </p:txBody>
      </p:sp>
      <p:cxnSp>
        <p:nvCxnSpPr>
          <p:cNvPr id="1029" name="Google Shape;1029;p15"/>
          <p:cNvCxnSpPr/>
          <p:nvPr/>
        </p:nvCxnSpPr>
        <p:spPr>
          <a:xfrm>
            <a:off x="10476855" y="4389440"/>
            <a:ext cx="0" cy="1097280"/>
          </a:xfrm>
          <a:prstGeom prst="straightConnector1">
            <a:avLst/>
          </a:prstGeom>
          <a:noFill/>
          <a:ln cap="flat" cmpd="sng" w="28575">
            <a:solidFill>
              <a:srgbClr val="7F7F7F"/>
            </a:solidFill>
            <a:prstDash val="dot"/>
            <a:round/>
            <a:headEnd len="sm" w="sm" type="none"/>
            <a:tailEnd len="sm" w="sm" type="none"/>
          </a:ln>
        </p:spPr>
      </p:cxnSp>
      <p:cxnSp>
        <p:nvCxnSpPr>
          <p:cNvPr id="1030" name="Google Shape;1030;p15"/>
          <p:cNvCxnSpPr>
            <a:stCxn id="1031" idx="0"/>
          </p:cNvCxnSpPr>
          <p:nvPr/>
        </p:nvCxnSpPr>
        <p:spPr>
          <a:xfrm flipH="1">
            <a:off x="8587797" y="3799573"/>
            <a:ext cx="12300" cy="1684200"/>
          </a:xfrm>
          <a:prstGeom prst="straightConnector1">
            <a:avLst/>
          </a:prstGeom>
          <a:noFill/>
          <a:ln cap="flat" cmpd="sng" w="28575">
            <a:solidFill>
              <a:srgbClr val="7F7F7F"/>
            </a:solidFill>
            <a:prstDash val="dot"/>
            <a:round/>
            <a:headEnd len="sm" w="sm" type="none"/>
            <a:tailEnd len="sm" w="sm" type="none"/>
          </a:ln>
        </p:spPr>
      </p:cxnSp>
      <p:sp>
        <p:nvSpPr>
          <p:cNvPr id="1031" name="Google Shape;1031;p15"/>
          <p:cNvSpPr txBox="1"/>
          <p:nvPr/>
        </p:nvSpPr>
        <p:spPr>
          <a:xfrm>
            <a:off x="8081634" y="3799573"/>
            <a:ext cx="1036926" cy="361562"/>
          </a:xfrm>
          <a:prstGeom prst="rect">
            <a:avLst/>
          </a:prstGeom>
          <a:solidFill>
            <a:srgbClr val="AF9EB9"/>
          </a:solidFill>
          <a:ln cap="flat" cmpd="sng" w="9525">
            <a:solidFill>
              <a:srgbClr val="4C30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1800">
                <a:solidFill>
                  <a:schemeClr val="dk2"/>
                </a:solidFill>
                <a:latin typeface="Calibri"/>
                <a:ea typeface="Calibri"/>
                <a:cs typeface="Calibri"/>
                <a:sym typeface="Calibri"/>
              </a:rPr>
              <a:t>4%</a:t>
            </a:r>
            <a:endParaRPr/>
          </a:p>
        </p:txBody>
      </p:sp>
      <p:sp>
        <p:nvSpPr>
          <p:cNvPr id="1032" name="Google Shape;1032;p15"/>
          <p:cNvSpPr txBox="1"/>
          <p:nvPr/>
        </p:nvSpPr>
        <p:spPr>
          <a:xfrm>
            <a:off x="8081634" y="3355261"/>
            <a:ext cx="1036926" cy="361562"/>
          </a:xfrm>
          <a:prstGeom prst="rect">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lang="en-US" sz="1800">
                <a:solidFill>
                  <a:schemeClr val="dk2"/>
                </a:solidFill>
                <a:latin typeface="Calibri"/>
                <a:ea typeface="Calibri"/>
                <a:cs typeface="Calibri"/>
                <a:sym typeface="Calibri"/>
              </a:rPr>
              <a:t>6%</a:t>
            </a:r>
            <a:endParaRPr/>
          </a:p>
        </p:txBody>
      </p:sp>
      <p:sp>
        <p:nvSpPr>
          <p:cNvPr id="1033" name="Google Shape;1033;p15"/>
          <p:cNvSpPr txBox="1"/>
          <p:nvPr/>
        </p:nvSpPr>
        <p:spPr>
          <a:xfrm>
            <a:off x="10946993" y="4423856"/>
            <a:ext cx="1097280" cy="1073894"/>
          </a:xfrm>
          <a:prstGeom prst="rect">
            <a:avLst/>
          </a:prstGeom>
          <a:solidFill>
            <a:srgbClr val="55146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2000">
                <a:solidFill>
                  <a:schemeClr val="dk2"/>
                </a:solidFill>
                <a:latin typeface="Calibri"/>
                <a:ea typeface="Calibri"/>
                <a:cs typeface="Calibri"/>
                <a:sym typeface="Calibri"/>
              </a:rPr>
              <a:t>$11,908</a:t>
            </a:r>
            <a:endParaRPr/>
          </a:p>
        </p:txBody>
      </p:sp>
      <p:sp>
        <p:nvSpPr>
          <p:cNvPr id="1034" name="Google Shape;1034;p15"/>
          <p:cNvSpPr txBox="1"/>
          <p:nvPr/>
        </p:nvSpPr>
        <p:spPr>
          <a:xfrm>
            <a:off x="9969689" y="3978052"/>
            <a:ext cx="1036926" cy="361562"/>
          </a:xfrm>
          <a:prstGeom prst="rect">
            <a:avLst/>
          </a:prstGeom>
          <a:solidFill>
            <a:schemeClr val="dk2"/>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1400">
                <a:solidFill>
                  <a:srgbClr val="4C3048"/>
                </a:solidFill>
                <a:latin typeface="Calibri"/>
                <a:ea typeface="Calibri"/>
                <a:cs typeface="Calibri"/>
                <a:sym typeface="Calibri"/>
              </a:rPr>
              <a:t>No change</a:t>
            </a:r>
            <a:endParaRPr/>
          </a:p>
        </p:txBody>
      </p:sp>
      <p:sp>
        <p:nvSpPr>
          <p:cNvPr id="1035" name="Google Shape;1035;p15"/>
          <p:cNvSpPr txBox="1"/>
          <p:nvPr/>
        </p:nvSpPr>
        <p:spPr>
          <a:xfrm>
            <a:off x="7373718" y="1623228"/>
            <a:ext cx="4366179" cy="117209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800">
                <a:solidFill>
                  <a:schemeClr val="lt1"/>
                </a:solidFill>
                <a:latin typeface="Calibri"/>
                <a:ea typeface="Calibri"/>
                <a:cs typeface="Calibri"/>
                <a:sym typeface="Calibri"/>
              </a:rPr>
              <a:t>Every year interest is earned the </a:t>
            </a:r>
            <a:r>
              <a:rPr b="1" lang="en-US" sz="2800">
                <a:solidFill>
                  <a:srgbClr val="551461"/>
                </a:solidFill>
                <a:latin typeface="Calibri"/>
                <a:ea typeface="Calibri"/>
                <a:cs typeface="Calibri"/>
                <a:sym typeface="Calibri"/>
              </a:rPr>
              <a:t>payment INCREASES</a:t>
            </a:r>
            <a:endParaRPr/>
          </a:p>
          <a:p>
            <a:pPr indent="0" lvl="0" marL="0" marR="0" rtl="0" algn="l">
              <a:lnSpc>
                <a:spcPct val="90000"/>
              </a:lnSpc>
              <a:spcBef>
                <a:spcPts val="0"/>
              </a:spcBef>
              <a:spcAft>
                <a:spcPts val="0"/>
              </a:spcAft>
              <a:buNone/>
            </a:pPr>
            <a:r>
              <a:t/>
            </a:r>
            <a:endParaRPr sz="2800">
              <a:solidFill>
                <a:schemeClr val="lt1"/>
              </a:solidFill>
              <a:latin typeface="Calibri"/>
              <a:ea typeface="Calibri"/>
              <a:cs typeface="Calibri"/>
              <a:sym typeface="Calibri"/>
            </a:endParaRPr>
          </a:p>
        </p:txBody>
      </p:sp>
      <p:sp>
        <p:nvSpPr>
          <p:cNvPr id="1036" name="Google Shape;1036;p15"/>
          <p:cNvSpPr txBox="1"/>
          <p:nvPr/>
        </p:nvSpPr>
        <p:spPr>
          <a:xfrm>
            <a:off x="564140" y="1942606"/>
            <a:ext cx="3088766" cy="361562"/>
          </a:xfrm>
          <a:prstGeom prst="rect">
            <a:avLst/>
          </a:prstGeom>
          <a:solidFill>
            <a:srgbClr val="AF9EB9"/>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1600">
                <a:solidFill>
                  <a:schemeClr val="dk2"/>
                </a:solidFill>
                <a:latin typeface="Calibri"/>
                <a:ea typeface="Calibri"/>
                <a:cs typeface="Calibri"/>
                <a:sym typeface="Calibri"/>
              </a:rPr>
              <a:t>INDEX INTEREST</a:t>
            </a:r>
            <a:endParaRPr/>
          </a:p>
        </p:txBody>
      </p:sp>
      <p:sp>
        <p:nvSpPr>
          <p:cNvPr id="1037" name="Google Shape;1037;p15"/>
          <p:cNvSpPr txBox="1"/>
          <p:nvPr/>
        </p:nvSpPr>
        <p:spPr>
          <a:xfrm>
            <a:off x="564139" y="1456607"/>
            <a:ext cx="3088767" cy="361562"/>
          </a:xfrm>
          <a:prstGeom prst="rect">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lang="en-US" sz="1500">
                <a:solidFill>
                  <a:schemeClr val="dk2"/>
                </a:solidFill>
                <a:latin typeface="Calibri"/>
                <a:ea typeface="Calibri"/>
                <a:cs typeface="Calibri"/>
                <a:sym typeface="Calibri"/>
              </a:rPr>
              <a:t>INTEREST with 150% BONUS FACTOR</a:t>
            </a:r>
            <a:endParaRPr/>
          </a:p>
        </p:txBody>
      </p:sp>
      <p:sp>
        <p:nvSpPr>
          <p:cNvPr id="1038" name="Google Shape;1038;p15"/>
          <p:cNvSpPr txBox="1"/>
          <p:nvPr/>
        </p:nvSpPr>
        <p:spPr>
          <a:xfrm>
            <a:off x="564140" y="2433761"/>
            <a:ext cx="3088766" cy="361562"/>
          </a:xfrm>
          <a:prstGeom prst="rect">
            <a:avLst/>
          </a:prstGeom>
          <a:solidFill>
            <a:srgbClr val="55146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1600">
                <a:solidFill>
                  <a:schemeClr val="dk2"/>
                </a:solidFill>
                <a:latin typeface="Calibri"/>
                <a:ea typeface="Calibri"/>
                <a:cs typeface="Calibri"/>
                <a:sym typeface="Calibri"/>
              </a:rPr>
              <a:t>LIFETIME WITHDRAWAL PAYMENT</a:t>
            </a:r>
            <a:endParaRPr/>
          </a:p>
        </p:txBody>
      </p:sp>
      <p:grpSp>
        <p:nvGrpSpPr>
          <p:cNvPr id="1039" name="Google Shape;1039;p15"/>
          <p:cNvGrpSpPr/>
          <p:nvPr/>
        </p:nvGrpSpPr>
        <p:grpSpPr>
          <a:xfrm>
            <a:off x="382486" y="4292893"/>
            <a:ext cx="1154449" cy="1021005"/>
            <a:chOff x="382486" y="4481846"/>
            <a:chExt cx="1154449" cy="1021005"/>
          </a:xfrm>
        </p:grpSpPr>
        <p:sp>
          <p:nvSpPr>
            <p:cNvPr id="1040" name="Google Shape;1040;p15"/>
            <p:cNvSpPr txBox="1"/>
            <p:nvPr/>
          </p:nvSpPr>
          <p:spPr>
            <a:xfrm>
              <a:off x="382486" y="4481846"/>
              <a:ext cx="1122016" cy="748473"/>
            </a:xfrm>
            <a:prstGeom prst="rect">
              <a:avLst/>
            </a:prstGeom>
            <a:noFill/>
            <a:ln cap="flat" cmpd="sng" w="9525">
              <a:solidFill>
                <a:srgbClr val="4C30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2000">
                  <a:solidFill>
                    <a:schemeClr val="lt1"/>
                  </a:solidFill>
                  <a:latin typeface="Calibri"/>
                  <a:ea typeface="Calibri"/>
                  <a:cs typeface="Calibri"/>
                  <a:sym typeface="Calibri"/>
                </a:rPr>
                <a:t>Income anytime</a:t>
              </a:r>
              <a:endParaRPr sz="2000">
                <a:solidFill>
                  <a:schemeClr val="lt1"/>
                </a:solidFill>
                <a:latin typeface="Calibri"/>
                <a:ea typeface="Calibri"/>
                <a:cs typeface="Calibri"/>
                <a:sym typeface="Calibri"/>
              </a:endParaRPr>
            </a:p>
          </p:txBody>
        </p:sp>
        <p:cxnSp>
          <p:nvCxnSpPr>
            <p:cNvPr id="1041" name="Google Shape;1041;p15"/>
            <p:cNvCxnSpPr/>
            <p:nvPr/>
          </p:nvCxnSpPr>
          <p:spPr>
            <a:xfrm flipH="1" rot="-5400000">
              <a:off x="1087092" y="5053008"/>
              <a:ext cx="272533" cy="627153"/>
            </a:xfrm>
            <a:prstGeom prst="bentConnector2">
              <a:avLst/>
            </a:prstGeom>
            <a:noFill/>
            <a:ln cap="flat" cmpd="sng" w="12700">
              <a:solidFill>
                <a:srgbClr val="4C3048"/>
              </a:solidFill>
              <a:prstDash val="solid"/>
              <a:round/>
              <a:headEnd len="sm" w="sm" type="none"/>
              <a:tailEnd len="med" w="med" type="triangle"/>
            </a:ln>
          </p:spPr>
        </p:cxnSp>
      </p:grpSp>
      <p:sp>
        <p:nvSpPr>
          <p:cNvPr id="1042" name="Google Shape;1042;p15"/>
          <p:cNvSpPr txBox="1"/>
          <p:nvPr/>
        </p:nvSpPr>
        <p:spPr>
          <a:xfrm>
            <a:off x="7476980" y="2507288"/>
            <a:ext cx="4147704" cy="398444"/>
          </a:xfrm>
          <a:prstGeom prst="rect">
            <a:avLst/>
          </a:prstGeom>
          <a:noFill/>
          <a:ln cap="flat" cmpd="sng" w="9525">
            <a:solidFill>
              <a:srgbClr val="55146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7F7F7F"/>
                </a:solidFill>
                <a:latin typeface="Calibri"/>
                <a:ea typeface="Calibri"/>
                <a:cs typeface="Calibri"/>
                <a:sym typeface="Calibri"/>
              </a:rPr>
              <a:t>Illustrating the Balanced option which is automatically selected during income</a:t>
            </a:r>
            <a:endParaRPr/>
          </a:p>
        </p:txBody>
      </p:sp>
      <p:sp>
        <p:nvSpPr>
          <p:cNvPr id="1043" name="Google Shape;1043;p15"/>
          <p:cNvSpPr txBox="1"/>
          <p:nvPr/>
        </p:nvSpPr>
        <p:spPr>
          <a:xfrm>
            <a:off x="643519" y="6553408"/>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900">
                <a:solidFill>
                  <a:schemeClr val="lt1"/>
                </a:solidFill>
                <a:latin typeface="Calibri"/>
                <a:ea typeface="Calibri"/>
                <a:cs typeface="Calibri"/>
                <a:sym typeface="Calibri"/>
              </a:rPr>
              <a:t>Product feature and availability may vary by state. </a:t>
            </a:r>
            <a:endParaRPr/>
          </a:p>
        </p:txBody>
      </p:sp>
      <p:sp>
        <p:nvSpPr>
          <p:cNvPr id="1044" name="Google Shape;1044;p15"/>
          <p:cNvSpPr txBox="1"/>
          <p:nvPr/>
        </p:nvSpPr>
        <p:spPr>
          <a:xfrm>
            <a:off x="1536935" y="6062711"/>
            <a:ext cx="10507338" cy="5346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alibri"/>
                <a:ea typeface="Calibri"/>
                <a:cs typeface="Calibri"/>
                <a:sym typeface="Calibri"/>
              </a:rPr>
              <a:t>This is a hypothetical example showing how interest credits would increase annual income.  It does not illustrate any specific customer scenario. Your income will vary based on your age and the Protected Income Value at the time you elect lifetime withdrawals.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16"/>
          <p:cNvSpPr/>
          <p:nvPr/>
        </p:nvSpPr>
        <p:spPr>
          <a:xfrm>
            <a:off x="0" y="3224596"/>
            <a:ext cx="12188825" cy="2937377"/>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Calibri"/>
              <a:ea typeface="Calibri"/>
              <a:cs typeface="Calibri"/>
              <a:sym typeface="Calibri"/>
            </a:endParaRPr>
          </a:p>
        </p:txBody>
      </p:sp>
      <p:sp>
        <p:nvSpPr>
          <p:cNvPr id="1051" name="Google Shape;1051;p16"/>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1052" name="Google Shape;1052;p16"/>
          <p:cNvSpPr txBox="1"/>
          <p:nvPr>
            <p:ph idx="1" type="body"/>
          </p:nvPr>
        </p:nvSpPr>
        <p:spPr>
          <a:xfrm>
            <a:off x="-1" y="0"/>
            <a:ext cx="10645365" cy="1371600"/>
          </a:xfrm>
          <a:prstGeom prst="rect">
            <a:avLst/>
          </a:prstGeom>
          <a:solidFill>
            <a:srgbClr val="4C3048"/>
          </a:solidFill>
          <a:ln>
            <a:noFill/>
          </a:ln>
        </p:spPr>
        <p:txBody>
          <a:bodyPr anchorCtr="0" anchor="b" bIns="274300" lIns="274300" spcFirstLastPara="1" rIns="274300" wrap="square" tIns="274300">
            <a:normAutofit/>
          </a:bodyPr>
          <a:lstStyle/>
          <a:p>
            <a:pPr indent="0" lvl="0" marL="0" rtl="0" algn="l">
              <a:lnSpc>
                <a:spcPct val="100000"/>
              </a:lnSpc>
              <a:spcBef>
                <a:spcPts val="0"/>
              </a:spcBef>
              <a:spcAft>
                <a:spcPts val="0"/>
              </a:spcAft>
              <a:buSzPts val="4800"/>
              <a:buNone/>
            </a:pPr>
            <a:r>
              <a:rPr lang="en-US" sz="4800"/>
              <a:t>Income Multiplier Benefit</a:t>
            </a:r>
            <a:endParaRPr sz="4800"/>
          </a:p>
        </p:txBody>
      </p:sp>
      <p:sp>
        <p:nvSpPr>
          <p:cNvPr id="1053" name="Google Shape;1053;p16"/>
          <p:cNvSpPr txBox="1"/>
          <p:nvPr/>
        </p:nvSpPr>
        <p:spPr>
          <a:xfrm>
            <a:off x="276105" y="1576888"/>
            <a:ext cx="3974884" cy="12673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800">
                <a:solidFill>
                  <a:schemeClr val="lt1"/>
                </a:solidFill>
                <a:latin typeface="Calibri"/>
                <a:ea typeface="Calibri"/>
                <a:cs typeface="Calibri"/>
                <a:sym typeface="Calibri"/>
              </a:rPr>
              <a:t>You can withdraw up to </a:t>
            </a:r>
            <a:r>
              <a:rPr b="1" lang="en-US" sz="2800">
                <a:solidFill>
                  <a:srgbClr val="551461"/>
                </a:solidFill>
                <a:latin typeface="Calibri"/>
                <a:ea typeface="Calibri"/>
                <a:cs typeface="Calibri"/>
                <a:sym typeface="Calibri"/>
              </a:rPr>
              <a:t>DOUBLE the lifetime withdrawals </a:t>
            </a:r>
            <a:r>
              <a:rPr lang="en-US" sz="2800">
                <a:solidFill>
                  <a:schemeClr val="lt1"/>
                </a:solidFill>
                <a:latin typeface="Calibri"/>
                <a:ea typeface="Calibri"/>
                <a:cs typeface="Calibri"/>
                <a:sym typeface="Calibri"/>
              </a:rPr>
              <a:t>if </a:t>
            </a:r>
            <a:r>
              <a:rPr b="1" lang="en-US" sz="2800">
                <a:solidFill>
                  <a:schemeClr val="lt1"/>
                </a:solidFill>
                <a:latin typeface="Calibri"/>
                <a:ea typeface="Calibri"/>
                <a:cs typeface="Calibri"/>
                <a:sym typeface="Calibri"/>
              </a:rPr>
              <a:t>EITHER</a:t>
            </a:r>
            <a:r>
              <a:rPr lang="en-US" sz="2800">
                <a:solidFill>
                  <a:schemeClr val="lt1"/>
                </a:solidFill>
                <a:latin typeface="Calibri"/>
                <a:ea typeface="Calibri"/>
                <a:cs typeface="Calibri"/>
                <a:sym typeface="Calibri"/>
              </a:rPr>
              <a:t>:</a:t>
            </a:r>
            <a:endParaRPr/>
          </a:p>
          <a:p>
            <a:pPr indent="0" lvl="0" marL="0" marR="0" rtl="0" algn="l">
              <a:lnSpc>
                <a:spcPct val="90000"/>
              </a:lnSpc>
              <a:spcBef>
                <a:spcPts val="0"/>
              </a:spcBef>
              <a:spcAft>
                <a:spcPts val="0"/>
              </a:spcAft>
              <a:buNone/>
            </a:pPr>
            <a:r>
              <a:t/>
            </a:r>
            <a:endParaRPr sz="2800">
              <a:solidFill>
                <a:schemeClr val="lt1"/>
              </a:solidFill>
              <a:latin typeface="Calibri"/>
              <a:ea typeface="Calibri"/>
              <a:cs typeface="Calibri"/>
              <a:sym typeface="Calibri"/>
            </a:endParaRPr>
          </a:p>
        </p:txBody>
      </p:sp>
      <p:sp>
        <p:nvSpPr>
          <p:cNvPr id="1054" name="Google Shape;1054;p16"/>
          <p:cNvSpPr txBox="1"/>
          <p:nvPr/>
        </p:nvSpPr>
        <p:spPr>
          <a:xfrm rot="-5400000">
            <a:off x="-727879" y="4370566"/>
            <a:ext cx="2437421" cy="403249"/>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2000">
                <a:solidFill>
                  <a:schemeClr val="lt1"/>
                </a:solidFill>
                <a:latin typeface="Calibri"/>
                <a:ea typeface="Calibri"/>
                <a:cs typeface="Calibri"/>
                <a:sym typeface="Calibri"/>
              </a:rPr>
              <a:t>Hypothetical example</a:t>
            </a:r>
            <a:endParaRPr/>
          </a:p>
        </p:txBody>
      </p:sp>
      <p:sp>
        <p:nvSpPr>
          <p:cNvPr id="1055" name="Google Shape;1055;p16"/>
          <p:cNvSpPr/>
          <p:nvPr/>
        </p:nvSpPr>
        <p:spPr>
          <a:xfrm>
            <a:off x="4301821" y="1732070"/>
            <a:ext cx="6797626"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000">
                <a:solidFill>
                  <a:schemeClr val="lt1"/>
                </a:solidFill>
                <a:latin typeface="Calibri"/>
                <a:ea typeface="Calibri"/>
                <a:cs typeface="Calibri"/>
                <a:sym typeface="Calibri"/>
              </a:rPr>
              <a:t>Confined to nursing home, LTC facility, hospital or assisted living </a:t>
            </a:r>
            <a:r>
              <a:rPr b="1" lang="en-US" sz="2000">
                <a:solidFill>
                  <a:schemeClr val="lt1"/>
                </a:solidFill>
                <a:latin typeface="Calibri"/>
                <a:ea typeface="Calibri"/>
                <a:cs typeface="Calibri"/>
                <a:sym typeface="Calibri"/>
              </a:rPr>
              <a:t> </a:t>
            </a:r>
            <a:endParaRPr sz="2000">
              <a:solidFill>
                <a:schemeClr val="lt1"/>
              </a:solidFill>
              <a:latin typeface="Calibri"/>
              <a:ea typeface="Calibri"/>
              <a:cs typeface="Calibri"/>
              <a:sym typeface="Calibri"/>
            </a:endParaRPr>
          </a:p>
        </p:txBody>
      </p:sp>
      <p:sp>
        <p:nvSpPr>
          <p:cNvPr id="1056" name="Google Shape;1056;p16"/>
          <p:cNvSpPr/>
          <p:nvPr/>
        </p:nvSpPr>
        <p:spPr>
          <a:xfrm>
            <a:off x="4301821" y="2440796"/>
            <a:ext cx="6497662"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000">
                <a:solidFill>
                  <a:schemeClr val="lt1"/>
                </a:solidFill>
                <a:latin typeface="Calibri"/>
                <a:ea typeface="Calibri"/>
                <a:cs typeface="Calibri"/>
                <a:sym typeface="Calibri"/>
              </a:rPr>
              <a:t>Unable to perform 2 of 6 activities of daily living</a:t>
            </a:r>
            <a:endParaRPr/>
          </a:p>
        </p:txBody>
      </p:sp>
      <p:sp>
        <p:nvSpPr>
          <p:cNvPr id="1057" name="Google Shape;1057;p16"/>
          <p:cNvSpPr/>
          <p:nvPr/>
        </p:nvSpPr>
        <p:spPr>
          <a:xfrm>
            <a:off x="4311550" y="2070098"/>
            <a:ext cx="566181" cy="4247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2400">
                <a:solidFill>
                  <a:schemeClr val="lt1"/>
                </a:solidFill>
                <a:latin typeface="Calibri"/>
                <a:ea typeface="Calibri"/>
                <a:cs typeface="Calibri"/>
                <a:sym typeface="Calibri"/>
              </a:rPr>
              <a:t>OR</a:t>
            </a:r>
            <a:endParaRPr sz="2400">
              <a:solidFill>
                <a:schemeClr val="lt1"/>
              </a:solidFill>
              <a:latin typeface="Calibri"/>
              <a:ea typeface="Calibri"/>
              <a:cs typeface="Calibri"/>
              <a:sym typeface="Calibri"/>
            </a:endParaRPr>
          </a:p>
        </p:txBody>
      </p:sp>
      <p:sp>
        <p:nvSpPr>
          <p:cNvPr id="1058" name="Google Shape;1058;p16"/>
          <p:cNvSpPr txBox="1"/>
          <p:nvPr/>
        </p:nvSpPr>
        <p:spPr>
          <a:xfrm>
            <a:off x="9417696" y="3240669"/>
            <a:ext cx="2771129" cy="243445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chemeClr val="lt1"/>
                </a:solidFill>
                <a:latin typeface="Calibri"/>
                <a:ea typeface="Calibri"/>
                <a:cs typeface="Calibri"/>
                <a:sym typeface="Calibri"/>
              </a:rPr>
              <a:t>Confinement and ADL certification must occur after the first contract year and either during the contract year before the start of lifetime income withdrawals or at any time thereafter. To receive the Allianz Income Multiplier Benefit, the contract owner must be confined to an eligible hospital, nursing facility, or assisted living facility for at least 90 days in a consecutive 120-day period or unable to perform at least two of six activities of daily living (bathing, continence, dressing, eating, toileting, and transferring) as certified by a physician. The AIM Benefit continues until the Accumulation Value is zero or the patient recovers, when it will revert back to the standard payout. </a:t>
            </a:r>
            <a:endParaRPr sz="1400">
              <a:solidFill>
                <a:schemeClr val="lt1"/>
              </a:solidFill>
              <a:latin typeface="Calibri"/>
              <a:ea typeface="Calibri"/>
              <a:cs typeface="Calibri"/>
              <a:sym typeface="Calibri"/>
            </a:endParaRPr>
          </a:p>
        </p:txBody>
      </p:sp>
      <p:sp>
        <p:nvSpPr>
          <p:cNvPr id="1059" name="Google Shape;1059;p16"/>
          <p:cNvSpPr txBox="1"/>
          <p:nvPr/>
        </p:nvSpPr>
        <p:spPr>
          <a:xfrm>
            <a:off x="306146" y="2757721"/>
            <a:ext cx="4378134" cy="23229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lt1"/>
                </a:solidFill>
                <a:latin typeface="Calibri"/>
                <a:ea typeface="Calibri"/>
                <a:cs typeface="Calibri"/>
                <a:sym typeface="Calibri"/>
              </a:rPr>
              <a:t>*Eligibility available after 5 year wait period</a:t>
            </a:r>
            <a:endParaRPr/>
          </a:p>
        </p:txBody>
      </p:sp>
      <p:sp>
        <p:nvSpPr>
          <p:cNvPr id="1060" name="Google Shape;1060;p16"/>
          <p:cNvSpPr txBox="1"/>
          <p:nvPr/>
        </p:nvSpPr>
        <p:spPr>
          <a:xfrm>
            <a:off x="306146" y="6175128"/>
            <a:ext cx="11969154" cy="365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050">
                <a:solidFill>
                  <a:schemeClr val="lt1"/>
                </a:solidFill>
                <a:latin typeface="Calibri"/>
                <a:ea typeface="Calibri"/>
                <a:cs typeface="Calibri"/>
                <a:sym typeface="Calibri"/>
              </a:rPr>
              <a:t>This hypothetical example is for illustrative purposes only, and is not guarantee of return or future performance, and does not depict the actual performance of a specific product. Rider availability may vary by state. </a:t>
            </a:r>
            <a:endParaRPr/>
          </a:p>
        </p:txBody>
      </p:sp>
      <p:sp>
        <p:nvSpPr>
          <p:cNvPr id="1061" name="Google Shape;1061;p16"/>
          <p:cNvSpPr txBox="1"/>
          <p:nvPr/>
        </p:nvSpPr>
        <p:spPr>
          <a:xfrm>
            <a:off x="643519" y="6553408"/>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900">
                <a:solidFill>
                  <a:schemeClr val="lt1"/>
                </a:solidFill>
                <a:latin typeface="Calibri"/>
                <a:ea typeface="Calibri"/>
                <a:cs typeface="Calibri"/>
                <a:sym typeface="Calibri"/>
              </a:rPr>
              <a:t>Product feature and availability may vary by state. </a:t>
            </a:r>
            <a:endParaRPr/>
          </a:p>
        </p:txBody>
      </p:sp>
      <p:grpSp>
        <p:nvGrpSpPr>
          <p:cNvPr id="1062" name="Google Shape;1062;p16"/>
          <p:cNvGrpSpPr/>
          <p:nvPr/>
        </p:nvGrpSpPr>
        <p:grpSpPr>
          <a:xfrm>
            <a:off x="852175" y="3331314"/>
            <a:ext cx="8446662" cy="2481752"/>
            <a:chOff x="852175" y="3331314"/>
            <a:chExt cx="8446662" cy="2481752"/>
          </a:xfrm>
        </p:grpSpPr>
        <p:pic>
          <p:nvPicPr>
            <p:cNvPr id="1063" name="Google Shape;1063;p16"/>
            <p:cNvPicPr preferRelativeResize="0"/>
            <p:nvPr/>
          </p:nvPicPr>
          <p:blipFill rotWithShape="1">
            <a:blip r:embed="rId3">
              <a:alphaModFix/>
            </a:blip>
            <a:srcRect b="0" l="0" r="0" t="0"/>
            <a:stretch/>
          </p:blipFill>
          <p:spPr>
            <a:xfrm>
              <a:off x="852175" y="3331314"/>
              <a:ext cx="8446662" cy="2481752"/>
            </a:xfrm>
            <a:prstGeom prst="rect">
              <a:avLst/>
            </a:prstGeom>
            <a:noFill/>
            <a:ln>
              <a:noFill/>
            </a:ln>
          </p:spPr>
        </p:pic>
        <p:sp>
          <p:nvSpPr>
            <p:cNvPr id="1064" name="Google Shape;1064;p16"/>
            <p:cNvSpPr txBox="1"/>
            <p:nvPr/>
          </p:nvSpPr>
          <p:spPr>
            <a:xfrm>
              <a:off x="1716280" y="5272424"/>
              <a:ext cx="1152140" cy="466688"/>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300">
                  <a:solidFill>
                    <a:schemeClr val="lt1"/>
                  </a:solidFill>
                  <a:latin typeface="Calibri"/>
                  <a:ea typeface="Calibri"/>
                  <a:cs typeface="Calibri"/>
                  <a:sym typeface="Calibri"/>
                </a:rPr>
                <a:t>Income before illness</a:t>
              </a:r>
              <a:endParaRPr/>
            </a:p>
          </p:txBody>
        </p:sp>
        <p:sp>
          <p:nvSpPr>
            <p:cNvPr id="1065" name="Google Shape;1065;p16"/>
            <p:cNvSpPr txBox="1"/>
            <p:nvPr/>
          </p:nvSpPr>
          <p:spPr>
            <a:xfrm>
              <a:off x="3135189" y="5272424"/>
              <a:ext cx="1345382" cy="481389"/>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300">
                  <a:solidFill>
                    <a:schemeClr val="lt1"/>
                  </a:solidFill>
                  <a:latin typeface="Calibri"/>
                  <a:ea typeface="Calibri"/>
                  <a:cs typeface="Calibri"/>
                  <a:sym typeface="Calibri"/>
                </a:rPr>
                <a:t>Income doubles due to illness</a:t>
              </a:r>
              <a:endParaRPr/>
            </a:p>
          </p:txBody>
        </p:sp>
        <p:sp>
          <p:nvSpPr>
            <p:cNvPr id="1066" name="Google Shape;1066;p16"/>
            <p:cNvSpPr txBox="1"/>
            <p:nvPr/>
          </p:nvSpPr>
          <p:spPr>
            <a:xfrm>
              <a:off x="4559918" y="5272424"/>
              <a:ext cx="1514229" cy="481389"/>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300">
                  <a:solidFill>
                    <a:schemeClr val="lt1"/>
                  </a:solidFill>
                  <a:latin typeface="Calibri"/>
                  <a:ea typeface="Calibri"/>
                  <a:cs typeface="Calibri"/>
                  <a:sym typeface="Calibri"/>
                </a:rPr>
                <a:t>Income increase from index credit</a:t>
              </a:r>
              <a:endParaRPr/>
            </a:p>
          </p:txBody>
        </p:sp>
        <p:sp>
          <p:nvSpPr>
            <p:cNvPr id="1067" name="Google Shape;1067;p16"/>
            <p:cNvSpPr txBox="1"/>
            <p:nvPr/>
          </p:nvSpPr>
          <p:spPr>
            <a:xfrm>
              <a:off x="6020358" y="5272424"/>
              <a:ext cx="1514229" cy="481389"/>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300">
                  <a:solidFill>
                    <a:schemeClr val="lt1"/>
                  </a:solidFill>
                  <a:latin typeface="Calibri"/>
                  <a:ea typeface="Calibri"/>
                  <a:cs typeface="Calibri"/>
                  <a:sym typeface="Calibri"/>
                </a:rPr>
                <a:t>Income increase from index credit</a:t>
              </a:r>
              <a:endParaRPr/>
            </a:p>
          </p:txBody>
        </p:sp>
        <p:sp>
          <p:nvSpPr>
            <p:cNvPr id="1068" name="Google Shape;1068;p16"/>
            <p:cNvSpPr txBox="1"/>
            <p:nvPr/>
          </p:nvSpPr>
          <p:spPr>
            <a:xfrm>
              <a:off x="7419373" y="5272424"/>
              <a:ext cx="1818299" cy="481389"/>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300">
                  <a:solidFill>
                    <a:schemeClr val="lt1"/>
                  </a:solidFill>
                  <a:latin typeface="Calibri"/>
                  <a:ea typeface="Calibri"/>
                  <a:cs typeface="Calibri"/>
                  <a:sym typeface="Calibri"/>
                </a:rPr>
                <a:t>After recovery, income decreases by half</a:t>
              </a:r>
              <a:endParaRPr/>
            </a:p>
          </p:txBody>
        </p:sp>
        <p:sp>
          <p:nvSpPr>
            <p:cNvPr id="1069" name="Google Shape;1069;p16"/>
            <p:cNvSpPr/>
            <p:nvPr/>
          </p:nvSpPr>
          <p:spPr>
            <a:xfrm>
              <a:off x="1773886" y="4586613"/>
              <a:ext cx="1094533" cy="607969"/>
            </a:xfrm>
            <a:prstGeom prst="rect">
              <a:avLst/>
            </a:prstGeom>
            <a:solidFill>
              <a:srgbClr val="5514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2"/>
                  </a:solidFill>
                  <a:latin typeface="Calibri"/>
                  <a:ea typeface="Calibri"/>
                  <a:cs typeface="Calibri"/>
                  <a:sym typeface="Calibri"/>
                </a:rPr>
                <a:t>$20,000</a:t>
              </a:r>
              <a:endParaRPr/>
            </a:p>
          </p:txBody>
        </p:sp>
        <p:sp>
          <p:nvSpPr>
            <p:cNvPr id="1070" name="Google Shape;1070;p16"/>
            <p:cNvSpPr/>
            <p:nvPr/>
          </p:nvSpPr>
          <p:spPr>
            <a:xfrm>
              <a:off x="3260613" y="3860634"/>
              <a:ext cx="1094533" cy="1323315"/>
            </a:xfrm>
            <a:prstGeom prst="rect">
              <a:avLst/>
            </a:prstGeom>
            <a:solidFill>
              <a:srgbClr val="55146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2"/>
                  </a:solidFill>
                  <a:latin typeface="Calibri"/>
                  <a:ea typeface="Calibri"/>
                  <a:cs typeface="Calibri"/>
                  <a:sym typeface="Calibri"/>
                </a:rPr>
                <a:t>$40,000</a:t>
              </a:r>
              <a:endParaRPr/>
            </a:p>
          </p:txBody>
        </p:sp>
        <p:sp>
          <p:nvSpPr>
            <p:cNvPr id="1071" name="Google Shape;1071;p16"/>
            <p:cNvSpPr/>
            <p:nvPr/>
          </p:nvSpPr>
          <p:spPr>
            <a:xfrm>
              <a:off x="4769765" y="3847325"/>
              <a:ext cx="1094533" cy="1336624"/>
            </a:xfrm>
            <a:prstGeom prst="rect">
              <a:avLst/>
            </a:prstGeom>
            <a:solidFill>
              <a:srgbClr val="55146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2"/>
                  </a:solidFill>
                  <a:latin typeface="Calibri"/>
                  <a:ea typeface="Calibri"/>
                  <a:cs typeface="Calibri"/>
                  <a:sym typeface="Calibri"/>
                </a:rPr>
                <a:t>$41,000</a:t>
              </a:r>
              <a:endParaRPr/>
            </a:p>
          </p:txBody>
        </p:sp>
        <p:sp>
          <p:nvSpPr>
            <p:cNvPr id="1072" name="Google Shape;1072;p16"/>
            <p:cNvSpPr/>
            <p:nvPr/>
          </p:nvSpPr>
          <p:spPr>
            <a:xfrm>
              <a:off x="6257696" y="3790663"/>
              <a:ext cx="1094533" cy="1393286"/>
            </a:xfrm>
            <a:prstGeom prst="rect">
              <a:avLst/>
            </a:prstGeom>
            <a:solidFill>
              <a:srgbClr val="55146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2"/>
                  </a:solidFill>
                  <a:latin typeface="Calibri"/>
                  <a:ea typeface="Calibri"/>
                  <a:cs typeface="Calibri"/>
                  <a:sym typeface="Calibri"/>
                </a:rPr>
                <a:t>$43,000</a:t>
              </a:r>
              <a:endParaRPr/>
            </a:p>
          </p:txBody>
        </p:sp>
        <p:sp>
          <p:nvSpPr>
            <p:cNvPr id="1073" name="Google Shape;1073;p16"/>
            <p:cNvSpPr/>
            <p:nvPr/>
          </p:nvSpPr>
          <p:spPr>
            <a:xfrm>
              <a:off x="7751574" y="4495063"/>
              <a:ext cx="1094533" cy="688886"/>
            </a:xfrm>
            <a:prstGeom prst="rect">
              <a:avLst/>
            </a:prstGeom>
            <a:solidFill>
              <a:srgbClr val="5514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2"/>
                  </a:solidFill>
                  <a:latin typeface="Calibri"/>
                  <a:ea typeface="Calibri"/>
                  <a:cs typeface="Calibri"/>
                  <a:sym typeface="Calibri"/>
                </a:rPr>
                <a:t>$21,500</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17"/>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1080" name="Google Shape;1080;p17"/>
          <p:cNvSpPr txBox="1"/>
          <p:nvPr>
            <p:ph idx="1" type="body"/>
          </p:nvPr>
        </p:nvSpPr>
        <p:spPr>
          <a:xfrm>
            <a:off x="-2" y="1931218"/>
            <a:ext cx="5338361" cy="2937645"/>
          </a:xfrm>
          <a:prstGeom prst="rect">
            <a:avLst/>
          </a:prstGeom>
          <a:solidFill>
            <a:srgbClr val="4C3048"/>
          </a:solidFill>
          <a:ln>
            <a:noFill/>
          </a:ln>
        </p:spPr>
        <p:txBody>
          <a:bodyPr anchorCtr="0" anchor="b" bIns="274300" lIns="365750" spcFirstLastPara="1" rIns="365750" wrap="square" tIns="274300">
            <a:normAutofit/>
          </a:bodyPr>
          <a:lstStyle/>
          <a:p>
            <a:pPr indent="0" lvl="0" marL="0" rtl="0" algn="l">
              <a:lnSpc>
                <a:spcPct val="100000"/>
              </a:lnSpc>
              <a:spcBef>
                <a:spcPts val="0"/>
              </a:spcBef>
              <a:spcAft>
                <a:spcPts val="0"/>
              </a:spcAft>
              <a:buSzPts val="4400"/>
              <a:buNone/>
            </a:pPr>
            <a:r>
              <a:rPr lang="en-US"/>
              <a:t>Your important questions answered</a:t>
            </a:r>
            <a:endParaRPr/>
          </a:p>
          <a:p>
            <a:pPr indent="0" lvl="0" marL="0" rtl="0" algn="l">
              <a:lnSpc>
                <a:spcPct val="100000"/>
              </a:lnSpc>
              <a:spcBef>
                <a:spcPts val="600"/>
              </a:spcBef>
              <a:spcAft>
                <a:spcPts val="0"/>
              </a:spcAft>
              <a:buSzPts val="4400"/>
              <a:buNone/>
            </a:pPr>
            <a:r>
              <a:t/>
            </a:r>
            <a:endParaRPr/>
          </a:p>
        </p:txBody>
      </p:sp>
      <p:sp>
        <p:nvSpPr>
          <p:cNvPr id="1081" name="Google Shape;1081;p17"/>
          <p:cNvSpPr txBox="1"/>
          <p:nvPr>
            <p:ph idx="2" type="body"/>
          </p:nvPr>
        </p:nvSpPr>
        <p:spPr>
          <a:xfrm>
            <a:off x="2465170" y="563274"/>
            <a:ext cx="2246673" cy="1828800"/>
          </a:xfrm>
          <a:prstGeom prst="rect">
            <a:avLst/>
          </a:prstGeom>
          <a:noFill/>
          <a:ln>
            <a:noFill/>
          </a:ln>
        </p:spPr>
        <p:txBody>
          <a:bodyPr anchorCtr="0" anchor="b" bIns="0" lIns="91425" spcFirstLastPara="1" rIns="91425" wrap="square" tIns="0">
            <a:normAutofit fontScale="92500" lnSpcReduction="10000"/>
          </a:bodyPr>
          <a:lstStyle/>
          <a:p>
            <a:pPr indent="0" lvl="0" marL="0" rtl="0" algn="ctr">
              <a:lnSpc>
                <a:spcPct val="100000"/>
              </a:lnSpc>
              <a:spcBef>
                <a:spcPts val="0"/>
              </a:spcBef>
              <a:spcAft>
                <a:spcPts val="0"/>
              </a:spcAft>
              <a:buSzPct val="100000"/>
              <a:buNone/>
            </a:pPr>
            <a:r>
              <a:rPr lang="en-US"/>
              <a:t>03</a:t>
            </a:r>
            <a:endParaRPr/>
          </a:p>
        </p:txBody>
      </p:sp>
      <p:sp>
        <p:nvSpPr>
          <p:cNvPr id="1082" name="Google Shape;1082;p17"/>
          <p:cNvSpPr txBox="1"/>
          <p:nvPr/>
        </p:nvSpPr>
        <p:spPr>
          <a:xfrm>
            <a:off x="643519" y="6553408"/>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900">
                <a:solidFill>
                  <a:schemeClr val="lt1"/>
                </a:solidFill>
                <a:latin typeface="Calibri"/>
                <a:ea typeface="Calibri"/>
                <a:cs typeface="Calibri"/>
                <a:sym typeface="Calibri"/>
              </a:rPr>
              <a:t>Product feature and availability may vary by state. </a:t>
            </a:r>
            <a:endParaRPr/>
          </a:p>
        </p:txBody>
      </p:sp>
      <p:pic>
        <p:nvPicPr>
          <p:cNvPr id="1083" name="Google Shape;1083;p17"/>
          <p:cNvPicPr preferRelativeResize="0"/>
          <p:nvPr/>
        </p:nvPicPr>
        <p:blipFill rotWithShape="1">
          <a:blip r:embed="rId3">
            <a:alphaModFix/>
          </a:blip>
          <a:srcRect b="0" l="0" r="0" t="0"/>
          <a:stretch/>
        </p:blipFill>
        <p:spPr>
          <a:xfrm>
            <a:off x="5338360" y="1008763"/>
            <a:ext cx="6846401" cy="549906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18"/>
          <p:cNvSpPr txBox="1"/>
          <p:nvPr>
            <p:ph type="title"/>
          </p:nvPr>
        </p:nvSpPr>
        <p:spPr>
          <a:xfrm>
            <a:off x="609441" y="457200"/>
            <a:ext cx="10969943" cy="812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Calibri"/>
              <a:buNone/>
            </a:pPr>
            <a:r>
              <a:rPr b="1" lang="en-US" sz="5400"/>
              <a:t>Choices </a:t>
            </a:r>
            <a:r>
              <a:rPr lang="en-US"/>
              <a:t>with fixed index annuities</a:t>
            </a:r>
            <a:r>
              <a:rPr b="1" lang="en-US"/>
              <a:t> </a:t>
            </a:r>
            <a:endParaRPr/>
          </a:p>
        </p:txBody>
      </p:sp>
      <p:sp>
        <p:nvSpPr>
          <p:cNvPr id="1090" name="Google Shape;1090;p18"/>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solidFill>
                  <a:srgbClr val="113388"/>
                </a:solidFill>
                <a:latin typeface="Calibri"/>
                <a:ea typeface="Calibri"/>
                <a:cs typeface="Calibri"/>
                <a:sym typeface="Calibri"/>
              </a:rPr>
              <a:t>‹#›</a:t>
            </a:fld>
            <a:endParaRPr>
              <a:solidFill>
                <a:srgbClr val="113388"/>
              </a:solidFill>
              <a:latin typeface="Calibri"/>
              <a:ea typeface="Calibri"/>
              <a:cs typeface="Calibri"/>
              <a:sym typeface="Calibri"/>
            </a:endParaRPr>
          </a:p>
        </p:txBody>
      </p:sp>
      <p:sp>
        <p:nvSpPr>
          <p:cNvPr id="1091" name="Google Shape;1091;p18"/>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1100">
                <a:latin typeface="Calibri"/>
                <a:ea typeface="Calibri"/>
                <a:cs typeface="Calibri"/>
                <a:sym typeface="Calibri"/>
              </a:rPr>
              <a:t>No single crediting method consistently delivers the most interest under all market conditions. The contract owner's contract does not directly participate in any stock, bond, or investments. Although external indexes may affect their contract values, a market downturn cannot reduce their previously credited interest or principal. Product and feature availability may vary by state.</a:t>
            </a:r>
            <a:endParaRPr/>
          </a:p>
        </p:txBody>
      </p:sp>
      <p:sp>
        <p:nvSpPr>
          <p:cNvPr id="1092" name="Google Shape;1092;p18"/>
          <p:cNvSpPr txBox="1"/>
          <p:nvPr>
            <p:ph idx="1" type="body"/>
          </p:nvPr>
        </p:nvSpPr>
        <p:spPr>
          <a:xfrm>
            <a:off x="6088065" y="0"/>
            <a:ext cx="6100760" cy="228600"/>
          </a:xfrm>
          <a:prstGeom prst="rect">
            <a:avLst/>
          </a:prstGeom>
          <a:noFill/>
          <a:ln>
            <a:noFill/>
          </a:ln>
        </p:spPr>
        <p:txBody>
          <a:bodyPr anchorCtr="0" anchor="ctr" bIns="0" lIns="91425" spcFirstLastPara="1" rIns="91425" wrap="square" tIns="91425">
            <a:normAutofit fontScale="77500" lnSpcReduction="20000"/>
          </a:bodyPr>
          <a:lstStyle/>
          <a:p>
            <a:pPr indent="0" lvl="0" marL="0" rtl="0" algn="r">
              <a:lnSpc>
                <a:spcPct val="100000"/>
              </a:lnSpc>
              <a:spcBef>
                <a:spcPts val="0"/>
              </a:spcBef>
              <a:spcAft>
                <a:spcPts val="0"/>
              </a:spcAft>
              <a:buSzPct val="100000"/>
              <a:buNone/>
            </a:pPr>
            <a:r>
              <a:t/>
            </a:r>
            <a:endParaRPr/>
          </a:p>
        </p:txBody>
      </p:sp>
      <p:sp>
        <p:nvSpPr>
          <p:cNvPr id="1093" name="Google Shape;1093;p18"/>
          <p:cNvSpPr txBox="1"/>
          <p:nvPr>
            <p:ph idx="4294967295" type="body"/>
          </p:nvPr>
        </p:nvSpPr>
        <p:spPr>
          <a:xfrm>
            <a:off x="609600" y="1219200"/>
            <a:ext cx="11579225" cy="4038600"/>
          </a:xfrm>
          <a:prstGeom prst="rect">
            <a:avLst/>
          </a:prstGeom>
          <a:noFill/>
          <a:ln>
            <a:noFill/>
          </a:ln>
        </p:spPr>
        <p:txBody>
          <a:bodyPr anchorCtr="0" anchor="t" bIns="45700" lIns="91425" spcFirstLastPara="1" rIns="91425" wrap="square" tIns="45700">
            <a:normAutofit/>
          </a:bodyPr>
          <a:lstStyle/>
          <a:p>
            <a:pPr indent="0" lvl="1" marL="0" rtl="0" algn="l">
              <a:lnSpc>
                <a:spcPct val="100000"/>
              </a:lnSpc>
              <a:spcBef>
                <a:spcPts val="0"/>
              </a:spcBef>
              <a:spcAft>
                <a:spcPts val="0"/>
              </a:spcAft>
              <a:buClr>
                <a:schemeClr val="lt1"/>
              </a:buClr>
              <a:buSzPts val="2000"/>
              <a:buNone/>
            </a:pPr>
            <a:r>
              <a:rPr b="1" lang="en-US" sz="2000"/>
              <a:t>8 INDEXED INTEREST ALLOCATIONS</a:t>
            </a:r>
            <a:r>
              <a:rPr lang="en-US" sz="2000"/>
              <a:t>, plus a fixed interest allocation – that can be changed each contract year or crediting period.</a:t>
            </a:r>
            <a:endParaRPr/>
          </a:p>
        </p:txBody>
      </p:sp>
      <p:sp>
        <p:nvSpPr>
          <p:cNvPr id="1094" name="Google Shape;1094;p18"/>
          <p:cNvSpPr txBox="1"/>
          <p:nvPr/>
        </p:nvSpPr>
        <p:spPr>
          <a:xfrm>
            <a:off x="448926" y="5553075"/>
            <a:ext cx="11130458" cy="4095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aseline="30000" lang="en-US" sz="1100">
                <a:solidFill>
                  <a:srgbClr val="5F5F5F"/>
                </a:solidFill>
                <a:latin typeface="Calibri"/>
                <a:ea typeface="Calibri"/>
                <a:cs typeface="Calibri"/>
                <a:sym typeface="Calibri"/>
              </a:rPr>
              <a:t>1</a:t>
            </a:r>
            <a:r>
              <a:rPr lang="en-US" sz="1100">
                <a:solidFill>
                  <a:srgbClr val="5F5F5F"/>
                </a:solidFill>
                <a:latin typeface="Calibri"/>
                <a:ea typeface="Calibri"/>
                <a:cs typeface="Calibri"/>
                <a:sym typeface="Calibri"/>
              </a:rPr>
              <a:t>Amounts allocated to  annual point-to-point and MY point-to-point crediting methods are subject to an allocation charge that is deducted annually from the Accumulation Value and guaranteed minimum value (in most states). The current allocation charge percentage is 0%.</a:t>
            </a:r>
            <a:endParaRPr sz="1100">
              <a:solidFill>
                <a:srgbClr val="5F5F5F"/>
              </a:solidFill>
              <a:latin typeface="Calibri"/>
              <a:ea typeface="Calibri"/>
              <a:cs typeface="Calibri"/>
              <a:sym typeface="Calibri"/>
            </a:endParaRPr>
          </a:p>
        </p:txBody>
      </p:sp>
      <p:sp>
        <p:nvSpPr>
          <p:cNvPr id="1095" name="Google Shape;1095;p18"/>
          <p:cNvSpPr txBox="1"/>
          <p:nvPr/>
        </p:nvSpPr>
        <p:spPr>
          <a:xfrm>
            <a:off x="709528" y="6481712"/>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900">
                <a:solidFill>
                  <a:schemeClr val="lt1"/>
                </a:solidFill>
                <a:latin typeface="Calibri"/>
                <a:ea typeface="Calibri"/>
                <a:cs typeface="Calibri"/>
                <a:sym typeface="Calibri"/>
              </a:rPr>
              <a:t>Product feature and availability may vary by state. </a:t>
            </a:r>
            <a:endParaRPr/>
          </a:p>
        </p:txBody>
      </p:sp>
      <p:graphicFrame>
        <p:nvGraphicFramePr>
          <p:cNvPr id="1096" name="Google Shape;1096;p18"/>
          <p:cNvGraphicFramePr/>
          <p:nvPr/>
        </p:nvGraphicFramePr>
        <p:xfrm>
          <a:off x="967389" y="2470008"/>
          <a:ext cx="3000000" cy="3000000"/>
        </p:xfrm>
        <a:graphic>
          <a:graphicData uri="http://schemas.openxmlformats.org/drawingml/2006/table">
            <a:tbl>
              <a:tblPr bandRow="1" firstRow="1">
                <a:noFill/>
                <a:tableStyleId>{60BFE7E3-9BCC-4AD3-9B1C-6A545F1CDA03}</a:tableStyleId>
              </a:tblPr>
              <a:tblGrid>
                <a:gridCol w="3686850"/>
                <a:gridCol w="1374625"/>
                <a:gridCol w="1232175"/>
                <a:gridCol w="1802325"/>
                <a:gridCol w="1802325"/>
              </a:tblGrid>
              <a:tr h="740800">
                <a:tc>
                  <a:txBody>
                    <a:bodyPr/>
                    <a:lstStyle/>
                    <a:p>
                      <a:pPr indent="0" lvl="0" marL="0" marR="0" rtl="0" algn="ctr">
                        <a:spcBef>
                          <a:spcPts val="0"/>
                        </a:spcBef>
                        <a:spcAft>
                          <a:spcPts val="0"/>
                        </a:spcAft>
                        <a:buNone/>
                      </a:pPr>
                      <a:r>
                        <a:t/>
                      </a:r>
                      <a:endParaRPr sz="1100"/>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lt1"/>
                        </a:buClr>
                        <a:buSzPts val="1250"/>
                        <a:buFont typeface="Noto Sans Symbols"/>
                        <a:buNone/>
                      </a:pPr>
                      <a:r>
                        <a:rPr b="1" i="0" lang="en-US" sz="1250" u="none" cap="none" strike="noStrike">
                          <a:solidFill>
                            <a:schemeClr val="dk2"/>
                          </a:solidFill>
                          <a:latin typeface="Calibri"/>
                          <a:ea typeface="Calibri"/>
                          <a:cs typeface="Calibri"/>
                          <a:sym typeface="Calibri"/>
                        </a:rPr>
                        <a:t>MONTHLY SUM</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solidFill>
                      <a:srgbClr val="A5A5A5"/>
                    </a:solidFill>
                  </a:tcPr>
                </a:tc>
                <a:tc gridSpan="2">
                  <a:txBody>
                    <a:bodyPr/>
                    <a:lstStyle/>
                    <a:p>
                      <a:pPr indent="0" lvl="0" marL="0" marR="0" rtl="0" algn="ctr">
                        <a:lnSpc>
                          <a:spcPct val="100000"/>
                        </a:lnSpc>
                        <a:spcBef>
                          <a:spcPts val="0"/>
                        </a:spcBef>
                        <a:spcAft>
                          <a:spcPts val="0"/>
                        </a:spcAft>
                        <a:buClr>
                          <a:schemeClr val="dk2"/>
                        </a:buClr>
                        <a:buSzPts val="1250"/>
                        <a:buFont typeface="Calibri"/>
                        <a:buNone/>
                      </a:pPr>
                      <a:r>
                        <a:rPr b="1" i="0" lang="en-US" sz="1250" u="none" cap="none" strike="noStrike">
                          <a:solidFill>
                            <a:schemeClr val="dk2"/>
                          </a:solidFill>
                          <a:latin typeface="Calibri"/>
                          <a:ea typeface="Calibri"/>
                          <a:cs typeface="Calibri"/>
                          <a:sym typeface="Calibri"/>
                        </a:rPr>
                        <a:t>ANNUAL</a:t>
                      </a:r>
                      <a:r>
                        <a:rPr b="1" i="0" lang="en-US" sz="1400" u="none" cap="none" strike="noStrike">
                          <a:solidFill>
                            <a:schemeClr val="dk2"/>
                          </a:solidFill>
                          <a:latin typeface="Calibri"/>
                          <a:ea typeface="Calibri"/>
                          <a:cs typeface="Calibri"/>
                          <a:sym typeface="Calibri"/>
                        </a:rPr>
                        <a:t> </a:t>
                      </a:r>
                      <a:r>
                        <a:rPr b="1" i="0" lang="en-US" sz="1250" u="none" cap="none" strike="noStrike">
                          <a:solidFill>
                            <a:schemeClr val="dk2"/>
                          </a:solidFill>
                          <a:latin typeface="Calibri"/>
                          <a:ea typeface="Calibri"/>
                          <a:cs typeface="Calibri"/>
                          <a:sym typeface="Calibri"/>
                        </a:rPr>
                        <a:t>POINT-TO-POINT</a:t>
                      </a:r>
                      <a:r>
                        <a:rPr b="1" baseline="30000" i="0" lang="en-US" sz="1400" u="none" cap="none" strike="noStrike">
                          <a:solidFill>
                            <a:schemeClr val="dk2"/>
                          </a:solidFill>
                          <a:latin typeface="Calibri"/>
                          <a:ea typeface="Calibri"/>
                          <a:cs typeface="Calibri"/>
                          <a:sym typeface="Calibri"/>
                        </a:rPr>
                        <a:t>1</a:t>
                      </a:r>
                      <a:endParaRPr/>
                    </a:p>
                  </a:txBody>
                  <a:tcPr marT="45725" marB="45725" marR="91450" marL="91450" anchor="ctr">
                    <a:lnL cap="flat" cmpd="sng" w="1270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solidFill>
                      <a:srgbClr val="A5A5A5"/>
                    </a:solidFill>
                  </a:tcPr>
                </a:tc>
                <a:tc hMerge="1"/>
                <a:tc>
                  <a:txBody>
                    <a:bodyPr/>
                    <a:lstStyle/>
                    <a:p>
                      <a:pPr indent="0" lvl="0" marL="0" marR="0" rtl="0" algn="ctr">
                        <a:lnSpc>
                          <a:spcPct val="90000"/>
                        </a:lnSpc>
                        <a:spcBef>
                          <a:spcPts val="0"/>
                        </a:spcBef>
                        <a:spcAft>
                          <a:spcPts val="0"/>
                        </a:spcAft>
                        <a:buClr>
                          <a:schemeClr val="lt1"/>
                        </a:buClr>
                        <a:buSzPts val="1250"/>
                        <a:buFont typeface="Noto Sans Symbols"/>
                        <a:buNone/>
                      </a:pPr>
                      <a:r>
                        <a:rPr b="1" i="0" lang="en-US" sz="1250" u="none" cap="none" strike="noStrike">
                          <a:solidFill>
                            <a:schemeClr val="dk2"/>
                          </a:solidFill>
                          <a:latin typeface="Calibri"/>
                          <a:ea typeface="Calibri"/>
                          <a:cs typeface="Calibri"/>
                          <a:sym typeface="Calibri"/>
                        </a:rPr>
                        <a:t>MY 2-YEAR and 5-YEAR</a:t>
                      </a:r>
                      <a:endParaRPr/>
                    </a:p>
                    <a:p>
                      <a:pPr indent="0" lvl="0" marL="0" marR="0" rtl="0" algn="ctr">
                        <a:lnSpc>
                          <a:spcPct val="90000"/>
                        </a:lnSpc>
                        <a:spcBef>
                          <a:spcPts val="188"/>
                        </a:spcBef>
                        <a:spcAft>
                          <a:spcPts val="0"/>
                        </a:spcAft>
                        <a:buClr>
                          <a:schemeClr val="lt1"/>
                        </a:buClr>
                        <a:buSzPts val="1250"/>
                        <a:buFont typeface="Noto Sans Symbols"/>
                        <a:buNone/>
                      </a:pPr>
                      <a:r>
                        <a:rPr b="1" i="0" lang="en-US" sz="1250" u="none" cap="none" strike="noStrike">
                          <a:solidFill>
                            <a:schemeClr val="dk2"/>
                          </a:solidFill>
                          <a:latin typeface="Calibri"/>
                          <a:ea typeface="Calibri"/>
                          <a:cs typeface="Calibri"/>
                          <a:sym typeface="Calibri"/>
                        </a:rPr>
                        <a:t>POINT-TO-POINT</a:t>
                      </a:r>
                      <a:r>
                        <a:rPr b="1" baseline="30000" i="0" lang="en-US" sz="1250" u="none" cap="none" strike="noStrike">
                          <a:solidFill>
                            <a:schemeClr val="dk2"/>
                          </a:solidFill>
                          <a:latin typeface="Calibri"/>
                          <a:ea typeface="Calibri"/>
                          <a:cs typeface="Calibri"/>
                          <a:sym typeface="Calibri"/>
                        </a:rPr>
                        <a:t>1</a:t>
                      </a:r>
                      <a:r>
                        <a:rPr b="1" i="0" lang="en-US" sz="1250" u="none" cap="none" strike="noStrike">
                          <a:solidFill>
                            <a:schemeClr val="dk2"/>
                          </a:solidFill>
                          <a:latin typeface="Calibri"/>
                          <a:ea typeface="Calibri"/>
                          <a:cs typeface="Calibri"/>
                          <a:sym typeface="Calibri"/>
                        </a:rPr>
                        <a:t> </a:t>
                      </a:r>
                      <a:endParaRPr/>
                    </a:p>
                  </a:txBody>
                  <a:tcPr marT="45725" marB="45725" marR="91450" marL="91450" anchor="ctr">
                    <a:lnL cap="flat" cmpd="sng" w="9525">
                      <a:solidFill>
                        <a:schemeClr val="dk2"/>
                      </a:solidFill>
                      <a:prstDash val="solid"/>
                      <a:round/>
                      <a:headEnd len="sm" w="sm" type="none"/>
                      <a:tailEnd len="sm" w="sm" type="none"/>
                    </a:lnL>
                    <a:lnR cap="flat" cmpd="sng" w="2857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solidFill>
                      <a:srgbClr val="A5A5A5"/>
                    </a:solidFill>
                  </a:tcPr>
                </a:tc>
              </a:tr>
              <a:tr h="238525">
                <a:tc>
                  <a:txBody>
                    <a:bodyPr/>
                    <a:lstStyle/>
                    <a:p>
                      <a:pPr indent="0" lvl="0" marL="0" marR="0" rtl="0" algn="r">
                        <a:lnSpc>
                          <a:spcPct val="100000"/>
                        </a:lnSpc>
                        <a:spcBef>
                          <a:spcPts val="0"/>
                        </a:spcBef>
                        <a:spcAft>
                          <a:spcPts val="0"/>
                        </a:spcAft>
                        <a:buClr>
                          <a:schemeClr val="dk2"/>
                        </a:buClr>
                        <a:buSzPts val="1200"/>
                        <a:buFont typeface="Calibri"/>
                        <a:buNone/>
                      </a:pPr>
                      <a:r>
                        <a:rPr b="1" i="0" lang="en-US" sz="1200" u="none" cap="none" strike="noStrike">
                          <a:solidFill>
                            <a:schemeClr val="dk2"/>
                          </a:solidFill>
                          <a:latin typeface="Calibri"/>
                          <a:ea typeface="Calibri"/>
                          <a:cs typeface="Calibri"/>
                          <a:sym typeface="Calibri"/>
                        </a:rPr>
                        <a:t>S&amp;P 500® INDEX</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54075B"/>
                    </a:solidFill>
                  </a:tcPr>
                </a:tc>
                <a:tc>
                  <a:txBody>
                    <a:bodyPr/>
                    <a:lstStyle/>
                    <a:p>
                      <a:pPr indent="0" lvl="0" marL="0" marR="0" rtl="0" algn="ctr">
                        <a:spcBef>
                          <a:spcPts val="0"/>
                        </a:spcBef>
                        <a:spcAft>
                          <a:spcPts val="0"/>
                        </a:spcAft>
                        <a:buNone/>
                      </a:pPr>
                      <a:r>
                        <a:t/>
                      </a:r>
                      <a:endParaRPr b="1" sz="1200">
                        <a:solidFill>
                          <a:srgbClr val="54075B"/>
                        </a:solidFill>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D8D8D8"/>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200"/>
                        <a:buFont typeface="Calibri"/>
                        <a:buNone/>
                      </a:pPr>
                      <a:r>
                        <a:t/>
                      </a:r>
                      <a:endParaRPr b="1" sz="1200">
                        <a:solidFill>
                          <a:srgbClr val="54075B"/>
                        </a:solidFill>
                      </a:endParaRPr>
                    </a:p>
                  </a:txBody>
                  <a:tcPr marT="45725" marB="45725" marR="91450" marL="9145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200">
                        <a:solidFill>
                          <a:srgbClr val="54075B"/>
                        </a:solidFill>
                      </a:endParaRPr>
                    </a:p>
                  </a:txBody>
                  <a:tcPr marT="45725" marB="45725" marR="91450" marL="9145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200">
                        <a:solidFill>
                          <a:srgbClr val="54075B"/>
                        </a:solidFill>
                      </a:endParaRPr>
                    </a:p>
                  </a:txBody>
                  <a:tcPr marT="45725" marB="45725" marR="91450" marL="91450" anchor="ctr">
                    <a:lnL cap="flat" cmpd="sng" w="9525">
                      <a:solidFill>
                        <a:srgbClr val="D8D8D8"/>
                      </a:solidFill>
                      <a:prstDash val="solid"/>
                      <a:round/>
                      <a:headEnd len="sm" w="sm" type="none"/>
                      <a:tailEnd len="sm" w="sm" type="none"/>
                    </a:lnL>
                    <a:lnR cap="flat" cmpd="sng" w="28575">
                      <a:solidFill>
                        <a:srgbClr val="D8D8D8"/>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D8D8D8"/>
                      </a:solidFill>
                      <a:prstDash val="solid"/>
                      <a:round/>
                      <a:headEnd len="sm" w="sm" type="none"/>
                      <a:tailEnd len="sm" w="sm" type="none"/>
                    </a:lnB>
                  </a:tcPr>
                </a:tc>
              </a:tr>
              <a:tr h="254900">
                <a:tc>
                  <a:txBody>
                    <a:bodyPr/>
                    <a:lstStyle/>
                    <a:p>
                      <a:pPr indent="0" lvl="0" marL="0" marR="0" rtl="0" algn="r">
                        <a:lnSpc>
                          <a:spcPct val="100000"/>
                        </a:lnSpc>
                        <a:spcBef>
                          <a:spcPts val="0"/>
                        </a:spcBef>
                        <a:spcAft>
                          <a:spcPts val="0"/>
                        </a:spcAft>
                        <a:buClr>
                          <a:schemeClr val="dk2"/>
                        </a:buClr>
                        <a:buSzPts val="1200"/>
                        <a:buFont typeface="Calibri"/>
                        <a:buNone/>
                      </a:pPr>
                      <a:r>
                        <a:rPr b="1" lang="en-US" sz="1200">
                          <a:solidFill>
                            <a:schemeClr val="dk2"/>
                          </a:solidFill>
                          <a:latin typeface="Calibri"/>
                          <a:ea typeface="Calibri"/>
                          <a:cs typeface="Calibri"/>
                          <a:sym typeface="Calibri"/>
                        </a:rPr>
                        <a:t>BLACKROCK iBLD® CLARIA ER INDEX</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54075B"/>
                    </a:solidFill>
                  </a:tcPr>
                </a:tc>
                <a:tc>
                  <a:txBody>
                    <a:bodyPr/>
                    <a:lstStyle/>
                    <a:p>
                      <a:pPr indent="0" lvl="0" marL="0" marR="0" rtl="0" algn="ctr">
                        <a:spcBef>
                          <a:spcPts val="0"/>
                        </a:spcBef>
                        <a:spcAft>
                          <a:spcPts val="0"/>
                        </a:spcAft>
                        <a:buNone/>
                      </a:pPr>
                      <a:r>
                        <a:t/>
                      </a:r>
                      <a:endParaRPr b="1" sz="1200">
                        <a:solidFill>
                          <a:srgbClr val="54075B"/>
                        </a:solidFill>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200">
                        <a:solidFill>
                          <a:srgbClr val="54075B"/>
                        </a:solidFill>
                      </a:endParaRPr>
                    </a:p>
                  </a:txBody>
                  <a:tcPr marT="45725" marB="45725" marR="91450" marL="9145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200">
                        <a:solidFill>
                          <a:srgbClr val="54075B"/>
                        </a:solidFill>
                      </a:endParaRPr>
                    </a:p>
                  </a:txBody>
                  <a:tcPr marT="45725" marB="45725" marR="91450" marL="9145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200">
                        <a:solidFill>
                          <a:srgbClr val="54075B"/>
                        </a:solidFill>
                      </a:endParaRPr>
                    </a:p>
                  </a:txBody>
                  <a:tcPr marT="45725" marB="45725" marR="91450" marL="91450" anchor="ctr">
                    <a:lnL cap="flat" cmpd="sng" w="9525">
                      <a:solidFill>
                        <a:srgbClr val="D8D8D8"/>
                      </a:solidFill>
                      <a:prstDash val="solid"/>
                      <a:round/>
                      <a:headEnd len="sm" w="sm" type="none"/>
                      <a:tailEnd len="sm" w="sm" type="none"/>
                    </a:lnL>
                    <a:lnR cap="flat" cmpd="sng" w="2857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142650">
                <a:tc>
                  <a:txBody>
                    <a:bodyPr/>
                    <a:lstStyle/>
                    <a:p>
                      <a:pPr indent="0" lvl="0" marL="0" marR="0" rtl="0" algn="r">
                        <a:lnSpc>
                          <a:spcPct val="100000"/>
                        </a:lnSpc>
                        <a:spcBef>
                          <a:spcPts val="0"/>
                        </a:spcBef>
                        <a:spcAft>
                          <a:spcPts val="0"/>
                        </a:spcAft>
                        <a:buClr>
                          <a:schemeClr val="dk2"/>
                        </a:buClr>
                        <a:buSzPts val="1200"/>
                        <a:buFont typeface="Calibri"/>
                        <a:buNone/>
                      </a:pPr>
                      <a:r>
                        <a:rPr b="1" i="0" lang="en-US" sz="1200" u="none" cap="none" strike="noStrike">
                          <a:solidFill>
                            <a:schemeClr val="dk2"/>
                          </a:solidFill>
                          <a:latin typeface="Calibri"/>
                          <a:ea typeface="Calibri"/>
                          <a:cs typeface="Calibri"/>
                          <a:sym typeface="Calibri"/>
                        </a:rPr>
                        <a:t>BLOOMBERG US DYNAMIC BALANCE II ER INDEX</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54075B"/>
                    </a:solidFill>
                  </a:tcPr>
                </a:tc>
                <a:tc>
                  <a:txBody>
                    <a:bodyPr/>
                    <a:lstStyle/>
                    <a:p>
                      <a:pPr indent="0" lvl="0" marL="0" marR="0" rtl="0" algn="ctr">
                        <a:spcBef>
                          <a:spcPts val="0"/>
                        </a:spcBef>
                        <a:spcAft>
                          <a:spcPts val="0"/>
                        </a:spcAft>
                        <a:buNone/>
                      </a:pPr>
                      <a:r>
                        <a:t/>
                      </a:r>
                      <a:endParaRPr b="1" sz="1200">
                        <a:solidFill>
                          <a:srgbClr val="54075B"/>
                        </a:solidFill>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200">
                        <a:solidFill>
                          <a:srgbClr val="54075B"/>
                        </a:solidFill>
                      </a:endParaRPr>
                    </a:p>
                  </a:txBody>
                  <a:tcPr marT="45725" marB="45725" marR="91450" marL="9145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200"/>
                        <a:buFont typeface="Calibri"/>
                        <a:buNone/>
                      </a:pPr>
                      <a:r>
                        <a:t/>
                      </a:r>
                      <a:endParaRPr b="1" sz="1200">
                        <a:solidFill>
                          <a:srgbClr val="54075B"/>
                        </a:solidFill>
                      </a:endParaRPr>
                    </a:p>
                  </a:txBody>
                  <a:tcPr marT="45725" marB="45725" marR="91450" marL="9145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200"/>
                        <a:buFont typeface="Calibri"/>
                        <a:buNone/>
                      </a:pPr>
                      <a:r>
                        <a:t/>
                      </a:r>
                      <a:endParaRPr b="1" sz="1200">
                        <a:solidFill>
                          <a:srgbClr val="54075B"/>
                        </a:solidFill>
                      </a:endParaRPr>
                    </a:p>
                  </a:txBody>
                  <a:tcPr marT="45725" marB="45725" marR="91450" marL="91450" anchor="ctr">
                    <a:lnL cap="flat" cmpd="sng" w="9525">
                      <a:solidFill>
                        <a:srgbClr val="D8D8D8"/>
                      </a:solidFill>
                      <a:prstDash val="solid"/>
                      <a:round/>
                      <a:headEnd len="sm" w="sm" type="none"/>
                      <a:tailEnd len="sm" w="sm" type="none"/>
                    </a:lnL>
                    <a:lnR cap="flat" cmpd="sng" w="2857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176675">
                <a:tc>
                  <a:txBody>
                    <a:bodyPr/>
                    <a:lstStyle/>
                    <a:p>
                      <a:pPr indent="0" lvl="0" marL="0" marR="0" rtl="0" algn="r">
                        <a:lnSpc>
                          <a:spcPct val="90000"/>
                        </a:lnSpc>
                        <a:spcBef>
                          <a:spcPts val="0"/>
                        </a:spcBef>
                        <a:spcAft>
                          <a:spcPts val="0"/>
                        </a:spcAft>
                        <a:buClr>
                          <a:schemeClr val="lt1"/>
                        </a:buClr>
                        <a:buSzPts val="1200"/>
                        <a:buFont typeface="Noto Sans Symbols"/>
                        <a:buNone/>
                      </a:pPr>
                      <a:r>
                        <a:rPr b="1" lang="en-US" sz="1200">
                          <a:solidFill>
                            <a:schemeClr val="dk2"/>
                          </a:solidFill>
                          <a:latin typeface="Calibri"/>
                          <a:ea typeface="Calibri"/>
                          <a:cs typeface="Calibri"/>
                          <a:sym typeface="Calibri"/>
                        </a:rPr>
                        <a:t>PIMCO TACTICAL BALANCED ER INDEX</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54075B"/>
                    </a:solidFill>
                  </a:tcPr>
                </a:tc>
                <a:tc>
                  <a:txBody>
                    <a:bodyPr/>
                    <a:lstStyle/>
                    <a:p>
                      <a:pPr indent="0" lvl="0" marL="0" marR="0" rtl="0" algn="ctr">
                        <a:spcBef>
                          <a:spcPts val="0"/>
                        </a:spcBef>
                        <a:spcAft>
                          <a:spcPts val="0"/>
                        </a:spcAft>
                        <a:buNone/>
                      </a:pPr>
                      <a:r>
                        <a:t/>
                      </a:r>
                      <a:endParaRPr b="1" sz="1200">
                        <a:solidFill>
                          <a:srgbClr val="54075B"/>
                        </a:solidFill>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200">
                        <a:solidFill>
                          <a:srgbClr val="54075B"/>
                        </a:solidFill>
                      </a:endParaRPr>
                    </a:p>
                  </a:txBody>
                  <a:tcPr marT="45725" marB="45725" marR="91450" marL="9145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200"/>
                        <a:buFont typeface="Calibri"/>
                        <a:buNone/>
                      </a:pPr>
                      <a:r>
                        <a:t/>
                      </a:r>
                      <a:endParaRPr b="1" sz="1200">
                        <a:solidFill>
                          <a:srgbClr val="54075B"/>
                        </a:solidFill>
                      </a:endParaRPr>
                    </a:p>
                  </a:txBody>
                  <a:tcPr marT="45725" marB="45725" marR="91450" marL="9145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200"/>
                        <a:buFont typeface="Calibri"/>
                        <a:buNone/>
                      </a:pPr>
                      <a:r>
                        <a:t/>
                      </a:r>
                      <a:endParaRPr b="1" sz="1200">
                        <a:solidFill>
                          <a:srgbClr val="54075B"/>
                        </a:solidFill>
                      </a:endParaRPr>
                    </a:p>
                  </a:txBody>
                  <a:tcPr marT="45725" marB="45725" marR="91450" marL="91450" anchor="ctr">
                    <a:lnL cap="flat" cmpd="sng" w="9525">
                      <a:solidFill>
                        <a:srgbClr val="D8D8D8"/>
                      </a:solidFill>
                      <a:prstDash val="solid"/>
                      <a:round/>
                      <a:headEnd len="sm" w="sm" type="none"/>
                      <a:tailEnd len="sm" w="sm" type="none"/>
                    </a:lnL>
                    <a:lnR cap="flat" cmpd="sng" w="2857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227675">
                <a:tc>
                  <a:txBody>
                    <a:bodyPr/>
                    <a:lstStyle/>
                    <a:p>
                      <a:pPr indent="0" lvl="0" marL="0" marR="0" rtl="0" algn="r">
                        <a:lnSpc>
                          <a:spcPct val="90000"/>
                        </a:lnSpc>
                        <a:spcBef>
                          <a:spcPts val="0"/>
                        </a:spcBef>
                        <a:spcAft>
                          <a:spcPts val="0"/>
                        </a:spcAft>
                        <a:buClr>
                          <a:schemeClr val="lt1"/>
                        </a:buClr>
                        <a:buSzPts val="1200"/>
                        <a:buFont typeface="Noto Sans Symbols"/>
                        <a:buNone/>
                      </a:pPr>
                      <a:r>
                        <a:rPr b="1" lang="en-US" sz="1200">
                          <a:solidFill>
                            <a:schemeClr val="dk2"/>
                          </a:solidFill>
                          <a:latin typeface="Calibri"/>
                          <a:ea typeface="Calibri"/>
                          <a:cs typeface="Calibri"/>
                          <a:sym typeface="Calibri"/>
                        </a:rPr>
                        <a:t>S&amp;P 500® FUTURES</a:t>
                      </a:r>
                      <a:r>
                        <a:rPr b="1" lang="en-US" sz="1200">
                          <a:solidFill>
                            <a:schemeClr val="dk2"/>
                          </a:solidFill>
                          <a:latin typeface="Calibri"/>
                          <a:ea typeface="Calibri"/>
                          <a:cs typeface="Calibri"/>
                          <a:sym typeface="Calibri"/>
                        </a:rPr>
                        <a:t> DAILY RISK CONTROL 5% INDEX</a:t>
                      </a:r>
                      <a:endParaRPr b="1" sz="1200">
                        <a:solidFill>
                          <a:schemeClr val="dk2"/>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54075B"/>
                    </a:solidFill>
                  </a:tcPr>
                </a:tc>
                <a:tc>
                  <a:txBody>
                    <a:bodyPr/>
                    <a:lstStyle/>
                    <a:p>
                      <a:pPr indent="0" lvl="0" marL="0" marR="0" rtl="0" algn="ctr">
                        <a:spcBef>
                          <a:spcPts val="0"/>
                        </a:spcBef>
                        <a:spcAft>
                          <a:spcPts val="0"/>
                        </a:spcAft>
                        <a:buNone/>
                      </a:pPr>
                      <a:r>
                        <a:t/>
                      </a:r>
                      <a:endParaRPr b="1" sz="1200">
                        <a:solidFill>
                          <a:srgbClr val="54075B"/>
                        </a:solidFill>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200">
                        <a:solidFill>
                          <a:srgbClr val="54075B"/>
                        </a:solidFill>
                      </a:endParaRPr>
                    </a:p>
                  </a:txBody>
                  <a:tcPr marT="45725" marB="45725" marR="91450" marL="9145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200"/>
                        <a:buFont typeface="Calibri"/>
                        <a:buNone/>
                      </a:pPr>
                      <a:r>
                        <a:t/>
                      </a:r>
                      <a:endParaRPr b="1" sz="1200">
                        <a:solidFill>
                          <a:srgbClr val="54075B"/>
                        </a:solidFill>
                      </a:endParaRPr>
                    </a:p>
                  </a:txBody>
                  <a:tcPr marT="45725" marB="45725" marR="91450" marL="9145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200"/>
                        <a:buFont typeface="Calibri"/>
                        <a:buNone/>
                      </a:pPr>
                      <a:r>
                        <a:t/>
                      </a:r>
                      <a:endParaRPr b="1" sz="1200">
                        <a:solidFill>
                          <a:srgbClr val="54075B"/>
                        </a:solidFill>
                      </a:endParaRPr>
                    </a:p>
                  </a:txBody>
                  <a:tcPr marT="45725" marB="45725" marR="91450" marL="91450" anchor="ctr">
                    <a:lnL cap="flat" cmpd="sng" w="9525">
                      <a:solidFill>
                        <a:srgbClr val="D8D8D8"/>
                      </a:solidFill>
                      <a:prstDash val="solid"/>
                      <a:round/>
                      <a:headEnd len="sm" w="sm" type="none"/>
                      <a:tailEnd len="sm" w="sm" type="none"/>
                    </a:lnL>
                    <a:lnR cap="flat" cmpd="sng" w="2857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12700">
                      <a:solidFill>
                        <a:schemeClr val="dk2"/>
                      </a:solidFill>
                      <a:prstDash val="solid"/>
                      <a:round/>
                      <a:headEnd len="sm" w="sm" type="none"/>
                      <a:tailEnd len="sm" w="sm" type="none"/>
                    </a:lnB>
                  </a:tcPr>
                </a:tc>
              </a:tr>
              <a:tr h="446350">
                <a:tc gridSpan="5">
                  <a:txBody>
                    <a:bodyPr/>
                    <a:lstStyle/>
                    <a:p>
                      <a:pPr indent="0" lvl="0" marL="0" marR="0" rtl="0" algn="ctr">
                        <a:spcBef>
                          <a:spcPts val="0"/>
                        </a:spcBef>
                        <a:spcAft>
                          <a:spcPts val="0"/>
                        </a:spcAft>
                        <a:buNone/>
                      </a:pPr>
                      <a:r>
                        <a:rPr b="1" lang="en-US" sz="1400">
                          <a:solidFill>
                            <a:schemeClr val="lt1"/>
                          </a:solidFill>
                        </a:rPr>
                        <a:t>FIXED INTEREST ALLOCATION</a:t>
                      </a:r>
                      <a:endParaRPr b="1" sz="1400">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D8D8D8"/>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2B9DC"/>
                    </a:solidFill>
                  </a:tcPr>
                </a:tc>
                <a:tc hMerge="1"/>
                <a:tc hMerge="1"/>
                <a:tc hMerge="1"/>
                <a:tc hMerge="1"/>
              </a:tr>
            </a:tbl>
          </a:graphicData>
        </a:graphic>
      </p:graphicFrame>
      <p:sp>
        <p:nvSpPr>
          <p:cNvPr id="1097" name="Google Shape;1097;p18"/>
          <p:cNvSpPr txBox="1"/>
          <p:nvPr/>
        </p:nvSpPr>
        <p:spPr>
          <a:xfrm>
            <a:off x="4884665" y="3217660"/>
            <a:ext cx="906463" cy="27432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rgbClr val="551461"/>
                </a:solidFill>
                <a:latin typeface="Calibri"/>
                <a:ea typeface="Calibri"/>
                <a:cs typeface="Calibri"/>
                <a:sym typeface="Calibri"/>
              </a:rPr>
              <a:t>Cap</a:t>
            </a:r>
            <a:endParaRPr/>
          </a:p>
          <a:p>
            <a:pPr indent="0" lvl="0" marL="0" marR="0" rtl="0" algn="ctr">
              <a:lnSpc>
                <a:spcPct val="90000"/>
              </a:lnSpc>
              <a:spcBef>
                <a:spcPts val="0"/>
              </a:spcBef>
              <a:spcAft>
                <a:spcPts val="0"/>
              </a:spcAft>
              <a:buNone/>
            </a:pPr>
            <a:r>
              <a:t/>
            </a:r>
            <a:endParaRPr sz="1600">
              <a:solidFill>
                <a:srgbClr val="551461"/>
              </a:solidFill>
              <a:latin typeface="Calibri"/>
              <a:ea typeface="Calibri"/>
              <a:cs typeface="Calibri"/>
              <a:sym typeface="Calibri"/>
            </a:endParaRPr>
          </a:p>
        </p:txBody>
      </p:sp>
      <p:sp>
        <p:nvSpPr>
          <p:cNvPr id="1098" name="Google Shape;1098;p18"/>
          <p:cNvSpPr txBox="1"/>
          <p:nvPr/>
        </p:nvSpPr>
        <p:spPr>
          <a:xfrm>
            <a:off x="7336021" y="3723445"/>
            <a:ext cx="1339850" cy="27432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rgbClr val="551461"/>
                </a:solidFill>
                <a:latin typeface="Calibri"/>
                <a:ea typeface="Calibri"/>
                <a:cs typeface="Calibri"/>
                <a:sym typeface="Calibri"/>
              </a:rPr>
              <a:t>Participation rate</a:t>
            </a:r>
            <a:endParaRPr/>
          </a:p>
          <a:p>
            <a:pPr indent="0" lvl="0" marL="0" marR="0" rtl="0" algn="ctr">
              <a:lnSpc>
                <a:spcPct val="90000"/>
              </a:lnSpc>
              <a:spcBef>
                <a:spcPts val="0"/>
              </a:spcBef>
              <a:spcAft>
                <a:spcPts val="0"/>
              </a:spcAft>
              <a:buNone/>
            </a:pPr>
            <a:r>
              <a:t/>
            </a:r>
            <a:endParaRPr sz="1600">
              <a:solidFill>
                <a:srgbClr val="551461"/>
              </a:solidFill>
              <a:latin typeface="Calibri"/>
              <a:ea typeface="Calibri"/>
              <a:cs typeface="Calibri"/>
              <a:sym typeface="Calibri"/>
            </a:endParaRPr>
          </a:p>
        </p:txBody>
      </p:sp>
      <p:sp>
        <p:nvSpPr>
          <p:cNvPr id="1099" name="Google Shape;1099;p18"/>
          <p:cNvSpPr txBox="1"/>
          <p:nvPr/>
        </p:nvSpPr>
        <p:spPr>
          <a:xfrm>
            <a:off x="7336021" y="4007290"/>
            <a:ext cx="1339850" cy="27432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rgbClr val="551461"/>
                </a:solidFill>
                <a:latin typeface="Calibri"/>
                <a:ea typeface="Calibri"/>
                <a:cs typeface="Calibri"/>
                <a:sym typeface="Calibri"/>
              </a:rPr>
              <a:t>Participation rate</a:t>
            </a:r>
            <a:endParaRPr/>
          </a:p>
          <a:p>
            <a:pPr indent="0" lvl="0" marL="0" marR="0" rtl="0" algn="ctr">
              <a:lnSpc>
                <a:spcPct val="90000"/>
              </a:lnSpc>
              <a:spcBef>
                <a:spcPts val="0"/>
              </a:spcBef>
              <a:spcAft>
                <a:spcPts val="0"/>
              </a:spcAft>
              <a:buNone/>
            </a:pPr>
            <a:r>
              <a:t/>
            </a:r>
            <a:endParaRPr sz="1600">
              <a:solidFill>
                <a:srgbClr val="551461"/>
              </a:solidFill>
              <a:latin typeface="Calibri"/>
              <a:ea typeface="Calibri"/>
              <a:cs typeface="Calibri"/>
              <a:sym typeface="Calibri"/>
            </a:endParaRPr>
          </a:p>
        </p:txBody>
      </p:sp>
      <p:sp>
        <p:nvSpPr>
          <p:cNvPr id="1100" name="Google Shape;1100;p18"/>
          <p:cNvSpPr txBox="1"/>
          <p:nvPr/>
        </p:nvSpPr>
        <p:spPr>
          <a:xfrm>
            <a:off x="7305927" y="3476132"/>
            <a:ext cx="1339850" cy="27432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rgbClr val="551461"/>
                </a:solidFill>
                <a:latin typeface="Calibri"/>
                <a:ea typeface="Calibri"/>
                <a:cs typeface="Calibri"/>
                <a:sym typeface="Calibri"/>
              </a:rPr>
              <a:t> Participation rate</a:t>
            </a:r>
            <a:endParaRPr/>
          </a:p>
          <a:p>
            <a:pPr indent="0" lvl="0" marL="0" marR="0" rtl="0" algn="ctr">
              <a:lnSpc>
                <a:spcPct val="90000"/>
              </a:lnSpc>
              <a:spcBef>
                <a:spcPts val="0"/>
              </a:spcBef>
              <a:spcAft>
                <a:spcPts val="0"/>
              </a:spcAft>
              <a:buNone/>
            </a:pPr>
            <a:r>
              <a:t/>
            </a:r>
            <a:endParaRPr sz="1600">
              <a:solidFill>
                <a:srgbClr val="551461"/>
              </a:solidFill>
              <a:latin typeface="Calibri"/>
              <a:ea typeface="Calibri"/>
              <a:cs typeface="Calibri"/>
              <a:sym typeface="Calibri"/>
            </a:endParaRPr>
          </a:p>
        </p:txBody>
      </p:sp>
      <p:sp>
        <p:nvSpPr>
          <p:cNvPr id="1101" name="Google Shape;1101;p18"/>
          <p:cNvSpPr txBox="1"/>
          <p:nvPr/>
        </p:nvSpPr>
        <p:spPr>
          <a:xfrm>
            <a:off x="9269617" y="3784174"/>
            <a:ext cx="1336674" cy="27432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rgbClr val="551461"/>
                </a:solidFill>
                <a:latin typeface="Calibri"/>
                <a:ea typeface="Calibri"/>
                <a:cs typeface="Calibri"/>
                <a:sym typeface="Calibri"/>
              </a:rPr>
              <a:t>Participation rate</a:t>
            </a:r>
            <a:endParaRPr/>
          </a:p>
          <a:p>
            <a:pPr indent="0" lvl="0" marL="0" marR="0" rtl="0" algn="ctr">
              <a:lnSpc>
                <a:spcPct val="90000"/>
              </a:lnSpc>
              <a:spcBef>
                <a:spcPts val="0"/>
              </a:spcBef>
              <a:spcAft>
                <a:spcPts val="0"/>
              </a:spcAft>
              <a:buNone/>
            </a:pPr>
            <a:r>
              <a:t/>
            </a:r>
            <a:endParaRPr sz="1600">
              <a:solidFill>
                <a:srgbClr val="551461"/>
              </a:solidFill>
              <a:latin typeface="Calibri"/>
              <a:ea typeface="Calibri"/>
              <a:cs typeface="Calibri"/>
              <a:sym typeface="Calibri"/>
            </a:endParaRPr>
          </a:p>
        </p:txBody>
      </p:sp>
      <p:sp>
        <p:nvSpPr>
          <p:cNvPr id="1102" name="Google Shape;1102;p18"/>
          <p:cNvSpPr txBox="1"/>
          <p:nvPr/>
        </p:nvSpPr>
        <p:spPr>
          <a:xfrm>
            <a:off x="9269617" y="4072058"/>
            <a:ext cx="1336674" cy="27432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rgbClr val="551461"/>
                </a:solidFill>
                <a:latin typeface="Calibri"/>
                <a:ea typeface="Calibri"/>
                <a:cs typeface="Calibri"/>
                <a:sym typeface="Calibri"/>
              </a:rPr>
              <a:t>Participation rate</a:t>
            </a:r>
            <a:endParaRPr/>
          </a:p>
          <a:p>
            <a:pPr indent="0" lvl="0" marL="0" marR="0" rtl="0" algn="ctr">
              <a:lnSpc>
                <a:spcPct val="90000"/>
              </a:lnSpc>
              <a:spcBef>
                <a:spcPts val="0"/>
              </a:spcBef>
              <a:spcAft>
                <a:spcPts val="0"/>
              </a:spcAft>
              <a:buNone/>
            </a:pPr>
            <a:r>
              <a:t/>
            </a:r>
            <a:endParaRPr sz="1600">
              <a:solidFill>
                <a:srgbClr val="551461"/>
              </a:solidFill>
              <a:latin typeface="Calibri"/>
              <a:ea typeface="Calibri"/>
              <a:cs typeface="Calibri"/>
              <a:sym typeface="Calibri"/>
            </a:endParaRPr>
          </a:p>
        </p:txBody>
      </p:sp>
      <p:sp>
        <p:nvSpPr>
          <p:cNvPr id="1103" name="Google Shape;1103;p18"/>
          <p:cNvSpPr txBox="1"/>
          <p:nvPr/>
        </p:nvSpPr>
        <p:spPr>
          <a:xfrm>
            <a:off x="9269617" y="4337889"/>
            <a:ext cx="1336674" cy="27432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rgbClr val="551461"/>
                </a:solidFill>
                <a:latin typeface="Calibri"/>
                <a:ea typeface="Calibri"/>
                <a:cs typeface="Calibri"/>
                <a:sym typeface="Calibri"/>
              </a:rPr>
              <a:t>Participation rate</a:t>
            </a:r>
            <a:endParaRPr/>
          </a:p>
          <a:p>
            <a:pPr indent="0" lvl="0" marL="0" marR="0" rtl="0" algn="ctr">
              <a:lnSpc>
                <a:spcPct val="90000"/>
              </a:lnSpc>
              <a:spcBef>
                <a:spcPts val="0"/>
              </a:spcBef>
              <a:spcAft>
                <a:spcPts val="0"/>
              </a:spcAft>
              <a:buNone/>
            </a:pPr>
            <a:r>
              <a:t/>
            </a:r>
            <a:endParaRPr sz="1600">
              <a:solidFill>
                <a:srgbClr val="551461"/>
              </a:solidFill>
              <a:latin typeface="Calibri"/>
              <a:ea typeface="Calibri"/>
              <a:cs typeface="Calibri"/>
              <a:sym typeface="Calibri"/>
            </a:endParaRPr>
          </a:p>
        </p:txBody>
      </p:sp>
      <p:sp>
        <p:nvSpPr>
          <p:cNvPr id="1104" name="Google Shape;1104;p18"/>
          <p:cNvSpPr txBox="1"/>
          <p:nvPr/>
        </p:nvSpPr>
        <p:spPr>
          <a:xfrm>
            <a:off x="6095296" y="3217660"/>
            <a:ext cx="906463" cy="27432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rgbClr val="551461"/>
                </a:solidFill>
                <a:latin typeface="Calibri"/>
                <a:ea typeface="Calibri"/>
                <a:cs typeface="Calibri"/>
                <a:sym typeface="Calibri"/>
              </a:rPr>
              <a:t>Cap</a:t>
            </a:r>
            <a:endParaRPr/>
          </a:p>
          <a:p>
            <a:pPr indent="0" lvl="0" marL="0" marR="0" rtl="0" algn="ctr">
              <a:lnSpc>
                <a:spcPct val="90000"/>
              </a:lnSpc>
              <a:spcBef>
                <a:spcPts val="0"/>
              </a:spcBef>
              <a:spcAft>
                <a:spcPts val="0"/>
              </a:spcAft>
              <a:buNone/>
            </a:pPr>
            <a:r>
              <a:t/>
            </a:r>
            <a:endParaRPr sz="1600">
              <a:solidFill>
                <a:srgbClr val="55146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sp>
        <p:nvSpPr>
          <p:cNvPr id="1110" name="Google Shape;1110;p19"/>
          <p:cNvSpPr/>
          <p:nvPr/>
        </p:nvSpPr>
        <p:spPr>
          <a:xfrm>
            <a:off x="6793864" y="0"/>
            <a:ext cx="5394961" cy="6921577"/>
          </a:xfrm>
          <a:prstGeom prst="rect">
            <a:avLst/>
          </a:prstGeom>
          <a:solidFill>
            <a:srgbClr val="4C30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Calibri"/>
              <a:ea typeface="Calibri"/>
              <a:cs typeface="Calibri"/>
              <a:sym typeface="Calibri"/>
            </a:endParaRPr>
          </a:p>
        </p:txBody>
      </p:sp>
      <p:sp>
        <p:nvSpPr>
          <p:cNvPr id="1111" name="Google Shape;1111;p19"/>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pic>
        <p:nvPicPr>
          <p:cNvPr id="1112" name="Google Shape;1112;p19"/>
          <p:cNvPicPr preferRelativeResize="0"/>
          <p:nvPr/>
        </p:nvPicPr>
        <p:blipFill rotWithShape="1">
          <a:blip r:embed="rId3">
            <a:alphaModFix/>
          </a:blip>
          <a:srcRect b="0" l="0" r="0" t="0"/>
          <a:stretch/>
        </p:blipFill>
        <p:spPr>
          <a:xfrm>
            <a:off x="0" y="0"/>
            <a:ext cx="6793864" cy="5242237"/>
          </a:xfrm>
          <a:prstGeom prst="rect">
            <a:avLst/>
          </a:prstGeom>
          <a:noFill/>
          <a:ln>
            <a:noFill/>
          </a:ln>
        </p:spPr>
      </p:pic>
      <p:sp>
        <p:nvSpPr>
          <p:cNvPr id="1113" name="Google Shape;1113;p19"/>
          <p:cNvSpPr txBox="1"/>
          <p:nvPr/>
        </p:nvSpPr>
        <p:spPr>
          <a:xfrm>
            <a:off x="8573742" y="1692490"/>
            <a:ext cx="3370490" cy="93609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600">
                <a:solidFill>
                  <a:schemeClr val="dk2"/>
                </a:solidFill>
                <a:latin typeface="Calibri"/>
                <a:ea typeface="Calibri"/>
                <a:cs typeface="Calibri"/>
                <a:sym typeface="Calibri"/>
              </a:rPr>
              <a:t>Track and view index values online</a:t>
            </a:r>
            <a:endParaRPr/>
          </a:p>
        </p:txBody>
      </p:sp>
      <p:sp>
        <p:nvSpPr>
          <p:cNvPr id="1114" name="Google Shape;1114;p19"/>
          <p:cNvSpPr txBox="1"/>
          <p:nvPr/>
        </p:nvSpPr>
        <p:spPr>
          <a:xfrm>
            <a:off x="8573742" y="2889243"/>
            <a:ext cx="3370490" cy="93609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600">
                <a:solidFill>
                  <a:schemeClr val="dk2"/>
                </a:solidFill>
                <a:latin typeface="Calibri"/>
                <a:ea typeface="Calibri"/>
                <a:cs typeface="Calibri"/>
                <a:sym typeface="Calibri"/>
              </a:rPr>
              <a:t>Lock in index values on select indexed interest allocations anytime during crediting period</a:t>
            </a:r>
            <a:endParaRPr/>
          </a:p>
        </p:txBody>
      </p:sp>
      <p:sp>
        <p:nvSpPr>
          <p:cNvPr id="1115" name="Google Shape;1115;p19"/>
          <p:cNvSpPr txBox="1"/>
          <p:nvPr/>
        </p:nvSpPr>
        <p:spPr>
          <a:xfrm>
            <a:off x="8542228" y="4774189"/>
            <a:ext cx="3692699" cy="93609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600">
                <a:solidFill>
                  <a:schemeClr val="dk2"/>
                </a:solidFill>
                <a:latin typeface="Calibri"/>
                <a:ea typeface="Calibri"/>
                <a:cs typeface="Calibri"/>
                <a:sym typeface="Calibri"/>
              </a:rPr>
              <a:t>Help minimize the effects of mid-term market volatility </a:t>
            </a:r>
            <a:endParaRPr/>
          </a:p>
        </p:txBody>
      </p:sp>
      <p:pic>
        <p:nvPicPr>
          <p:cNvPr id="1116" name="Google Shape;1116;p19"/>
          <p:cNvPicPr preferRelativeResize="0"/>
          <p:nvPr/>
        </p:nvPicPr>
        <p:blipFill rotWithShape="1">
          <a:blip r:embed="rId4">
            <a:alphaModFix/>
          </a:blip>
          <a:srcRect b="0" l="0" r="0" t="0"/>
          <a:stretch/>
        </p:blipFill>
        <p:spPr>
          <a:xfrm>
            <a:off x="1" y="0"/>
            <a:ext cx="6793863" cy="5242237"/>
          </a:xfrm>
          <a:prstGeom prst="rect">
            <a:avLst/>
          </a:prstGeom>
          <a:noFill/>
          <a:ln>
            <a:noFill/>
          </a:ln>
        </p:spPr>
      </p:pic>
      <p:sp>
        <p:nvSpPr>
          <p:cNvPr id="1117" name="Google Shape;1117;p19"/>
          <p:cNvSpPr txBox="1"/>
          <p:nvPr/>
        </p:nvSpPr>
        <p:spPr>
          <a:xfrm>
            <a:off x="7131338" y="456657"/>
            <a:ext cx="4435739" cy="49998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000"/>
              <a:buFont typeface="Calibri"/>
              <a:buNone/>
            </a:pPr>
            <a:r>
              <a:rPr b="1" i="0" lang="en-US" sz="4000" u="none" cap="none" strike="noStrike">
                <a:solidFill>
                  <a:schemeClr val="dk2"/>
                </a:solidFill>
                <a:latin typeface="Calibri"/>
                <a:ea typeface="Calibri"/>
                <a:cs typeface="Calibri"/>
                <a:sym typeface="Calibri"/>
              </a:rPr>
              <a:t>Index Lock </a:t>
            </a:r>
            <a:r>
              <a:rPr b="0" i="0" lang="en-US" sz="4000" u="none" cap="none" strike="noStrike">
                <a:solidFill>
                  <a:schemeClr val="dk2"/>
                </a:solidFill>
                <a:latin typeface="Calibri"/>
                <a:ea typeface="Calibri"/>
                <a:cs typeface="Calibri"/>
                <a:sym typeface="Calibri"/>
              </a:rPr>
              <a:t>feature</a:t>
            </a:r>
            <a:br>
              <a:rPr b="1" i="0" lang="en-US" sz="4000" u="none" cap="none" strike="noStrike">
                <a:solidFill>
                  <a:schemeClr val="dk2"/>
                </a:solidFill>
                <a:latin typeface="Calibri"/>
                <a:ea typeface="Calibri"/>
                <a:cs typeface="Calibri"/>
                <a:sym typeface="Calibri"/>
              </a:rPr>
            </a:br>
            <a:endParaRPr b="1" i="0" sz="1800" u="none" cap="none" strike="noStrike">
              <a:solidFill>
                <a:schemeClr val="dk2"/>
              </a:solidFill>
              <a:latin typeface="Calibri"/>
              <a:ea typeface="Calibri"/>
              <a:cs typeface="Calibri"/>
              <a:sym typeface="Calibri"/>
            </a:endParaRPr>
          </a:p>
        </p:txBody>
      </p:sp>
      <p:grpSp>
        <p:nvGrpSpPr>
          <p:cNvPr id="1118" name="Google Shape;1118;p19"/>
          <p:cNvGrpSpPr/>
          <p:nvPr/>
        </p:nvGrpSpPr>
        <p:grpSpPr>
          <a:xfrm>
            <a:off x="7447276" y="1706328"/>
            <a:ext cx="747738" cy="743353"/>
            <a:chOff x="6116638" y="4670425"/>
            <a:chExt cx="541337" cy="538162"/>
          </a:xfrm>
        </p:grpSpPr>
        <p:sp>
          <p:nvSpPr>
            <p:cNvPr id="1119" name="Google Shape;1119;p19"/>
            <p:cNvSpPr/>
            <p:nvPr/>
          </p:nvSpPr>
          <p:spPr>
            <a:xfrm>
              <a:off x="6196013" y="5099050"/>
              <a:ext cx="26987" cy="15875"/>
            </a:xfrm>
            <a:custGeom>
              <a:rect b="b" l="l" r="r" t="t"/>
              <a:pathLst>
                <a:path extrusionOk="0" h="6" w="10">
                  <a:moveTo>
                    <a:pt x="7" y="0"/>
                  </a:moveTo>
                  <a:cubicBezTo>
                    <a:pt x="2" y="0"/>
                    <a:pt x="2" y="0"/>
                    <a:pt x="2" y="0"/>
                  </a:cubicBezTo>
                  <a:cubicBezTo>
                    <a:pt x="1" y="0"/>
                    <a:pt x="0" y="1"/>
                    <a:pt x="0" y="3"/>
                  </a:cubicBezTo>
                  <a:cubicBezTo>
                    <a:pt x="0" y="4"/>
                    <a:pt x="1" y="6"/>
                    <a:pt x="2" y="6"/>
                  </a:cubicBezTo>
                  <a:cubicBezTo>
                    <a:pt x="7" y="6"/>
                    <a:pt x="7" y="6"/>
                    <a:pt x="7" y="6"/>
                  </a:cubicBezTo>
                  <a:cubicBezTo>
                    <a:pt x="8" y="6"/>
                    <a:pt x="10" y="4"/>
                    <a:pt x="10" y="3"/>
                  </a:cubicBezTo>
                  <a:cubicBezTo>
                    <a:pt x="10" y="1"/>
                    <a:pt x="8" y="0"/>
                    <a:pt x="7"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20" name="Google Shape;1120;p19"/>
            <p:cNvSpPr/>
            <p:nvPr/>
          </p:nvSpPr>
          <p:spPr>
            <a:xfrm>
              <a:off x="6427788" y="5099050"/>
              <a:ext cx="39687" cy="15875"/>
            </a:xfrm>
            <a:custGeom>
              <a:rect b="b" l="l" r="r" t="t"/>
              <a:pathLst>
                <a:path extrusionOk="0" h="6" w="14">
                  <a:moveTo>
                    <a:pt x="11" y="6"/>
                  </a:moveTo>
                  <a:cubicBezTo>
                    <a:pt x="13" y="6"/>
                    <a:pt x="14" y="4"/>
                    <a:pt x="14" y="3"/>
                  </a:cubicBezTo>
                  <a:cubicBezTo>
                    <a:pt x="14" y="1"/>
                    <a:pt x="13" y="0"/>
                    <a:pt x="11" y="0"/>
                  </a:cubicBezTo>
                  <a:cubicBezTo>
                    <a:pt x="3" y="0"/>
                    <a:pt x="3" y="0"/>
                    <a:pt x="3" y="0"/>
                  </a:cubicBezTo>
                  <a:cubicBezTo>
                    <a:pt x="2" y="0"/>
                    <a:pt x="0" y="1"/>
                    <a:pt x="0" y="3"/>
                  </a:cubicBezTo>
                  <a:cubicBezTo>
                    <a:pt x="0" y="4"/>
                    <a:pt x="2" y="6"/>
                    <a:pt x="3" y="6"/>
                  </a:cubicBezTo>
                  <a:lnTo>
                    <a:pt x="11" y="6"/>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21" name="Google Shape;1121;p19"/>
            <p:cNvSpPr/>
            <p:nvPr/>
          </p:nvSpPr>
          <p:spPr>
            <a:xfrm>
              <a:off x="6307138" y="5099050"/>
              <a:ext cx="39687" cy="15875"/>
            </a:xfrm>
            <a:custGeom>
              <a:rect b="b" l="l" r="r" t="t"/>
              <a:pathLst>
                <a:path extrusionOk="0" h="6" w="14">
                  <a:moveTo>
                    <a:pt x="11" y="0"/>
                  </a:moveTo>
                  <a:cubicBezTo>
                    <a:pt x="2" y="0"/>
                    <a:pt x="2" y="0"/>
                    <a:pt x="2" y="0"/>
                  </a:cubicBezTo>
                  <a:cubicBezTo>
                    <a:pt x="1" y="0"/>
                    <a:pt x="0" y="1"/>
                    <a:pt x="0" y="3"/>
                  </a:cubicBezTo>
                  <a:cubicBezTo>
                    <a:pt x="0" y="4"/>
                    <a:pt x="1" y="6"/>
                    <a:pt x="2" y="6"/>
                  </a:cubicBezTo>
                  <a:cubicBezTo>
                    <a:pt x="11" y="6"/>
                    <a:pt x="11" y="6"/>
                    <a:pt x="11" y="6"/>
                  </a:cubicBezTo>
                  <a:cubicBezTo>
                    <a:pt x="12" y="6"/>
                    <a:pt x="14" y="4"/>
                    <a:pt x="14" y="3"/>
                  </a:cubicBezTo>
                  <a:cubicBezTo>
                    <a:pt x="14" y="1"/>
                    <a:pt x="12" y="0"/>
                    <a:pt x="11"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22" name="Google Shape;1122;p19"/>
            <p:cNvSpPr/>
            <p:nvPr/>
          </p:nvSpPr>
          <p:spPr>
            <a:xfrm>
              <a:off x="6489700" y="5099050"/>
              <a:ext cx="39687" cy="15875"/>
            </a:xfrm>
            <a:custGeom>
              <a:rect b="b" l="l" r="r" t="t"/>
              <a:pathLst>
                <a:path extrusionOk="0" h="6" w="14">
                  <a:moveTo>
                    <a:pt x="3" y="6"/>
                  </a:moveTo>
                  <a:cubicBezTo>
                    <a:pt x="11" y="6"/>
                    <a:pt x="11" y="6"/>
                    <a:pt x="11" y="6"/>
                  </a:cubicBezTo>
                  <a:cubicBezTo>
                    <a:pt x="13" y="6"/>
                    <a:pt x="14" y="4"/>
                    <a:pt x="14" y="3"/>
                  </a:cubicBezTo>
                  <a:cubicBezTo>
                    <a:pt x="14" y="1"/>
                    <a:pt x="13" y="0"/>
                    <a:pt x="11" y="0"/>
                  </a:cubicBezTo>
                  <a:cubicBezTo>
                    <a:pt x="3" y="0"/>
                    <a:pt x="3" y="0"/>
                    <a:pt x="3" y="0"/>
                  </a:cubicBezTo>
                  <a:cubicBezTo>
                    <a:pt x="2" y="0"/>
                    <a:pt x="0" y="1"/>
                    <a:pt x="0" y="3"/>
                  </a:cubicBezTo>
                  <a:cubicBezTo>
                    <a:pt x="0" y="4"/>
                    <a:pt x="2" y="6"/>
                    <a:pt x="3" y="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23" name="Google Shape;1123;p19"/>
            <p:cNvSpPr/>
            <p:nvPr/>
          </p:nvSpPr>
          <p:spPr>
            <a:xfrm>
              <a:off x="6365875" y="5099050"/>
              <a:ext cx="39687" cy="15875"/>
            </a:xfrm>
            <a:custGeom>
              <a:rect b="b" l="l" r="r" t="t"/>
              <a:pathLst>
                <a:path extrusionOk="0" h="6" w="14">
                  <a:moveTo>
                    <a:pt x="3" y="6"/>
                  </a:moveTo>
                  <a:cubicBezTo>
                    <a:pt x="12" y="6"/>
                    <a:pt x="12" y="6"/>
                    <a:pt x="12" y="6"/>
                  </a:cubicBezTo>
                  <a:cubicBezTo>
                    <a:pt x="13" y="6"/>
                    <a:pt x="14" y="4"/>
                    <a:pt x="14" y="3"/>
                  </a:cubicBezTo>
                  <a:cubicBezTo>
                    <a:pt x="14" y="1"/>
                    <a:pt x="13" y="0"/>
                    <a:pt x="12" y="0"/>
                  </a:cubicBezTo>
                  <a:cubicBezTo>
                    <a:pt x="3" y="0"/>
                    <a:pt x="3" y="0"/>
                    <a:pt x="3" y="0"/>
                  </a:cubicBezTo>
                  <a:cubicBezTo>
                    <a:pt x="2" y="0"/>
                    <a:pt x="0" y="1"/>
                    <a:pt x="0" y="3"/>
                  </a:cubicBezTo>
                  <a:cubicBezTo>
                    <a:pt x="0" y="4"/>
                    <a:pt x="2" y="6"/>
                    <a:pt x="3" y="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24" name="Google Shape;1124;p19"/>
            <p:cNvSpPr/>
            <p:nvPr/>
          </p:nvSpPr>
          <p:spPr>
            <a:xfrm>
              <a:off x="6245225" y="5099050"/>
              <a:ext cx="39687" cy="15875"/>
            </a:xfrm>
            <a:custGeom>
              <a:rect b="b" l="l" r="r" t="t"/>
              <a:pathLst>
                <a:path extrusionOk="0" h="6" w="14">
                  <a:moveTo>
                    <a:pt x="11" y="0"/>
                  </a:moveTo>
                  <a:cubicBezTo>
                    <a:pt x="3" y="0"/>
                    <a:pt x="3" y="0"/>
                    <a:pt x="3" y="0"/>
                  </a:cubicBezTo>
                  <a:cubicBezTo>
                    <a:pt x="1" y="0"/>
                    <a:pt x="0" y="1"/>
                    <a:pt x="0" y="3"/>
                  </a:cubicBezTo>
                  <a:cubicBezTo>
                    <a:pt x="0" y="4"/>
                    <a:pt x="1" y="6"/>
                    <a:pt x="3" y="6"/>
                  </a:cubicBezTo>
                  <a:cubicBezTo>
                    <a:pt x="11" y="6"/>
                    <a:pt x="11" y="6"/>
                    <a:pt x="11" y="6"/>
                  </a:cubicBezTo>
                  <a:cubicBezTo>
                    <a:pt x="12" y="6"/>
                    <a:pt x="14" y="4"/>
                    <a:pt x="14" y="3"/>
                  </a:cubicBezTo>
                  <a:cubicBezTo>
                    <a:pt x="14" y="1"/>
                    <a:pt x="12" y="0"/>
                    <a:pt x="11"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25" name="Google Shape;1125;p19"/>
            <p:cNvSpPr/>
            <p:nvPr/>
          </p:nvSpPr>
          <p:spPr>
            <a:xfrm>
              <a:off x="6551613" y="5099050"/>
              <a:ext cx="26987" cy="15875"/>
            </a:xfrm>
            <a:custGeom>
              <a:rect b="b" l="l" r="r" t="t"/>
              <a:pathLst>
                <a:path extrusionOk="0" h="6" w="10">
                  <a:moveTo>
                    <a:pt x="3" y="6"/>
                  </a:moveTo>
                  <a:cubicBezTo>
                    <a:pt x="7" y="6"/>
                    <a:pt x="7" y="6"/>
                    <a:pt x="7" y="6"/>
                  </a:cubicBezTo>
                  <a:cubicBezTo>
                    <a:pt x="9" y="6"/>
                    <a:pt x="10" y="4"/>
                    <a:pt x="10" y="3"/>
                  </a:cubicBezTo>
                  <a:cubicBezTo>
                    <a:pt x="10" y="1"/>
                    <a:pt x="9" y="0"/>
                    <a:pt x="7" y="0"/>
                  </a:cubicBezTo>
                  <a:cubicBezTo>
                    <a:pt x="3" y="0"/>
                    <a:pt x="3" y="0"/>
                    <a:pt x="3" y="0"/>
                  </a:cubicBezTo>
                  <a:cubicBezTo>
                    <a:pt x="1" y="0"/>
                    <a:pt x="0" y="1"/>
                    <a:pt x="0" y="3"/>
                  </a:cubicBezTo>
                  <a:cubicBezTo>
                    <a:pt x="0" y="4"/>
                    <a:pt x="1" y="6"/>
                    <a:pt x="3" y="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26" name="Google Shape;1126;p19"/>
            <p:cNvSpPr/>
            <p:nvPr/>
          </p:nvSpPr>
          <p:spPr>
            <a:xfrm>
              <a:off x="6175375" y="5146675"/>
              <a:ext cx="28575" cy="15875"/>
            </a:xfrm>
            <a:custGeom>
              <a:rect b="b" l="l" r="r" t="t"/>
              <a:pathLst>
                <a:path extrusionOk="0" h="6" w="10">
                  <a:moveTo>
                    <a:pt x="7" y="0"/>
                  </a:moveTo>
                  <a:cubicBezTo>
                    <a:pt x="3" y="0"/>
                    <a:pt x="3" y="0"/>
                    <a:pt x="3" y="0"/>
                  </a:cubicBezTo>
                  <a:cubicBezTo>
                    <a:pt x="1" y="0"/>
                    <a:pt x="0" y="2"/>
                    <a:pt x="0" y="3"/>
                  </a:cubicBezTo>
                  <a:cubicBezTo>
                    <a:pt x="0" y="5"/>
                    <a:pt x="1" y="6"/>
                    <a:pt x="3" y="6"/>
                  </a:cubicBezTo>
                  <a:cubicBezTo>
                    <a:pt x="7" y="6"/>
                    <a:pt x="7" y="6"/>
                    <a:pt x="7" y="6"/>
                  </a:cubicBezTo>
                  <a:cubicBezTo>
                    <a:pt x="8" y="6"/>
                    <a:pt x="10" y="5"/>
                    <a:pt x="10" y="3"/>
                  </a:cubicBezTo>
                  <a:cubicBezTo>
                    <a:pt x="10" y="2"/>
                    <a:pt x="8" y="0"/>
                    <a:pt x="7"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27" name="Google Shape;1127;p19"/>
            <p:cNvSpPr/>
            <p:nvPr/>
          </p:nvSpPr>
          <p:spPr>
            <a:xfrm>
              <a:off x="6229350" y="5146675"/>
              <a:ext cx="41275" cy="15875"/>
            </a:xfrm>
            <a:custGeom>
              <a:rect b="b" l="l" r="r" t="t"/>
              <a:pathLst>
                <a:path extrusionOk="0" h="6" w="15">
                  <a:moveTo>
                    <a:pt x="12" y="0"/>
                  </a:moveTo>
                  <a:cubicBezTo>
                    <a:pt x="3" y="0"/>
                    <a:pt x="3" y="0"/>
                    <a:pt x="3" y="0"/>
                  </a:cubicBezTo>
                  <a:cubicBezTo>
                    <a:pt x="2" y="0"/>
                    <a:pt x="0" y="2"/>
                    <a:pt x="0" y="3"/>
                  </a:cubicBezTo>
                  <a:cubicBezTo>
                    <a:pt x="0" y="5"/>
                    <a:pt x="2" y="6"/>
                    <a:pt x="3" y="6"/>
                  </a:cubicBezTo>
                  <a:cubicBezTo>
                    <a:pt x="12" y="6"/>
                    <a:pt x="12" y="6"/>
                    <a:pt x="12" y="6"/>
                  </a:cubicBezTo>
                  <a:cubicBezTo>
                    <a:pt x="14" y="6"/>
                    <a:pt x="15" y="5"/>
                    <a:pt x="15" y="3"/>
                  </a:cubicBezTo>
                  <a:cubicBezTo>
                    <a:pt x="15" y="2"/>
                    <a:pt x="14" y="0"/>
                    <a:pt x="1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28" name="Google Shape;1128;p19"/>
            <p:cNvSpPr/>
            <p:nvPr/>
          </p:nvSpPr>
          <p:spPr>
            <a:xfrm>
              <a:off x="6434138" y="5146675"/>
              <a:ext cx="41275" cy="15875"/>
            </a:xfrm>
            <a:custGeom>
              <a:rect b="b" l="l" r="r" t="t"/>
              <a:pathLst>
                <a:path extrusionOk="0" h="6" w="15">
                  <a:moveTo>
                    <a:pt x="12" y="0"/>
                  </a:moveTo>
                  <a:cubicBezTo>
                    <a:pt x="3" y="0"/>
                    <a:pt x="3" y="0"/>
                    <a:pt x="3" y="0"/>
                  </a:cubicBezTo>
                  <a:cubicBezTo>
                    <a:pt x="2" y="0"/>
                    <a:pt x="0" y="2"/>
                    <a:pt x="0" y="3"/>
                  </a:cubicBezTo>
                  <a:cubicBezTo>
                    <a:pt x="0" y="5"/>
                    <a:pt x="2" y="6"/>
                    <a:pt x="3" y="6"/>
                  </a:cubicBezTo>
                  <a:cubicBezTo>
                    <a:pt x="12" y="6"/>
                    <a:pt x="12" y="6"/>
                    <a:pt x="12" y="6"/>
                  </a:cubicBezTo>
                  <a:cubicBezTo>
                    <a:pt x="14" y="6"/>
                    <a:pt x="15" y="5"/>
                    <a:pt x="15" y="3"/>
                  </a:cubicBezTo>
                  <a:cubicBezTo>
                    <a:pt x="15" y="2"/>
                    <a:pt x="14" y="0"/>
                    <a:pt x="1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29" name="Google Shape;1129;p19"/>
            <p:cNvSpPr/>
            <p:nvPr/>
          </p:nvSpPr>
          <p:spPr>
            <a:xfrm>
              <a:off x="6299200" y="5146675"/>
              <a:ext cx="41275" cy="15875"/>
            </a:xfrm>
            <a:custGeom>
              <a:rect b="b" l="l" r="r" t="t"/>
              <a:pathLst>
                <a:path extrusionOk="0" h="6" w="15">
                  <a:moveTo>
                    <a:pt x="12" y="0"/>
                  </a:moveTo>
                  <a:cubicBezTo>
                    <a:pt x="3" y="0"/>
                    <a:pt x="3" y="0"/>
                    <a:pt x="3" y="0"/>
                  </a:cubicBezTo>
                  <a:cubicBezTo>
                    <a:pt x="1" y="0"/>
                    <a:pt x="0" y="2"/>
                    <a:pt x="0" y="3"/>
                  </a:cubicBezTo>
                  <a:cubicBezTo>
                    <a:pt x="0" y="5"/>
                    <a:pt x="1" y="6"/>
                    <a:pt x="3" y="6"/>
                  </a:cubicBezTo>
                  <a:cubicBezTo>
                    <a:pt x="12" y="6"/>
                    <a:pt x="12" y="6"/>
                    <a:pt x="12" y="6"/>
                  </a:cubicBezTo>
                  <a:cubicBezTo>
                    <a:pt x="13" y="6"/>
                    <a:pt x="15" y="5"/>
                    <a:pt x="15" y="3"/>
                  </a:cubicBezTo>
                  <a:cubicBezTo>
                    <a:pt x="15" y="2"/>
                    <a:pt x="13" y="0"/>
                    <a:pt x="1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30" name="Google Shape;1130;p19"/>
            <p:cNvSpPr/>
            <p:nvPr/>
          </p:nvSpPr>
          <p:spPr>
            <a:xfrm>
              <a:off x="6503988" y="5146675"/>
              <a:ext cx="41275" cy="15875"/>
            </a:xfrm>
            <a:custGeom>
              <a:rect b="b" l="l" r="r" t="t"/>
              <a:pathLst>
                <a:path extrusionOk="0" h="6" w="15">
                  <a:moveTo>
                    <a:pt x="0" y="3"/>
                  </a:moveTo>
                  <a:cubicBezTo>
                    <a:pt x="0" y="5"/>
                    <a:pt x="1" y="6"/>
                    <a:pt x="3" y="6"/>
                  </a:cubicBezTo>
                  <a:cubicBezTo>
                    <a:pt x="12" y="6"/>
                    <a:pt x="12" y="6"/>
                    <a:pt x="12" y="6"/>
                  </a:cubicBezTo>
                  <a:cubicBezTo>
                    <a:pt x="13" y="6"/>
                    <a:pt x="15" y="5"/>
                    <a:pt x="15" y="3"/>
                  </a:cubicBezTo>
                  <a:cubicBezTo>
                    <a:pt x="15" y="2"/>
                    <a:pt x="13" y="0"/>
                    <a:pt x="12" y="0"/>
                  </a:cubicBezTo>
                  <a:cubicBezTo>
                    <a:pt x="3" y="0"/>
                    <a:pt x="3" y="0"/>
                    <a:pt x="3" y="0"/>
                  </a:cubicBezTo>
                  <a:cubicBezTo>
                    <a:pt x="1" y="0"/>
                    <a:pt x="0" y="2"/>
                    <a:pt x="0" y="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31" name="Google Shape;1131;p19"/>
            <p:cNvSpPr/>
            <p:nvPr/>
          </p:nvSpPr>
          <p:spPr>
            <a:xfrm>
              <a:off x="6365875" y="5146675"/>
              <a:ext cx="42862" cy="15875"/>
            </a:xfrm>
            <a:custGeom>
              <a:rect b="b" l="l" r="r" t="t"/>
              <a:pathLst>
                <a:path extrusionOk="0" h="6" w="15">
                  <a:moveTo>
                    <a:pt x="12" y="0"/>
                  </a:moveTo>
                  <a:cubicBezTo>
                    <a:pt x="3" y="0"/>
                    <a:pt x="3" y="0"/>
                    <a:pt x="3" y="0"/>
                  </a:cubicBezTo>
                  <a:cubicBezTo>
                    <a:pt x="1" y="0"/>
                    <a:pt x="0" y="2"/>
                    <a:pt x="0" y="3"/>
                  </a:cubicBezTo>
                  <a:cubicBezTo>
                    <a:pt x="0" y="5"/>
                    <a:pt x="1" y="6"/>
                    <a:pt x="3" y="6"/>
                  </a:cubicBezTo>
                  <a:cubicBezTo>
                    <a:pt x="12" y="6"/>
                    <a:pt x="12" y="6"/>
                    <a:pt x="12" y="6"/>
                  </a:cubicBezTo>
                  <a:cubicBezTo>
                    <a:pt x="14" y="6"/>
                    <a:pt x="15" y="5"/>
                    <a:pt x="15" y="3"/>
                  </a:cubicBezTo>
                  <a:cubicBezTo>
                    <a:pt x="15" y="2"/>
                    <a:pt x="14" y="0"/>
                    <a:pt x="1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32" name="Google Shape;1132;p19"/>
            <p:cNvSpPr/>
            <p:nvPr/>
          </p:nvSpPr>
          <p:spPr>
            <a:xfrm>
              <a:off x="6570663" y="5146675"/>
              <a:ext cx="28575" cy="15875"/>
            </a:xfrm>
            <a:custGeom>
              <a:rect b="b" l="l" r="r" t="t"/>
              <a:pathLst>
                <a:path extrusionOk="0" h="6" w="10">
                  <a:moveTo>
                    <a:pt x="0" y="3"/>
                  </a:moveTo>
                  <a:cubicBezTo>
                    <a:pt x="0" y="5"/>
                    <a:pt x="1" y="6"/>
                    <a:pt x="3" y="6"/>
                  </a:cubicBezTo>
                  <a:cubicBezTo>
                    <a:pt x="7" y="6"/>
                    <a:pt x="7" y="6"/>
                    <a:pt x="7" y="6"/>
                  </a:cubicBezTo>
                  <a:cubicBezTo>
                    <a:pt x="9" y="6"/>
                    <a:pt x="10" y="5"/>
                    <a:pt x="10" y="3"/>
                  </a:cubicBezTo>
                  <a:cubicBezTo>
                    <a:pt x="10" y="2"/>
                    <a:pt x="9" y="0"/>
                    <a:pt x="7" y="0"/>
                  </a:cubicBezTo>
                  <a:cubicBezTo>
                    <a:pt x="3" y="0"/>
                    <a:pt x="3" y="0"/>
                    <a:pt x="3" y="0"/>
                  </a:cubicBezTo>
                  <a:cubicBezTo>
                    <a:pt x="1" y="0"/>
                    <a:pt x="0" y="2"/>
                    <a:pt x="0" y="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33" name="Google Shape;1133;p19"/>
            <p:cNvSpPr/>
            <p:nvPr/>
          </p:nvSpPr>
          <p:spPr>
            <a:xfrm>
              <a:off x="6116638" y="4670425"/>
              <a:ext cx="541337" cy="538162"/>
            </a:xfrm>
            <a:custGeom>
              <a:rect b="b" l="l" r="r" t="t"/>
              <a:pathLst>
                <a:path extrusionOk="0" h="192" w="193">
                  <a:moveTo>
                    <a:pt x="181" y="123"/>
                  </a:moveTo>
                  <a:cubicBezTo>
                    <a:pt x="187" y="123"/>
                    <a:pt x="192" y="118"/>
                    <a:pt x="192" y="112"/>
                  </a:cubicBezTo>
                  <a:cubicBezTo>
                    <a:pt x="192" y="11"/>
                    <a:pt x="192" y="11"/>
                    <a:pt x="192" y="11"/>
                  </a:cubicBezTo>
                  <a:cubicBezTo>
                    <a:pt x="192" y="5"/>
                    <a:pt x="187" y="0"/>
                    <a:pt x="181" y="0"/>
                  </a:cubicBezTo>
                  <a:cubicBezTo>
                    <a:pt x="12" y="0"/>
                    <a:pt x="12" y="0"/>
                    <a:pt x="12" y="0"/>
                  </a:cubicBezTo>
                  <a:cubicBezTo>
                    <a:pt x="6" y="0"/>
                    <a:pt x="0" y="5"/>
                    <a:pt x="0" y="11"/>
                  </a:cubicBezTo>
                  <a:cubicBezTo>
                    <a:pt x="0" y="112"/>
                    <a:pt x="0" y="112"/>
                    <a:pt x="0" y="112"/>
                  </a:cubicBezTo>
                  <a:cubicBezTo>
                    <a:pt x="0" y="118"/>
                    <a:pt x="6" y="123"/>
                    <a:pt x="12" y="123"/>
                  </a:cubicBezTo>
                  <a:cubicBezTo>
                    <a:pt x="64" y="123"/>
                    <a:pt x="64" y="123"/>
                    <a:pt x="64" y="123"/>
                  </a:cubicBezTo>
                  <a:cubicBezTo>
                    <a:pt x="60" y="137"/>
                    <a:pt x="60" y="137"/>
                    <a:pt x="60" y="137"/>
                  </a:cubicBezTo>
                  <a:cubicBezTo>
                    <a:pt x="21" y="137"/>
                    <a:pt x="21" y="137"/>
                    <a:pt x="21" y="137"/>
                  </a:cubicBezTo>
                  <a:cubicBezTo>
                    <a:pt x="20" y="137"/>
                    <a:pt x="19" y="138"/>
                    <a:pt x="18" y="139"/>
                  </a:cubicBezTo>
                  <a:cubicBezTo>
                    <a:pt x="1" y="188"/>
                    <a:pt x="1" y="188"/>
                    <a:pt x="1" y="188"/>
                  </a:cubicBezTo>
                  <a:cubicBezTo>
                    <a:pt x="0" y="189"/>
                    <a:pt x="0" y="190"/>
                    <a:pt x="1" y="190"/>
                  </a:cubicBezTo>
                  <a:cubicBezTo>
                    <a:pt x="2" y="191"/>
                    <a:pt x="2" y="192"/>
                    <a:pt x="3" y="192"/>
                  </a:cubicBezTo>
                  <a:cubicBezTo>
                    <a:pt x="190" y="192"/>
                    <a:pt x="190" y="192"/>
                    <a:pt x="190" y="192"/>
                  </a:cubicBezTo>
                  <a:cubicBezTo>
                    <a:pt x="191" y="192"/>
                    <a:pt x="191" y="191"/>
                    <a:pt x="192" y="190"/>
                  </a:cubicBezTo>
                  <a:cubicBezTo>
                    <a:pt x="192" y="190"/>
                    <a:pt x="193" y="189"/>
                    <a:pt x="192" y="188"/>
                  </a:cubicBezTo>
                  <a:cubicBezTo>
                    <a:pt x="175" y="139"/>
                    <a:pt x="175" y="139"/>
                    <a:pt x="175" y="139"/>
                  </a:cubicBezTo>
                  <a:cubicBezTo>
                    <a:pt x="174" y="138"/>
                    <a:pt x="173" y="137"/>
                    <a:pt x="172" y="137"/>
                  </a:cubicBezTo>
                  <a:cubicBezTo>
                    <a:pt x="132" y="137"/>
                    <a:pt x="132" y="137"/>
                    <a:pt x="132" y="137"/>
                  </a:cubicBezTo>
                  <a:cubicBezTo>
                    <a:pt x="128" y="123"/>
                    <a:pt x="128" y="123"/>
                    <a:pt x="128" y="123"/>
                  </a:cubicBezTo>
                  <a:lnTo>
                    <a:pt x="181" y="123"/>
                  </a:lnTo>
                  <a:close/>
                  <a:moveTo>
                    <a:pt x="6" y="112"/>
                  </a:moveTo>
                  <a:cubicBezTo>
                    <a:pt x="6" y="11"/>
                    <a:pt x="6" y="11"/>
                    <a:pt x="6" y="11"/>
                  </a:cubicBezTo>
                  <a:cubicBezTo>
                    <a:pt x="6" y="8"/>
                    <a:pt x="9" y="5"/>
                    <a:pt x="12" y="5"/>
                  </a:cubicBezTo>
                  <a:cubicBezTo>
                    <a:pt x="181" y="5"/>
                    <a:pt x="181" y="5"/>
                    <a:pt x="181" y="5"/>
                  </a:cubicBezTo>
                  <a:cubicBezTo>
                    <a:pt x="184" y="5"/>
                    <a:pt x="187" y="8"/>
                    <a:pt x="187" y="11"/>
                  </a:cubicBezTo>
                  <a:cubicBezTo>
                    <a:pt x="187" y="112"/>
                    <a:pt x="187" y="112"/>
                    <a:pt x="187" y="112"/>
                  </a:cubicBezTo>
                  <a:cubicBezTo>
                    <a:pt x="187" y="115"/>
                    <a:pt x="184" y="117"/>
                    <a:pt x="181" y="117"/>
                  </a:cubicBezTo>
                  <a:cubicBezTo>
                    <a:pt x="124" y="117"/>
                    <a:pt x="124" y="117"/>
                    <a:pt x="124" y="117"/>
                  </a:cubicBezTo>
                  <a:cubicBezTo>
                    <a:pt x="68" y="117"/>
                    <a:pt x="68" y="117"/>
                    <a:pt x="68" y="117"/>
                  </a:cubicBezTo>
                  <a:cubicBezTo>
                    <a:pt x="12" y="117"/>
                    <a:pt x="12" y="117"/>
                    <a:pt x="12" y="117"/>
                  </a:cubicBezTo>
                  <a:cubicBezTo>
                    <a:pt x="9" y="117"/>
                    <a:pt x="6" y="115"/>
                    <a:pt x="6" y="112"/>
                  </a:cubicBezTo>
                  <a:close/>
                  <a:moveTo>
                    <a:pt x="185" y="186"/>
                  </a:moveTo>
                  <a:cubicBezTo>
                    <a:pt x="8" y="186"/>
                    <a:pt x="8" y="186"/>
                    <a:pt x="8" y="186"/>
                  </a:cubicBezTo>
                  <a:cubicBezTo>
                    <a:pt x="23" y="143"/>
                    <a:pt x="23" y="143"/>
                    <a:pt x="23" y="143"/>
                  </a:cubicBezTo>
                  <a:cubicBezTo>
                    <a:pt x="62" y="143"/>
                    <a:pt x="62" y="143"/>
                    <a:pt x="62" y="143"/>
                  </a:cubicBezTo>
                  <a:cubicBezTo>
                    <a:pt x="130" y="143"/>
                    <a:pt x="130" y="143"/>
                    <a:pt x="130" y="143"/>
                  </a:cubicBezTo>
                  <a:cubicBezTo>
                    <a:pt x="170" y="143"/>
                    <a:pt x="170" y="143"/>
                    <a:pt x="170" y="143"/>
                  </a:cubicBezTo>
                  <a:lnTo>
                    <a:pt x="185" y="186"/>
                  </a:lnTo>
                  <a:close/>
                  <a:moveTo>
                    <a:pt x="126" y="137"/>
                  </a:moveTo>
                  <a:cubicBezTo>
                    <a:pt x="66" y="137"/>
                    <a:pt x="66" y="137"/>
                    <a:pt x="66" y="137"/>
                  </a:cubicBezTo>
                  <a:cubicBezTo>
                    <a:pt x="70" y="123"/>
                    <a:pt x="70" y="123"/>
                    <a:pt x="70" y="123"/>
                  </a:cubicBezTo>
                  <a:cubicBezTo>
                    <a:pt x="122" y="123"/>
                    <a:pt x="122" y="123"/>
                    <a:pt x="122" y="123"/>
                  </a:cubicBezTo>
                  <a:lnTo>
                    <a:pt x="126" y="137"/>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34" name="Google Shape;1134;p19"/>
            <p:cNvSpPr/>
            <p:nvPr/>
          </p:nvSpPr>
          <p:spPr>
            <a:xfrm>
              <a:off x="6167438" y="4718050"/>
              <a:ext cx="439737" cy="249237"/>
            </a:xfrm>
            <a:custGeom>
              <a:rect b="b" l="l" r="r" t="t"/>
              <a:pathLst>
                <a:path extrusionOk="0" h="89" w="157">
                  <a:moveTo>
                    <a:pt x="157" y="86"/>
                  </a:moveTo>
                  <a:cubicBezTo>
                    <a:pt x="157" y="3"/>
                    <a:pt x="157" y="3"/>
                    <a:pt x="157" y="3"/>
                  </a:cubicBezTo>
                  <a:cubicBezTo>
                    <a:pt x="157" y="1"/>
                    <a:pt x="156" y="0"/>
                    <a:pt x="154" y="0"/>
                  </a:cubicBezTo>
                  <a:cubicBezTo>
                    <a:pt x="3" y="0"/>
                    <a:pt x="3" y="0"/>
                    <a:pt x="3" y="0"/>
                  </a:cubicBezTo>
                  <a:cubicBezTo>
                    <a:pt x="1" y="0"/>
                    <a:pt x="0" y="1"/>
                    <a:pt x="0" y="3"/>
                  </a:cubicBezTo>
                  <a:cubicBezTo>
                    <a:pt x="0" y="86"/>
                    <a:pt x="0" y="86"/>
                    <a:pt x="0" y="86"/>
                  </a:cubicBezTo>
                  <a:cubicBezTo>
                    <a:pt x="0" y="88"/>
                    <a:pt x="1" y="89"/>
                    <a:pt x="3" y="89"/>
                  </a:cubicBezTo>
                  <a:cubicBezTo>
                    <a:pt x="154" y="89"/>
                    <a:pt x="154" y="89"/>
                    <a:pt x="154" y="89"/>
                  </a:cubicBezTo>
                  <a:cubicBezTo>
                    <a:pt x="156" y="89"/>
                    <a:pt x="157" y="88"/>
                    <a:pt x="157" y="86"/>
                  </a:cubicBezTo>
                  <a:close/>
                  <a:moveTo>
                    <a:pt x="151" y="83"/>
                  </a:moveTo>
                  <a:cubicBezTo>
                    <a:pt x="6" y="83"/>
                    <a:pt x="6" y="83"/>
                    <a:pt x="6" y="83"/>
                  </a:cubicBezTo>
                  <a:cubicBezTo>
                    <a:pt x="6" y="6"/>
                    <a:pt x="6" y="6"/>
                    <a:pt x="6" y="6"/>
                  </a:cubicBezTo>
                  <a:cubicBezTo>
                    <a:pt x="151" y="6"/>
                    <a:pt x="151" y="6"/>
                    <a:pt x="151" y="6"/>
                  </a:cubicBezTo>
                  <a:lnTo>
                    <a:pt x="151" y="83"/>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grpSp>
      <p:grpSp>
        <p:nvGrpSpPr>
          <p:cNvPr id="1135" name="Google Shape;1135;p19"/>
          <p:cNvGrpSpPr/>
          <p:nvPr/>
        </p:nvGrpSpPr>
        <p:grpSpPr>
          <a:xfrm>
            <a:off x="7476980" y="3315031"/>
            <a:ext cx="761886" cy="761885"/>
            <a:chOff x="1597025" y="3462338"/>
            <a:chExt cx="303212" cy="303212"/>
          </a:xfrm>
        </p:grpSpPr>
        <p:sp>
          <p:nvSpPr>
            <p:cNvPr id="1136" name="Google Shape;1136;p19"/>
            <p:cNvSpPr/>
            <p:nvPr/>
          </p:nvSpPr>
          <p:spPr>
            <a:xfrm>
              <a:off x="1597025" y="3462338"/>
              <a:ext cx="303212" cy="303212"/>
            </a:xfrm>
            <a:custGeom>
              <a:rect b="b" l="l" r="r" t="t"/>
              <a:pathLst>
                <a:path extrusionOk="0" h="192" w="192">
                  <a:moveTo>
                    <a:pt x="189" y="0"/>
                  </a:moveTo>
                  <a:cubicBezTo>
                    <a:pt x="3" y="0"/>
                    <a:pt x="3" y="0"/>
                    <a:pt x="3" y="0"/>
                  </a:cubicBezTo>
                  <a:cubicBezTo>
                    <a:pt x="1" y="0"/>
                    <a:pt x="0" y="1"/>
                    <a:pt x="0" y="3"/>
                  </a:cubicBezTo>
                  <a:cubicBezTo>
                    <a:pt x="0" y="158"/>
                    <a:pt x="0" y="158"/>
                    <a:pt x="0" y="158"/>
                  </a:cubicBezTo>
                  <a:cubicBezTo>
                    <a:pt x="0" y="159"/>
                    <a:pt x="1" y="161"/>
                    <a:pt x="3" y="161"/>
                  </a:cubicBezTo>
                  <a:cubicBezTo>
                    <a:pt x="39" y="161"/>
                    <a:pt x="39" y="161"/>
                    <a:pt x="39" y="161"/>
                  </a:cubicBezTo>
                  <a:cubicBezTo>
                    <a:pt x="39" y="185"/>
                    <a:pt x="39" y="185"/>
                    <a:pt x="39" y="185"/>
                  </a:cubicBezTo>
                  <a:cubicBezTo>
                    <a:pt x="39" y="189"/>
                    <a:pt x="42" y="192"/>
                    <a:pt x="45" y="192"/>
                  </a:cubicBezTo>
                  <a:cubicBezTo>
                    <a:pt x="146" y="192"/>
                    <a:pt x="146" y="192"/>
                    <a:pt x="146" y="192"/>
                  </a:cubicBezTo>
                  <a:cubicBezTo>
                    <a:pt x="150" y="192"/>
                    <a:pt x="153" y="189"/>
                    <a:pt x="153" y="185"/>
                  </a:cubicBezTo>
                  <a:cubicBezTo>
                    <a:pt x="153" y="161"/>
                    <a:pt x="153" y="161"/>
                    <a:pt x="153" y="161"/>
                  </a:cubicBezTo>
                  <a:cubicBezTo>
                    <a:pt x="189" y="161"/>
                    <a:pt x="189" y="161"/>
                    <a:pt x="189" y="161"/>
                  </a:cubicBezTo>
                  <a:cubicBezTo>
                    <a:pt x="190" y="161"/>
                    <a:pt x="192" y="159"/>
                    <a:pt x="192" y="158"/>
                  </a:cubicBezTo>
                  <a:cubicBezTo>
                    <a:pt x="192" y="3"/>
                    <a:pt x="192" y="3"/>
                    <a:pt x="192" y="3"/>
                  </a:cubicBezTo>
                  <a:cubicBezTo>
                    <a:pt x="192" y="1"/>
                    <a:pt x="190" y="0"/>
                    <a:pt x="189" y="0"/>
                  </a:cubicBezTo>
                  <a:close/>
                  <a:moveTo>
                    <a:pt x="147" y="185"/>
                  </a:moveTo>
                  <a:cubicBezTo>
                    <a:pt x="147" y="186"/>
                    <a:pt x="147" y="186"/>
                    <a:pt x="146" y="186"/>
                  </a:cubicBezTo>
                  <a:cubicBezTo>
                    <a:pt x="45" y="186"/>
                    <a:pt x="45" y="186"/>
                    <a:pt x="45" y="186"/>
                  </a:cubicBezTo>
                  <a:cubicBezTo>
                    <a:pt x="45" y="186"/>
                    <a:pt x="44" y="186"/>
                    <a:pt x="44" y="185"/>
                  </a:cubicBezTo>
                  <a:cubicBezTo>
                    <a:pt x="44" y="115"/>
                    <a:pt x="44" y="115"/>
                    <a:pt x="44" y="115"/>
                  </a:cubicBezTo>
                  <a:cubicBezTo>
                    <a:pt x="44" y="115"/>
                    <a:pt x="45" y="114"/>
                    <a:pt x="45" y="114"/>
                  </a:cubicBezTo>
                  <a:cubicBezTo>
                    <a:pt x="146" y="114"/>
                    <a:pt x="146" y="114"/>
                    <a:pt x="146" y="114"/>
                  </a:cubicBezTo>
                  <a:cubicBezTo>
                    <a:pt x="147" y="114"/>
                    <a:pt x="147" y="115"/>
                    <a:pt x="147" y="115"/>
                  </a:cubicBezTo>
                  <a:lnTo>
                    <a:pt x="147" y="185"/>
                  </a:lnTo>
                  <a:close/>
                  <a:moveTo>
                    <a:pt x="107" y="74"/>
                  </a:moveTo>
                  <a:cubicBezTo>
                    <a:pt x="84" y="74"/>
                    <a:pt x="84" y="74"/>
                    <a:pt x="84" y="74"/>
                  </a:cubicBezTo>
                  <a:cubicBezTo>
                    <a:pt x="78" y="74"/>
                    <a:pt x="73" y="78"/>
                    <a:pt x="73" y="84"/>
                  </a:cubicBezTo>
                  <a:cubicBezTo>
                    <a:pt x="73" y="108"/>
                    <a:pt x="73" y="108"/>
                    <a:pt x="73" y="108"/>
                  </a:cubicBezTo>
                  <a:cubicBezTo>
                    <a:pt x="60" y="108"/>
                    <a:pt x="60" y="108"/>
                    <a:pt x="60" y="108"/>
                  </a:cubicBezTo>
                  <a:cubicBezTo>
                    <a:pt x="60" y="80"/>
                    <a:pt x="60" y="80"/>
                    <a:pt x="60" y="80"/>
                  </a:cubicBezTo>
                  <a:cubicBezTo>
                    <a:pt x="60" y="69"/>
                    <a:pt x="69" y="60"/>
                    <a:pt x="80" y="60"/>
                  </a:cubicBezTo>
                  <a:cubicBezTo>
                    <a:pt x="111" y="60"/>
                    <a:pt x="111" y="60"/>
                    <a:pt x="111" y="60"/>
                  </a:cubicBezTo>
                  <a:cubicBezTo>
                    <a:pt x="122" y="60"/>
                    <a:pt x="132" y="69"/>
                    <a:pt x="132" y="80"/>
                  </a:cubicBezTo>
                  <a:cubicBezTo>
                    <a:pt x="132" y="108"/>
                    <a:pt x="132" y="108"/>
                    <a:pt x="132" y="108"/>
                  </a:cubicBezTo>
                  <a:cubicBezTo>
                    <a:pt x="118" y="108"/>
                    <a:pt x="118" y="108"/>
                    <a:pt x="118" y="108"/>
                  </a:cubicBezTo>
                  <a:cubicBezTo>
                    <a:pt x="118" y="84"/>
                    <a:pt x="118" y="84"/>
                    <a:pt x="118" y="84"/>
                  </a:cubicBezTo>
                  <a:cubicBezTo>
                    <a:pt x="118" y="78"/>
                    <a:pt x="113" y="74"/>
                    <a:pt x="107" y="74"/>
                  </a:cubicBezTo>
                  <a:close/>
                  <a:moveTo>
                    <a:pt x="112" y="84"/>
                  </a:moveTo>
                  <a:cubicBezTo>
                    <a:pt x="112" y="108"/>
                    <a:pt x="112" y="108"/>
                    <a:pt x="112" y="108"/>
                  </a:cubicBezTo>
                  <a:cubicBezTo>
                    <a:pt x="79" y="108"/>
                    <a:pt x="79" y="108"/>
                    <a:pt x="79" y="108"/>
                  </a:cubicBezTo>
                  <a:cubicBezTo>
                    <a:pt x="79" y="84"/>
                    <a:pt x="79" y="84"/>
                    <a:pt x="79" y="84"/>
                  </a:cubicBezTo>
                  <a:cubicBezTo>
                    <a:pt x="79" y="82"/>
                    <a:pt x="81" y="79"/>
                    <a:pt x="84" y="79"/>
                  </a:cubicBezTo>
                  <a:cubicBezTo>
                    <a:pt x="107" y="79"/>
                    <a:pt x="107" y="79"/>
                    <a:pt x="107" y="79"/>
                  </a:cubicBezTo>
                  <a:cubicBezTo>
                    <a:pt x="110" y="79"/>
                    <a:pt x="112" y="82"/>
                    <a:pt x="112" y="84"/>
                  </a:cubicBezTo>
                  <a:close/>
                  <a:moveTo>
                    <a:pt x="186" y="155"/>
                  </a:moveTo>
                  <a:cubicBezTo>
                    <a:pt x="153" y="155"/>
                    <a:pt x="153" y="155"/>
                    <a:pt x="153" y="155"/>
                  </a:cubicBezTo>
                  <a:cubicBezTo>
                    <a:pt x="153" y="115"/>
                    <a:pt x="153" y="115"/>
                    <a:pt x="153" y="115"/>
                  </a:cubicBezTo>
                  <a:cubicBezTo>
                    <a:pt x="153" y="111"/>
                    <a:pt x="150" y="108"/>
                    <a:pt x="146" y="108"/>
                  </a:cubicBezTo>
                  <a:cubicBezTo>
                    <a:pt x="137" y="108"/>
                    <a:pt x="137" y="108"/>
                    <a:pt x="137" y="108"/>
                  </a:cubicBezTo>
                  <a:cubicBezTo>
                    <a:pt x="137" y="80"/>
                    <a:pt x="137" y="80"/>
                    <a:pt x="137" y="80"/>
                  </a:cubicBezTo>
                  <a:cubicBezTo>
                    <a:pt x="137" y="66"/>
                    <a:pt x="126" y="54"/>
                    <a:pt x="111" y="54"/>
                  </a:cubicBezTo>
                  <a:cubicBezTo>
                    <a:pt x="80" y="54"/>
                    <a:pt x="80" y="54"/>
                    <a:pt x="80" y="54"/>
                  </a:cubicBezTo>
                  <a:cubicBezTo>
                    <a:pt x="66" y="54"/>
                    <a:pt x="54" y="66"/>
                    <a:pt x="54" y="80"/>
                  </a:cubicBezTo>
                  <a:cubicBezTo>
                    <a:pt x="54" y="108"/>
                    <a:pt x="54" y="108"/>
                    <a:pt x="54" y="108"/>
                  </a:cubicBezTo>
                  <a:cubicBezTo>
                    <a:pt x="45" y="108"/>
                    <a:pt x="45" y="108"/>
                    <a:pt x="45" y="108"/>
                  </a:cubicBezTo>
                  <a:cubicBezTo>
                    <a:pt x="42" y="108"/>
                    <a:pt x="39" y="111"/>
                    <a:pt x="39" y="115"/>
                  </a:cubicBezTo>
                  <a:cubicBezTo>
                    <a:pt x="39" y="155"/>
                    <a:pt x="39" y="155"/>
                    <a:pt x="39" y="155"/>
                  </a:cubicBezTo>
                  <a:cubicBezTo>
                    <a:pt x="6" y="155"/>
                    <a:pt x="6" y="155"/>
                    <a:pt x="6" y="155"/>
                  </a:cubicBezTo>
                  <a:cubicBezTo>
                    <a:pt x="6" y="33"/>
                    <a:pt x="6" y="33"/>
                    <a:pt x="6" y="33"/>
                  </a:cubicBezTo>
                  <a:cubicBezTo>
                    <a:pt x="186" y="33"/>
                    <a:pt x="186" y="33"/>
                    <a:pt x="186" y="33"/>
                  </a:cubicBezTo>
                  <a:lnTo>
                    <a:pt x="186" y="155"/>
                  </a:lnTo>
                  <a:close/>
                  <a:moveTo>
                    <a:pt x="186" y="27"/>
                  </a:moveTo>
                  <a:cubicBezTo>
                    <a:pt x="6" y="27"/>
                    <a:pt x="6" y="27"/>
                    <a:pt x="6" y="27"/>
                  </a:cubicBezTo>
                  <a:cubicBezTo>
                    <a:pt x="6" y="6"/>
                    <a:pt x="6" y="6"/>
                    <a:pt x="6" y="6"/>
                  </a:cubicBezTo>
                  <a:cubicBezTo>
                    <a:pt x="186" y="6"/>
                    <a:pt x="186" y="6"/>
                    <a:pt x="186" y="6"/>
                  </a:cubicBezTo>
                  <a:lnTo>
                    <a:pt x="186" y="27"/>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37" name="Google Shape;1137;p19"/>
            <p:cNvSpPr/>
            <p:nvPr/>
          </p:nvSpPr>
          <p:spPr>
            <a:xfrm>
              <a:off x="1860550" y="3482975"/>
              <a:ext cx="9525" cy="9525"/>
            </a:xfrm>
            <a:custGeom>
              <a:rect b="b" l="l" r="r" t="t"/>
              <a:pathLst>
                <a:path extrusionOk="0" h="6" w="6">
                  <a:moveTo>
                    <a:pt x="3" y="6"/>
                  </a:moveTo>
                  <a:cubicBezTo>
                    <a:pt x="4" y="6"/>
                    <a:pt x="5" y="6"/>
                    <a:pt x="5" y="5"/>
                  </a:cubicBezTo>
                  <a:cubicBezTo>
                    <a:pt x="6" y="5"/>
                    <a:pt x="6" y="4"/>
                    <a:pt x="6" y="3"/>
                  </a:cubicBezTo>
                  <a:cubicBezTo>
                    <a:pt x="6" y="3"/>
                    <a:pt x="6" y="2"/>
                    <a:pt x="5" y="1"/>
                  </a:cubicBezTo>
                  <a:cubicBezTo>
                    <a:pt x="4" y="0"/>
                    <a:pt x="2" y="0"/>
                    <a:pt x="1" y="1"/>
                  </a:cubicBezTo>
                  <a:cubicBezTo>
                    <a:pt x="1" y="2"/>
                    <a:pt x="0" y="3"/>
                    <a:pt x="0" y="3"/>
                  </a:cubicBezTo>
                  <a:cubicBezTo>
                    <a:pt x="0" y="4"/>
                    <a:pt x="1" y="5"/>
                    <a:pt x="1" y="5"/>
                  </a:cubicBezTo>
                  <a:cubicBezTo>
                    <a:pt x="2" y="6"/>
                    <a:pt x="2" y="6"/>
                    <a:pt x="3" y="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38" name="Google Shape;1138;p19"/>
            <p:cNvSpPr/>
            <p:nvPr/>
          </p:nvSpPr>
          <p:spPr>
            <a:xfrm>
              <a:off x="1836738" y="3482975"/>
              <a:ext cx="9525" cy="9525"/>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39" name="Google Shape;1139;p19"/>
            <p:cNvSpPr/>
            <p:nvPr/>
          </p:nvSpPr>
          <p:spPr>
            <a:xfrm>
              <a:off x="1812925" y="3482975"/>
              <a:ext cx="7937" cy="9525"/>
            </a:xfrm>
            <a:custGeom>
              <a:rect b="b" l="l" r="r" t="t"/>
              <a:pathLst>
                <a:path extrusionOk="0" h="6" w="6">
                  <a:moveTo>
                    <a:pt x="3" y="6"/>
                  </a:moveTo>
                  <a:cubicBezTo>
                    <a:pt x="4" y="6"/>
                    <a:pt x="5" y="6"/>
                    <a:pt x="5" y="5"/>
                  </a:cubicBezTo>
                  <a:cubicBezTo>
                    <a:pt x="6" y="5"/>
                    <a:pt x="6" y="4"/>
                    <a:pt x="6" y="3"/>
                  </a:cubicBezTo>
                  <a:cubicBezTo>
                    <a:pt x="6" y="3"/>
                    <a:pt x="6" y="2"/>
                    <a:pt x="5" y="1"/>
                  </a:cubicBezTo>
                  <a:cubicBezTo>
                    <a:pt x="4" y="0"/>
                    <a:pt x="2" y="0"/>
                    <a:pt x="1" y="1"/>
                  </a:cubicBezTo>
                  <a:cubicBezTo>
                    <a:pt x="1" y="2"/>
                    <a:pt x="0" y="3"/>
                    <a:pt x="0" y="3"/>
                  </a:cubicBezTo>
                  <a:cubicBezTo>
                    <a:pt x="0" y="4"/>
                    <a:pt x="1" y="5"/>
                    <a:pt x="1" y="5"/>
                  </a:cubicBezTo>
                  <a:cubicBezTo>
                    <a:pt x="2" y="6"/>
                    <a:pt x="2" y="6"/>
                    <a:pt x="3" y="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40" name="Google Shape;1140;p19"/>
            <p:cNvSpPr/>
            <p:nvPr/>
          </p:nvSpPr>
          <p:spPr>
            <a:xfrm>
              <a:off x="1725613" y="3662363"/>
              <a:ext cx="44450" cy="74612"/>
            </a:xfrm>
            <a:custGeom>
              <a:rect b="b" l="l" r="r" t="t"/>
              <a:pathLst>
                <a:path extrusionOk="0" h="48" w="28">
                  <a:moveTo>
                    <a:pt x="14" y="0"/>
                  </a:moveTo>
                  <a:cubicBezTo>
                    <a:pt x="6" y="0"/>
                    <a:pt x="0" y="6"/>
                    <a:pt x="0" y="14"/>
                  </a:cubicBezTo>
                  <a:cubicBezTo>
                    <a:pt x="0" y="17"/>
                    <a:pt x="1" y="21"/>
                    <a:pt x="4" y="23"/>
                  </a:cubicBezTo>
                  <a:cubicBezTo>
                    <a:pt x="0" y="45"/>
                    <a:pt x="0" y="45"/>
                    <a:pt x="0" y="45"/>
                  </a:cubicBezTo>
                  <a:cubicBezTo>
                    <a:pt x="0" y="46"/>
                    <a:pt x="0" y="47"/>
                    <a:pt x="1" y="47"/>
                  </a:cubicBezTo>
                  <a:cubicBezTo>
                    <a:pt x="1" y="48"/>
                    <a:pt x="2" y="48"/>
                    <a:pt x="3" y="48"/>
                  </a:cubicBezTo>
                  <a:cubicBezTo>
                    <a:pt x="25" y="48"/>
                    <a:pt x="25" y="48"/>
                    <a:pt x="25" y="48"/>
                  </a:cubicBezTo>
                  <a:cubicBezTo>
                    <a:pt x="25" y="48"/>
                    <a:pt x="26" y="48"/>
                    <a:pt x="27" y="47"/>
                  </a:cubicBezTo>
                  <a:cubicBezTo>
                    <a:pt x="27" y="47"/>
                    <a:pt x="28" y="46"/>
                    <a:pt x="27" y="45"/>
                  </a:cubicBezTo>
                  <a:cubicBezTo>
                    <a:pt x="23" y="23"/>
                    <a:pt x="23" y="23"/>
                    <a:pt x="23" y="23"/>
                  </a:cubicBezTo>
                  <a:cubicBezTo>
                    <a:pt x="26" y="21"/>
                    <a:pt x="28" y="17"/>
                    <a:pt x="28" y="14"/>
                  </a:cubicBezTo>
                  <a:cubicBezTo>
                    <a:pt x="28" y="6"/>
                    <a:pt x="21" y="0"/>
                    <a:pt x="14" y="0"/>
                  </a:cubicBezTo>
                  <a:close/>
                  <a:moveTo>
                    <a:pt x="17" y="22"/>
                  </a:moveTo>
                  <a:cubicBezTo>
                    <a:pt x="21" y="43"/>
                    <a:pt x="21" y="43"/>
                    <a:pt x="21" y="43"/>
                  </a:cubicBezTo>
                  <a:cubicBezTo>
                    <a:pt x="6" y="43"/>
                    <a:pt x="6" y="43"/>
                    <a:pt x="6" y="43"/>
                  </a:cubicBezTo>
                  <a:cubicBezTo>
                    <a:pt x="10" y="22"/>
                    <a:pt x="10" y="22"/>
                    <a:pt x="10" y="22"/>
                  </a:cubicBezTo>
                  <a:cubicBezTo>
                    <a:pt x="10" y="21"/>
                    <a:pt x="10" y="20"/>
                    <a:pt x="9" y="20"/>
                  </a:cubicBezTo>
                  <a:cubicBezTo>
                    <a:pt x="7" y="18"/>
                    <a:pt x="6" y="16"/>
                    <a:pt x="6" y="14"/>
                  </a:cubicBezTo>
                  <a:cubicBezTo>
                    <a:pt x="6" y="9"/>
                    <a:pt x="9" y="6"/>
                    <a:pt x="14" y="6"/>
                  </a:cubicBezTo>
                  <a:cubicBezTo>
                    <a:pt x="18" y="6"/>
                    <a:pt x="22" y="9"/>
                    <a:pt x="22" y="14"/>
                  </a:cubicBezTo>
                  <a:cubicBezTo>
                    <a:pt x="22" y="16"/>
                    <a:pt x="21" y="18"/>
                    <a:pt x="19" y="20"/>
                  </a:cubicBezTo>
                  <a:cubicBezTo>
                    <a:pt x="18" y="20"/>
                    <a:pt x="17" y="21"/>
                    <a:pt x="17" y="22"/>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grpSp>
      <p:grpSp>
        <p:nvGrpSpPr>
          <p:cNvPr id="1141" name="Google Shape;1141;p19"/>
          <p:cNvGrpSpPr/>
          <p:nvPr/>
        </p:nvGrpSpPr>
        <p:grpSpPr>
          <a:xfrm>
            <a:off x="7511694" y="5026786"/>
            <a:ext cx="754429" cy="607736"/>
            <a:chOff x="8174768" y="2801612"/>
            <a:chExt cx="567557" cy="457200"/>
          </a:xfrm>
        </p:grpSpPr>
        <p:sp>
          <p:nvSpPr>
            <p:cNvPr id="1142" name="Google Shape;1142;p19"/>
            <p:cNvSpPr/>
            <p:nvPr/>
          </p:nvSpPr>
          <p:spPr>
            <a:xfrm>
              <a:off x="8209451" y="2801612"/>
              <a:ext cx="532874" cy="302697"/>
            </a:xfrm>
            <a:custGeom>
              <a:rect b="b" l="l" r="r" t="t"/>
              <a:pathLst>
                <a:path extrusionOk="0" h="103" w="180">
                  <a:moveTo>
                    <a:pt x="11" y="99"/>
                  </a:moveTo>
                  <a:cubicBezTo>
                    <a:pt x="11" y="100"/>
                    <a:pt x="11" y="100"/>
                    <a:pt x="11" y="100"/>
                  </a:cubicBezTo>
                  <a:cubicBezTo>
                    <a:pt x="11" y="101"/>
                    <a:pt x="12" y="103"/>
                    <a:pt x="14" y="103"/>
                  </a:cubicBezTo>
                  <a:cubicBezTo>
                    <a:pt x="16" y="103"/>
                    <a:pt x="17" y="101"/>
                    <a:pt x="17" y="100"/>
                  </a:cubicBezTo>
                  <a:cubicBezTo>
                    <a:pt x="17" y="99"/>
                    <a:pt x="17" y="99"/>
                    <a:pt x="17" y="99"/>
                  </a:cubicBezTo>
                  <a:cubicBezTo>
                    <a:pt x="23" y="98"/>
                    <a:pt x="28" y="92"/>
                    <a:pt x="28" y="86"/>
                  </a:cubicBezTo>
                  <a:cubicBezTo>
                    <a:pt x="28" y="84"/>
                    <a:pt x="28" y="82"/>
                    <a:pt x="27" y="80"/>
                  </a:cubicBezTo>
                  <a:cubicBezTo>
                    <a:pt x="55" y="61"/>
                    <a:pt x="55" y="61"/>
                    <a:pt x="55" y="61"/>
                  </a:cubicBezTo>
                  <a:cubicBezTo>
                    <a:pt x="57" y="62"/>
                    <a:pt x="59" y="64"/>
                    <a:pt x="62" y="64"/>
                  </a:cubicBezTo>
                  <a:cubicBezTo>
                    <a:pt x="62" y="64"/>
                    <a:pt x="62" y="64"/>
                    <a:pt x="62" y="64"/>
                  </a:cubicBezTo>
                  <a:cubicBezTo>
                    <a:pt x="62" y="66"/>
                    <a:pt x="63" y="67"/>
                    <a:pt x="65" y="67"/>
                  </a:cubicBezTo>
                  <a:cubicBezTo>
                    <a:pt x="66" y="67"/>
                    <a:pt x="67" y="66"/>
                    <a:pt x="67" y="64"/>
                  </a:cubicBezTo>
                  <a:cubicBezTo>
                    <a:pt x="67" y="64"/>
                    <a:pt x="67" y="64"/>
                    <a:pt x="67" y="64"/>
                  </a:cubicBezTo>
                  <a:cubicBezTo>
                    <a:pt x="71" y="63"/>
                    <a:pt x="74" y="61"/>
                    <a:pt x="76" y="58"/>
                  </a:cubicBezTo>
                  <a:cubicBezTo>
                    <a:pt x="101" y="68"/>
                    <a:pt x="101" y="68"/>
                    <a:pt x="101" y="68"/>
                  </a:cubicBezTo>
                  <a:cubicBezTo>
                    <a:pt x="101" y="69"/>
                    <a:pt x="101" y="69"/>
                    <a:pt x="101" y="70"/>
                  </a:cubicBezTo>
                  <a:cubicBezTo>
                    <a:pt x="101" y="77"/>
                    <a:pt x="106" y="83"/>
                    <a:pt x="112" y="84"/>
                  </a:cubicBezTo>
                  <a:cubicBezTo>
                    <a:pt x="112" y="84"/>
                    <a:pt x="112" y="84"/>
                    <a:pt x="112" y="84"/>
                  </a:cubicBezTo>
                  <a:cubicBezTo>
                    <a:pt x="112" y="86"/>
                    <a:pt x="114" y="87"/>
                    <a:pt x="115" y="87"/>
                  </a:cubicBezTo>
                  <a:cubicBezTo>
                    <a:pt x="117" y="87"/>
                    <a:pt x="118" y="86"/>
                    <a:pt x="118" y="84"/>
                  </a:cubicBezTo>
                  <a:cubicBezTo>
                    <a:pt x="118" y="84"/>
                    <a:pt x="118" y="84"/>
                    <a:pt x="118" y="84"/>
                  </a:cubicBezTo>
                  <a:cubicBezTo>
                    <a:pt x="124" y="83"/>
                    <a:pt x="129" y="77"/>
                    <a:pt x="129" y="70"/>
                  </a:cubicBezTo>
                  <a:cubicBezTo>
                    <a:pt x="129" y="67"/>
                    <a:pt x="128" y="64"/>
                    <a:pt x="127" y="62"/>
                  </a:cubicBezTo>
                  <a:cubicBezTo>
                    <a:pt x="159" y="26"/>
                    <a:pt x="159" y="26"/>
                    <a:pt x="159" y="26"/>
                  </a:cubicBezTo>
                  <a:cubicBezTo>
                    <a:pt x="160" y="27"/>
                    <a:pt x="161" y="27"/>
                    <a:pt x="163" y="28"/>
                  </a:cubicBezTo>
                  <a:cubicBezTo>
                    <a:pt x="163" y="28"/>
                    <a:pt x="163" y="28"/>
                    <a:pt x="163" y="28"/>
                  </a:cubicBezTo>
                  <a:cubicBezTo>
                    <a:pt x="163" y="30"/>
                    <a:pt x="164" y="31"/>
                    <a:pt x="166" y="31"/>
                  </a:cubicBezTo>
                  <a:cubicBezTo>
                    <a:pt x="167" y="31"/>
                    <a:pt x="169" y="30"/>
                    <a:pt x="169" y="28"/>
                  </a:cubicBezTo>
                  <a:cubicBezTo>
                    <a:pt x="169" y="28"/>
                    <a:pt x="169" y="28"/>
                    <a:pt x="169" y="28"/>
                  </a:cubicBezTo>
                  <a:cubicBezTo>
                    <a:pt x="175" y="26"/>
                    <a:pt x="180" y="21"/>
                    <a:pt x="180" y="14"/>
                  </a:cubicBezTo>
                  <a:cubicBezTo>
                    <a:pt x="180" y="6"/>
                    <a:pt x="174" y="0"/>
                    <a:pt x="166" y="0"/>
                  </a:cubicBezTo>
                  <a:cubicBezTo>
                    <a:pt x="158" y="0"/>
                    <a:pt x="152" y="6"/>
                    <a:pt x="152" y="14"/>
                  </a:cubicBezTo>
                  <a:cubicBezTo>
                    <a:pt x="152" y="17"/>
                    <a:pt x="153" y="20"/>
                    <a:pt x="154" y="22"/>
                  </a:cubicBezTo>
                  <a:cubicBezTo>
                    <a:pt x="122" y="58"/>
                    <a:pt x="122" y="58"/>
                    <a:pt x="122" y="58"/>
                  </a:cubicBezTo>
                  <a:cubicBezTo>
                    <a:pt x="120" y="57"/>
                    <a:pt x="118" y="56"/>
                    <a:pt x="115" y="56"/>
                  </a:cubicBezTo>
                  <a:cubicBezTo>
                    <a:pt x="110" y="56"/>
                    <a:pt x="106" y="59"/>
                    <a:pt x="103" y="62"/>
                  </a:cubicBezTo>
                  <a:cubicBezTo>
                    <a:pt x="78" y="53"/>
                    <a:pt x="78" y="53"/>
                    <a:pt x="78" y="53"/>
                  </a:cubicBezTo>
                  <a:cubicBezTo>
                    <a:pt x="79" y="52"/>
                    <a:pt x="79" y="51"/>
                    <a:pt x="79" y="50"/>
                  </a:cubicBezTo>
                  <a:cubicBezTo>
                    <a:pt x="79" y="43"/>
                    <a:pt x="72" y="36"/>
                    <a:pt x="65" y="36"/>
                  </a:cubicBezTo>
                  <a:cubicBezTo>
                    <a:pt x="57" y="36"/>
                    <a:pt x="50" y="43"/>
                    <a:pt x="50" y="50"/>
                  </a:cubicBezTo>
                  <a:cubicBezTo>
                    <a:pt x="50" y="52"/>
                    <a:pt x="51" y="54"/>
                    <a:pt x="52" y="56"/>
                  </a:cubicBezTo>
                  <a:cubicBezTo>
                    <a:pt x="24" y="75"/>
                    <a:pt x="24" y="75"/>
                    <a:pt x="24" y="75"/>
                  </a:cubicBezTo>
                  <a:cubicBezTo>
                    <a:pt x="21" y="73"/>
                    <a:pt x="18" y="72"/>
                    <a:pt x="14" y="72"/>
                  </a:cubicBezTo>
                  <a:cubicBezTo>
                    <a:pt x="6" y="72"/>
                    <a:pt x="0" y="78"/>
                    <a:pt x="0" y="86"/>
                  </a:cubicBezTo>
                  <a:cubicBezTo>
                    <a:pt x="0" y="92"/>
                    <a:pt x="5" y="98"/>
                    <a:pt x="11" y="99"/>
                  </a:cubicBezTo>
                  <a:close/>
                  <a:moveTo>
                    <a:pt x="166" y="6"/>
                  </a:moveTo>
                  <a:cubicBezTo>
                    <a:pt x="170" y="6"/>
                    <a:pt x="174" y="9"/>
                    <a:pt x="174" y="14"/>
                  </a:cubicBezTo>
                  <a:cubicBezTo>
                    <a:pt x="174" y="18"/>
                    <a:pt x="170" y="22"/>
                    <a:pt x="166" y="22"/>
                  </a:cubicBezTo>
                  <a:cubicBezTo>
                    <a:pt x="161" y="22"/>
                    <a:pt x="157" y="18"/>
                    <a:pt x="157" y="14"/>
                  </a:cubicBezTo>
                  <a:cubicBezTo>
                    <a:pt x="157" y="9"/>
                    <a:pt x="161" y="6"/>
                    <a:pt x="166" y="6"/>
                  </a:cubicBezTo>
                  <a:close/>
                  <a:moveTo>
                    <a:pt x="115" y="62"/>
                  </a:moveTo>
                  <a:cubicBezTo>
                    <a:pt x="120" y="62"/>
                    <a:pt x="123" y="66"/>
                    <a:pt x="123" y="70"/>
                  </a:cubicBezTo>
                  <a:cubicBezTo>
                    <a:pt x="123" y="75"/>
                    <a:pt x="120" y="78"/>
                    <a:pt x="115" y="78"/>
                  </a:cubicBezTo>
                  <a:cubicBezTo>
                    <a:pt x="111" y="78"/>
                    <a:pt x="107" y="75"/>
                    <a:pt x="107" y="70"/>
                  </a:cubicBezTo>
                  <a:cubicBezTo>
                    <a:pt x="107" y="66"/>
                    <a:pt x="111" y="62"/>
                    <a:pt x="115" y="62"/>
                  </a:cubicBezTo>
                  <a:close/>
                  <a:moveTo>
                    <a:pt x="65" y="42"/>
                  </a:moveTo>
                  <a:cubicBezTo>
                    <a:pt x="69" y="42"/>
                    <a:pt x="73" y="46"/>
                    <a:pt x="73" y="50"/>
                  </a:cubicBezTo>
                  <a:cubicBezTo>
                    <a:pt x="73" y="55"/>
                    <a:pt x="69" y="59"/>
                    <a:pt x="65" y="59"/>
                  </a:cubicBezTo>
                  <a:cubicBezTo>
                    <a:pt x="60" y="59"/>
                    <a:pt x="56" y="55"/>
                    <a:pt x="56" y="50"/>
                  </a:cubicBezTo>
                  <a:cubicBezTo>
                    <a:pt x="56" y="46"/>
                    <a:pt x="60" y="42"/>
                    <a:pt x="65" y="42"/>
                  </a:cubicBezTo>
                  <a:close/>
                  <a:moveTo>
                    <a:pt x="14" y="77"/>
                  </a:moveTo>
                  <a:cubicBezTo>
                    <a:pt x="19" y="77"/>
                    <a:pt x="22" y="81"/>
                    <a:pt x="22" y="86"/>
                  </a:cubicBezTo>
                  <a:cubicBezTo>
                    <a:pt x="22" y="90"/>
                    <a:pt x="19" y="94"/>
                    <a:pt x="14" y="94"/>
                  </a:cubicBezTo>
                  <a:cubicBezTo>
                    <a:pt x="9" y="94"/>
                    <a:pt x="6" y="90"/>
                    <a:pt x="6" y="86"/>
                  </a:cubicBezTo>
                  <a:cubicBezTo>
                    <a:pt x="6" y="81"/>
                    <a:pt x="9" y="77"/>
                    <a:pt x="14" y="77"/>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43" name="Google Shape;1143;p19"/>
            <p:cNvSpPr/>
            <p:nvPr/>
          </p:nvSpPr>
          <p:spPr>
            <a:xfrm>
              <a:off x="8174768" y="2801612"/>
              <a:ext cx="567557" cy="457200"/>
            </a:xfrm>
            <a:custGeom>
              <a:rect b="b" l="l" r="r" t="t"/>
              <a:pathLst>
                <a:path extrusionOk="0" h="155" w="192">
                  <a:moveTo>
                    <a:pt x="189" y="149"/>
                  </a:moveTo>
                  <a:cubicBezTo>
                    <a:pt x="6" y="149"/>
                    <a:pt x="6" y="149"/>
                    <a:pt x="6" y="149"/>
                  </a:cubicBezTo>
                  <a:cubicBezTo>
                    <a:pt x="6" y="3"/>
                    <a:pt x="6" y="3"/>
                    <a:pt x="6" y="3"/>
                  </a:cubicBezTo>
                  <a:cubicBezTo>
                    <a:pt x="6" y="1"/>
                    <a:pt x="4" y="0"/>
                    <a:pt x="3" y="0"/>
                  </a:cubicBezTo>
                  <a:cubicBezTo>
                    <a:pt x="1" y="0"/>
                    <a:pt x="0" y="1"/>
                    <a:pt x="0" y="3"/>
                  </a:cubicBezTo>
                  <a:cubicBezTo>
                    <a:pt x="0" y="152"/>
                    <a:pt x="0" y="152"/>
                    <a:pt x="0" y="152"/>
                  </a:cubicBezTo>
                  <a:cubicBezTo>
                    <a:pt x="0" y="153"/>
                    <a:pt x="1" y="155"/>
                    <a:pt x="3" y="155"/>
                  </a:cubicBezTo>
                  <a:cubicBezTo>
                    <a:pt x="189" y="155"/>
                    <a:pt x="189" y="155"/>
                    <a:pt x="189" y="155"/>
                  </a:cubicBezTo>
                  <a:cubicBezTo>
                    <a:pt x="191" y="155"/>
                    <a:pt x="192" y="153"/>
                    <a:pt x="192" y="152"/>
                  </a:cubicBezTo>
                  <a:cubicBezTo>
                    <a:pt x="192" y="150"/>
                    <a:pt x="191" y="149"/>
                    <a:pt x="189" y="14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grpSp>
      <p:sp>
        <p:nvSpPr>
          <p:cNvPr id="1144" name="Google Shape;1144;p19"/>
          <p:cNvSpPr txBox="1"/>
          <p:nvPr/>
        </p:nvSpPr>
        <p:spPr>
          <a:xfrm>
            <a:off x="643519" y="6553408"/>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900">
                <a:solidFill>
                  <a:schemeClr val="lt1"/>
                </a:solidFill>
                <a:latin typeface="Calibri"/>
                <a:ea typeface="Calibri"/>
                <a:cs typeface="Calibri"/>
                <a:sym typeface="Calibri"/>
              </a:rPr>
              <a:t>Product feature and availability may vary by state. </a:t>
            </a:r>
            <a:endParaRPr/>
          </a:p>
        </p:txBody>
      </p:sp>
      <p:sp>
        <p:nvSpPr>
          <p:cNvPr id="1145" name="Google Shape;1145;p19"/>
          <p:cNvSpPr txBox="1"/>
          <p:nvPr/>
        </p:nvSpPr>
        <p:spPr>
          <a:xfrm>
            <a:off x="160890" y="5486932"/>
            <a:ext cx="6586871" cy="8224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lt1"/>
                </a:solidFill>
                <a:latin typeface="Calibri"/>
                <a:ea typeface="Calibri"/>
                <a:cs typeface="Calibri"/>
                <a:sym typeface="Calibri"/>
              </a:rPr>
              <a:t>If you request an index lock prior to 4:00 pm EST on a business day, the index will lock at the ending index value of that day. If you request the lock after 4:00 pm EST on a business day, the index will lock at the ending index value at the end of the following business day. Your locked index value is the index value at the end of the business day on the day the index is locked. A business day is defined as each day on which the New York Stock Exchange (NYSE) is open for trading. Our business day closes when regular trading on the NYSE closes. Your index lock request can only be cancelled by calling our service team at 800-950-1962 before 4:00 PM EST on the day the index value will be locked.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622" name="Google Shape;622;p2"/>
          <p:cNvSpPr txBox="1"/>
          <p:nvPr>
            <p:ph idx="1" type="body"/>
          </p:nvPr>
        </p:nvSpPr>
        <p:spPr>
          <a:xfrm>
            <a:off x="506533" y="0"/>
            <a:ext cx="2995564" cy="4868863"/>
          </a:xfrm>
          <a:prstGeom prst="rect">
            <a:avLst/>
          </a:prstGeom>
          <a:solidFill>
            <a:srgbClr val="4C3048"/>
          </a:solidFill>
          <a:ln>
            <a:noFill/>
          </a:ln>
        </p:spPr>
        <p:txBody>
          <a:bodyPr anchorCtr="0" anchor="t" bIns="45700" lIns="182875" spcFirstLastPara="1" rIns="274300" wrap="square" tIns="1005825">
            <a:normAutofit/>
          </a:bodyPr>
          <a:lstStyle/>
          <a:p>
            <a:pPr indent="0" lvl="0" marL="0" rtl="0" algn="l">
              <a:lnSpc>
                <a:spcPct val="100000"/>
              </a:lnSpc>
              <a:spcBef>
                <a:spcPts val="0"/>
              </a:spcBef>
              <a:spcAft>
                <a:spcPts val="0"/>
              </a:spcAft>
              <a:buSzPts val="4800"/>
              <a:buNone/>
            </a:pPr>
            <a:r>
              <a:rPr lang="en-US"/>
              <a:t>Agenda</a:t>
            </a:r>
            <a:endParaRPr/>
          </a:p>
        </p:txBody>
      </p:sp>
      <p:graphicFrame>
        <p:nvGraphicFramePr>
          <p:cNvPr id="623" name="Google Shape;623;p2"/>
          <p:cNvGraphicFramePr/>
          <p:nvPr/>
        </p:nvGraphicFramePr>
        <p:xfrm>
          <a:off x="3847739" y="1355148"/>
          <a:ext cx="3000000" cy="3000000"/>
        </p:xfrm>
        <a:graphic>
          <a:graphicData uri="http://schemas.openxmlformats.org/drawingml/2006/table">
            <a:tbl>
              <a:tblPr>
                <a:noFill/>
                <a:tableStyleId>{37965F32-554C-43EB-AF7B-DF847714DCA6}</a:tableStyleId>
              </a:tblPr>
              <a:tblGrid>
                <a:gridCol w="1555400"/>
                <a:gridCol w="5933525"/>
              </a:tblGrid>
              <a:tr h="993725">
                <a:tc>
                  <a:txBody>
                    <a:bodyPr/>
                    <a:lstStyle/>
                    <a:p>
                      <a:pPr indent="0" lvl="0" marL="0" marR="0" rtl="0" algn="ctr">
                        <a:spcBef>
                          <a:spcPts val="0"/>
                        </a:spcBef>
                        <a:spcAft>
                          <a:spcPts val="0"/>
                        </a:spcAft>
                        <a:buNone/>
                      </a:pPr>
                      <a:r>
                        <a:rPr b="1" lang="en-US" sz="6600" u="none" cap="none" strike="noStrike">
                          <a:latin typeface="Calibri"/>
                          <a:ea typeface="Calibri"/>
                          <a:cs typeface="Calibri"/>
                          <a:sym typeface="Calibri"/>
                        </a:rPr>
                        <a:t>01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2400" u="none" cap="none" strike="noStrike">
                          <a:latin typeface="Calibri"/>
                          <a:ea typeface="Calibri"/>
                          <a:cs typeface="Calibri"/>
                          <a:sym typeface="Calibri"/>
                        </a:rPr>
                        <a:t>Allianz Benefit Control Overview</a:t>
                      </a:r>
                      <a:endParaRPr sz="2400" u="none" cap="none" strike="noStrike">
                        <a:latin typeface="Calibri"/>
                        <a:ea typeface="Calibri"/>
                        <a:cs typeface="Calibri"/>
                        <a:sym typeface="Calibri"/>
                      </a:endParaRPr>
                    </a:p>
                  </a:txBody>
                  <a:tcPr marT="45725" marB="45725" marR="91450"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93725">
                <a:tc>
                  <a:txBody>
                    <a:bodyPr/>
                    <a:lstStyle/>
                    <a:p>
                      <a:pPr indent="0" lvl="0" marL="0" marR="0" rtl="0" algn="ctr">
                        <a:spcBef>
                          <a:spcPts val="0"/>
                        </a:spcBef>
                        <a:spcAft>
                          <a:spcPts val="0"/>
                        </a:spcAft>
                        <a:buNone/>
                      </a:pPr>
                      <a:r>
                        <a:rPr b="1" lang="en-US" sz="6600" u="none" cap="none" strike="noStrike">
                          <a:latin typeface="Calibri"/>
                          <a:ea typeface="Calibri"/>
                          <a:cs typeface="Calibri"/>
                          <a:sym typeface="Calibri"/>
                        </a:rPr>
                        <a:t>02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2400" u="none" cap="none" strike="noStrike">
                          <a:latin typeface="Calibri"/>
                          <a:ea typeface="Calibri"/>
                          <a:cs typeface="Calibri"/>
                          <a:sym typeface="Calibri"/>
                        </a:rPr>
                        <a:t>Key benefits while saving for retirement</a:t>
                      </a:r>
                      <a:endParaRPr sz="2400" u="none" cap="none" strike="noStrike">
                        <a:latin typeface="Calibri"/>
                        <a:ea typeface="Calibri"/>
                        <a:cs typeface="Calibri"/>
                        <a:sym typeface="Calibri"/>
                      </a:endParaRPr>
                    </a:p>
                  </a:txBody>
                  <a:tcPr marT="45725" marB="45725" marR="91450"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93725">
                <a:tc>
                  <a:txBody>
                    <a:bodyPr/>
                    <a:lstStyle/>
                    <a:p>
                      <a:pPr indent="0" lvl="0" marL="0" marR="0" rtl="0" algn="ctr">
                        <a:spcBef>
                          <a:spcPts val="0"/>
                        </a:spcBef>
                        <a:spcAft>
                          <a:spcPts val="0"/>
                        </a:spcAft>
                        <a:buNone/>
                      </a:pPr>
                      <a:r>
                        <a:rPr b="1" lang="en-US" sz="6600" u="none" cap="none" strike="noStrike">
                          <a:latin typeface="Calibri"/>
                          <a:ea typeface="Calibri"/>
                          <a:cs typeface="Calibri"/>
                          <a:sym typeface="Calibri"/>
                        </a:rPr>
                        <a:t>03</a:t>
                      </a:r>
                      <a:endParaRPr b="1" sz="66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2400" u="none" cap="none" strike="noStrike">
                          <a:latin typeface="Calibri"/>
                          <a:ea typeface="Calibri"/>
                          <a:cs typeface="Calibri"/>
                          <a:sym typeface="Calibri"/>
                        </a:rPr>
                        <a:t>Key benefits while taking income through guaranteed lifetime withdrawals</a:t>
                      </a:r>
                      <a:endParaRPr sz="2400" strike="noStrike">
                        <a:latin typeface="Calibri"/>
                        <a:ea typeface="Calibri"/>
                        <a:cs typeface="Calibri"/>
                        <a:sym typeface="Calibri"/>
                      </a:endParaRPr>
                    </a:p>
                  </a:txBody>
                  <a:tcPr marT="45725" marB="45725" marR="91450"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93725">
                <a:tc>
                  <a:txBody>
                    <a:bodyPr/>
                    <a:lstStyle/>
                    <a:p>
                      <a:pPr indent="0" lvl="0" marL="0" marR="0" rtl="0" algn="ctr">
                        <a:spcBef>
                          <a:spcPts val="0"/>
                        </a:spcBef>
                        <a:spcAft>
                          <a:spcPts val="0"/>
                        </a:spcAft>
                        <a:buNone/>
                      </a:pPr>
                      <a:r>
                        <a:rPr b="1" lang="en-US" sz="6600">
                          <a:latin typeface="Calibri"/>
                          <a:ea typeface="Calibri"/>
                          <a:cs typeface="Calibri"/>
                          <a:sym typeface="Calibri"/>
                        </a:rPr>
                        <a:t>04</a:t>
                      </a:r>
                      <a:endParaRPr b="1" sz="66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2400">
                          <a:latin typeface="Calibri"/>
                          <a:ea typeface="Calibri"/>
                          <a:cs typeface="Calibri"/>
                          <a:sym typeface="Calibri"/>
                        </a:rPr>
                        <a:t>Your</a:t>
                      </a:r>
                      <a:r>
                        <a:rPr lang="en-US" sz="2400">
                          <a:latin typeface="Calibri"/>
                          <a:ea typeface="Calibri"/>
                          <a:cs typeface="Calibri"/>
                          <a:sym typeface="Calibri"/>
                        </a:rPr>
                        <a:t> i</a:t>
                      </a:r>
                      <a:r>
                        <a:rPr lang="en-US" sz="2400">
                          <a:latin typeface="Calibri"/>
                          <a:ea typeface="Calibri"/>
                          <a:cs typeface="Calibri"/>
                          <a:sym typeface="Calibri"/>
                        </a:rPr>
                        <a:t>mportant questions answered</a:t>
                      </a:r>
                      <a:endParaRPr sz="2400">
                        <a:latin typeface="Calibri"/>
                        <a:ea typeface="Calibri"/>
                        <a:cs typeface="Calibri"/>
                        <a:sym typeface="Calibri"/>
                      </a:endParaRPr>
                    </a:p>
                  </a:txBody>
                  <a:tcPr marT="45725" marB="45725" marR="91450"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24" name="Google Shape;624;p2"/>
          <p:cNvSpPr txBox="1"/>
          <p:nvPr/>
        </p:nvSpPr>
        <p:spPr>
          <a:xfrm>
            <a:off x="709528" y="6481712"/>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900" u="none" cap="none" strike="noStrike">
                <a:solidFill>
                  <a:schemeClr val="lt1"/>
                </a:solidFill>
                <a:latin typeface="Calibri"/>
                <a:ea typeface="Calibri"/>
                <a:cs typeface="Calibri"/>
                <a:sym typeface="Calibri"/>
              </a:rPr>
              <a:t>Product feature and availability may vary by state.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sp>
        <p:nvSpPr>
          <p:cNvPr id="1151" name="Google Shape;1151;p20"/>
          <p:cNvSpPr/>
          <p:nvPr/>
        </p:nvSpPr>
        <p:spPr>
          <a:xfrm>
            <a:off x="5748770" y="0"/>
            <a:ext cx="5445528"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00"/>
              <a:buFont typeface="Calibri"/>
              <a:buNone/>
            </a:pPr>
            <a:r>
              <a:t/>
            </a:r>
            <a:endParaRPr b="0" i="0" sz="2300" u="none" cap="none" strike="noStrike">
              <a:solidFill>
                <a:srgbClr val="FFFFFF"/>
              </a:solidFill>
              <a:latin typeface="Calibri"/>
              <a:ea typeface="Calibri"/>
              <a:cs typeface="Calibri"/>
              <a:sym typeface="Calibri"/>
            </a:endParaRPr>
          </a:p>
        </p:txBody>
      </p:sp>
      <p:sp>
        <p:nvSpPr>
          <p:cNvPr id="1152" name="Google Shape;1152;p20"/>
          <p:cNvSpPr txBox="1"/>
          <p:nvPr>
            <p:ph type="title"/>
          </p:nvPr>
        </p:nvSpPr>
        <p:spPr>
          <a:xfrm>
            <a:off x="380043" y="145401"/>
            <a:ext cx="5368728" cy="812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3200"/>
              <a:buFont typeface="Calibri"/>
              <a:buNone/>
            </a:pPr>
            <a:r>
              <a:rPr lang="en-US"/>
              <a:t>How to activate an Index Lock</a:t>
            </a:r>
            <a:endParaRPr/>
          </a:p>
        </p:txBody>
      </p:sp>
      <p:sp>
        <p:nvSpPr>
          <p:cNvPr id="1153" name="Google Shape;1153;p20"/>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marR="0" rtl="0" algn="l">
              <a:lnSpc>
                <a:spcPct val="100000"/>
              </a:lnSpc>
              <a:spcBef>
                <a:spcPts val="0"/>
              </a:spcBef>
              <a:spcAft>
                <a:spcPts val="0"/>
              </a:spcAft>
              <a:buClr>
                <a:srgbClr val="4D4D4D"/>
              </a:buClr>
              <a:buSzPts val="800"/>
              <a:buFont typeface="Calibri"/>
              <a:buNone/>
            </a:pPr>
            <a:fld id="{00000000-1234-1234-1234-123412341234}" type="slidenum">
              <a:rPr b="0" i="0" lang="en-US" sz="800" u="none" cap="none" strike="noStrike">
                <a:solidFill>
                  <a:srgbClr val="4D4D4D"/>
                </a:solidFill>
                <a:latin typeface="Calibri"/>
                <a:ea typeface="Calibri"/>
                <a:cs typeface="Calibri"/>
                <a:sym typeface="Calibri"/>
              </a:rPr>
              <a:t>‹#›</a:t>
            </a:fld>
            <a:endParaRPr b="0" i="0" sz="800" u="none" cap="none" strike="noStrike">
              <a:solidFill>
                <a:srgbClr val="4D4D4D"/>
              </a:solidFill>
              <a:latin typeface="Calibri"/>
              <a:ea typeface="Calibri"/>
              <a:cs typeface="Calibri"/>
              <a:sym typeface="Calibri"/>
            </a:endParaRPr>
          </a:p>
        </p:txBody>
      </p:sp>
      <p:sp>
        <p:nvSpPr>
          <p:cNvPr id="1154" name="Google Shape;1154;p20"/>
          <p:cNvSpPr txBox="1"/>
          <p:nvPr/>
        </p:nvSpPr>
        <p:spPr>
          <a:xfrm>
            <a:off x="621747" y="1297541"/>
            <a:ext cx="3657600" cy="548640"/>
          </a:xfrm>
          <a:prstGeom prst="rect">
            <a:avLst/>
          </a:prstGeom>
          <a:solidFill>
            <a:srgbClr val="AF9EB9"/>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FFFF"/>
              </a:buClr>
              <a:buSzPts val="2800"/>
              <a:buFont typeface="Calibri"/>
              <a:buNone/>
            </a:pPr>
            <a:r>
              <a:rPr b="0" i="0" lang="en-US" sz="2800" u="none" cap="none" strike="noStrike">
                <a:solidFill>
                  <a:srgbClr val="FFFFFF"/>
                </a:solidFill>
                <a:latin typeface="Calibri"/>
                <a:ea typeface="Calibri"/>
                <a:cs typeface="Calibri"/>
                <a:sym typeface="Calibri"/>
              </a:rPr>
              <a:t>Option 1: </a:t>
            </a:r>
            <a:r>
              <a:rPr b="1" i="0" lang="en-US" sz="2800" u="none" cap="none" strike="noStrike">
                <a:solidFill>
                  <a:srgbClr val="FFFFFF"/>
                </a:solidFill>
                <a:latin typeface="Calibri"/>
                <a:ea typeface="Calibri"/>
                <a:cs typeface="Calibri"/>
                <a:sym typeface="Calibri"/>
              </a:rPr>
              <a:t>Auto Lock</a:t>
            </a:r>
            <a:endParaRPr/>
          </a:p>
        </p:txBody>
      </p:sp>
      <p:sp>
        <p:nvSpPr>
          <p:cNvPr id="1155" name="Google Shape;1155;p20"/>
          <p:cNvSpPr txBox="1"/>
          <p:nvPr/>
        </p:nvSpPr>
        <p:spPr>
          <a:xfrm>
            <a:off x="659543" y="4032500"/>
            <a:ext cx="3657600" cy="548640"/>
          </a:xfrm>
          <a:prstGeom prst="rect">
            <a:avLst/>
          </a:prstGeom>
          <a:solidFill>
            <a:srgbClr val="551461"/>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FFFF"/>
              </a:buClr>
              <a:buSzPts val="2800"/>
              <a:buFont typeface="Calibri"/>
              <a:buNone/>
            </a:pPr>
            <a:r>
              <a:rPr b="0" i="0" lang="en-US" sz="2800" u="none" cap="none" strike="noStrike">
                <a:solidFill>
                  <a:srgbClr val="FFFFFF"/>
                </a:solidFill>
                <a:latin typeface="Calibri"/>
                <a:ea typeface="Calibri"/>
                <a:cs typeface="Calibri"/>
                <a:sym typeface="Calibri"/>
              </a:rPr>
              <a:t>Option 2: </a:t>
            </a:r>
            <a:r>
              <a:rPr b="1" i="0" lang="en-US" sz="2800" u="none" cap="none" strike="noStrike">
                <a:solidFill>
                  <a:srgbClr val="FFFFFF"/>
                </a:solidFill>
                <a:latin typeface="Calibri"/>
                <a:ea typeface="Calibri"/>
                <a:cs typeface="Calibri"/>
                <a:sym typeface="Calibri"/>
              </a:rPr>
              <a:t>Manual Lock</a:t>
            </a:r>
            <a:endParaRPr/>
          </a:p>
        </p:txBody>
      </p:sp>
      <p:sp>
        <p:nvSpPr>
          <p:cNvPr id="1156" name="Google Shape;1156;p20"/>
          <p:cNvSpPr txBox="1"/>
          <p:nvPr/>
        </p:nvSpPr>
        <p:spPr>
          <a:xfrm>
            <a:off x="640676" y="4804883"/>
            <a:ext cx="4378132" cy="1619681"/>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424242"/>
              </a:buClr>
              <a:buSzPts val="2000"/>
              <a:buFont typeface="Noto Sans Symbols"/>
              <a:buChar char="⮚"/>
            </a:pPr>
            <a:r>
              <a:rPr b="0" i="0" lang="en-US" sz="2000" u="none" cap="none" strike="noStrike">
                <a:solidFill>
                  <a:srgbClr val="424242"/>
                </a:solidFill>
                <a:latin typeface="Calibri"/>
                <a:ea typeface="Calibri"/>
                <a:cs typeface="Calibri"/>
                <a:sym typeface="Calibri"/>
              </a:rPr>
              <a:t>Choose when to lock  </a:t>
            </a:r>
            <a:endParaRPr/>
          </a:p>
          <a:p>
            <a:pPr indent="-215900" lvl="0" marL="342900" marR="0" rtl="0" algn="l">
              <a:lnSpc>
                <a:spcPct val="90000"/>
              </a:lnSpc>
              <a:spcBef>
                <a:spcPts val="0"/>
              </a:spcBef>
              <a:spcAft>
                <a:spcPts val="0"/>
              </a:spcAft>
              <a:buClr>
                <a:schemeClr val="lt1"/>
              </a:buClr>
              <a:buSzPts val="2000"/>
              <a:buFont typeface="Noto Sans Symbols"/>
              <a:buNone/>
            </a:pPr>
            <a:r>
              <a:t/>
            </a:r>
            <a:endParaRPr b="0" i="0" sz="2000" u="none" cap="none" strike="noStrike">
              <a:solidFill>
                <a:srgbClr val="424242"/>
              </a:solidFill>
              <a:latin typeface="Calibri"/>
              <a:ea typeface="Calibri"/>
              <a:cs typeface="Calibri"/>
              <a:sym typeface="Calibri"/>
            </a:endParaRPr>
          </a:p>
          <a:p>
            <a:pPr indent="0" lvl="0" marL="0" marR="0" rtl="0" algn="l">
              <a:lnSpc>
                <a:spcPct val="90000"/>
              </a:lnSpc>
              <a:spcBef>
                <a:spcPts val="0"/>
              </a:spcBef>
              <a:spcAft>
                <a:spcPts val="0"/>
              </a:spcAft>
              <a:buClr>
                <a:srgbClr val="7F7F7F"/>
              </a:buClr>
              <a:buSzPts val="2000"/>
              <a:buFont typeface="Calibri"/>
              <a:buNone/>
            </a:pPr>
            <a:r>
              <a:rPr b="0" i="0" lang="en-US" sz="2000" u="none" cap="none" strike="noStrike">
                <a:solidFill>
                  <a:srgbClr val="7F7F7F"/>
                </a:solidFill>
                <a:latin typeface="Calibri"/>
                <a:ea typeface="Calibri"/>
                <a:cs typeface="Calibri"/>
                <a:sym typeface="Calibri"/>
              </a:rPr>
              <a:t>If a lock has not already taken place simply request a manual index lock at any point during the crediting period</a:t>
            </a:r>
            <a:r>
              <a:rPr b="0" baseline="30000" i="0" lang="en-US" sz="2000" u="none" cap="none" strike="noStrike">
                <a:solidFill>
                  <a:srgbClr val="7F7F7F"/>
                </a:solidFill>
                <a:latin typeface="Calibri"/>
                <a:ea typeface="Calibri"/>
                <a:cs typeface="Calibri"/>
                <a:sym typeface="Calibri"/>
              </a:rPr>
              <a:t>2</a:t>
            </a:r>
            <a:endParaRPr b="0" i="0" sz="2000" u="none" cap="none" strike="noStrike">
              <a:solidFill>
                <a:srgbClr val="7F7F7F"/>
              </a:solidFill>
              <a:latin typeface="Calibri"/>
              <a:ea typeface="Calibri"/>
              <a:cs typeface="Calibri"/>
              <a:sym typeface="Calibri"/>
            </a:endParaRPr>
          </a:p>
        </p:txBody>
      </p:sp>
      <p:sp>
        <p:nvSpPr>
          <p:cNvPr id="1157" name="Google Shape;1157;p20"/>
          <p:cNvSpPr txBox="1"/>
          <p:nvPr/>
        </p:nvSpPr>
        <p:spPr>
          <a:xfrm>
            <a:off x="594003" y="2020357"/>
            <a:ext cx="4619105" cy="1728209"/>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424242"/>
              </a:buClr>
              <a:buSzPts val="2000"/>
              <a:buFont typeface="Noto Sans Symbols"/>
              <a:buChar char="⮚"/>
            </a:pPr>
            <a:r>
              <a:rPr b="0" i="0" lang="en-US" sz="2000" u="none" cap="none" strike="noStrike">
                <a:solidFill>
                  <a:srgbClr val="424242"/>
                </a:solidFill>
                <a:latin typeface="Calibri"/>
                <a:ea typeface="Calibri"/>
                <a:cs typeface="Calibri"/>
                <a:sym typeface="Calibri"/>
              </a:rPr>
              <a:t>Set upper and/or lower targets</a:t>
            </a:r>
            <a:endParaRPr/>
          </a:p>
          <a:p>
            <a:pPr indent="-215900" lvl="0" marL="342900" marR="0" rtl="0" algn="l">
              <a:lnSpc>
                <a:spcPct val="90000"/>
              </a:lnSpc>
              <a:spcBef>
                <a:spcPts val="0"/>
              </a:spcBef>
              <a:spcAft>
                <a:spcPts val="0"/>
              </a:spcAft>
              <a:buClr>
                <a:schemeClr val="lt1"/>
              </a:buClr>
              <a:buSzPts val="2000"/>
              <a:buFont typeface="Noto Sans Symbols"/>
              <a:buNone/>
            </a:pPr>
            <a:r>
              <a:t/>
            </a:r>
            <a:endParaRPr b="0" i="0" sz="2000" u="none" cap="none" strike="noStrike">
              <a:solidFill>
                <a:srgbClr val="424242"/>
              </a:solidFill>
              <a:latin typeface="Calibri"/>
              <a:ea typeface="Calibri"/>
              <a:cs typeface="Calibri"/>
              <a:sym typeface="Calibri"/>
            </a:endParaRPr>
          </a:p>
          <a:p>
            <a:pPr indent="0" lvl="0" marL="0" marR="0" rtl="0" algn="l">
              <a:lnSpc>
                <a:spcPct val="90000"/>
              </a:lnSpc>
              <a:spcBef>
                <a:spcPts val="0"/>
              </a:spcBef>
              <a:spcAft>
                <a:spcPts val="0"/>
              </a:spcAft>
              <a:buClr>
                <a:srgbClr val="7F7F7F"/>
              </a:buClr>
              <a:buSzPts val="2000"/>
              <a:buFont typeface="Calibri"/>
              <a:buNone/>
            </a:pPr>
            <a:r>
              <a:rPr b="0" i="0" lang="en-US" sz="2000" u="none" cap="none" strike="noStrike">
                <a:solidFill>
                  <a:srgbClr val="7F7F7F"/>
                </a:solidFill>
                <a:latin typeface="Calibri"/>
                <a:ea typeface="Calibri"/>
                <a:cs typeface="Calibri"/>
                <a:sym typeface="Calibri"/>
              </a:rPr>
              <a:t>If the allocation option’s index interest rate % reaches the target, Auto Lock will automatically lock in the index value until the next contract anniversary</a:t>
            </a:r>
            <a:r>
              <a:rPr b="0" baseline="30000" i="0" lang="en-US" sz="2000" u="none" cap="none" strike="noStrike">
                <a:solidFill>
                  <a:srgbClr val="7F7F7F"/>
                </a:solidFill>
                <a:latin typeface="Calibri"/>
                <a:ea typeface="Calibri"/>
                <a:cs typeface="Calibri"/>
                <a:sym typeface="Calibri"/>
              </a:rPr>
              <a:t>1</a:t>
            </a:r>
            <a:endParaRPr b="0" i="0" sz="2000" u="none" cap="none" strike="noStrike">
              <a:solidFill>
                <a:srgbClr val="7F7F7F"/>
              </a:solidFill>
              <a:latin typeface="Calibri"/>
              <a:ea typeface="Calibri"/>
              <a:cs typeface="Calibri"/>
              <a:sym typeface="Calibri"/>
            </a:endParaRPr>
          </a:p>
        </p:txBody>
      </p:sp>
      <p:sp>
        <p:nvSpPr>
          <p:cNvPr id="1158" name="Google Shape;1158;p20"/>
          <p:cNvSpPr txBox="1"/>
          <p:nvPr/>
        </p:nvSpPr>
        <p:spPr>
          <a:xfrm>
            <a:off x="5786566" y="4272966"/>
            <a:ext cx="5353539" cy="102966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100"/>
              <a:buFont typeface="Calibri"/>
              <a:buNone/>
            </a:pPr>
            <a:r>
              <a:t/>
            </a:r>
            <a:endParaRPr b="0" baseline="30000" i="0" sz="1100" u="none" cap="none" strike="noStrike">
              <a:solidFill>
                <a:srgbClr val="424242"/>
              </a:solidFill>
              <a:latin typeface="Calibri"/>
              <a:ea typeface="Calibri"/>
              <a:cs typeface="Calibri"/>
              <a:sym typeface="Calibri"/>
            </a:endParaRPr>
          </a:p>
          <a:p>
            <a:pPr indent="0" lvl="0" marL="0" marR="0" rtl="0" algn="l">
              <a:lnSpc>
                <a:spcPct val="100000"/>
              </a:lnSpc>
              <a:spcBef>
                <a:spcPts val="0"/>
              </a:spcBef>
              <a:spcAft>
                <a:spcPts val="0"/>
              </a:spcAft>
              <a:buClr>
                <a:srgbClr val="424242"/>
              </a:buClr>
              <a:buSzPts val="1100"/>
              <a:buFont typeface="Calibri"/>
              <a:buNone/>
            </a:pPr>
            <a:r>
              <a:rPr b="0" baseline="30000" i="0" lang="en-US" sz="1100" u="none" cap="none" strike="noStrike">
                <a:solidFill>
                  <a:srgbClr val="424242"/>
                </a:solidFill>
                <a:latin typeface="Calibri"/>
                <a:ea typeface="Calibri"/>
                <a:cs typeface="Calibri"/>
                <a:sym typeface="Calibri"/>
              </a:rPr>
              <a:t>1 </a:t>
            </a:r>
            <a:r>
              <a:rPr b="0" i="0" lang="en-US" sz="1100" u="none" cap="none" strike="noStrike">
                <a:solidFill>
                  <a:srgbClr val="424242"/>
                </a:solidFill>
                <a:latin typeface="Calibri"/>
                <a:ea typeface="Calibri"/>
                <a:cs typeface="Calibri"/>
                <a:sym typeface="Calibri"/>
              </a:rPr>
              <a:t>Setting targets authorizes Allianz to automatically activate an Index Lock once the target is reached based on the index interest rate percentage at the end of the business day. Because of this, your index interest rate percentage may be higher or lower than your target. This service may be discontinued at any time.</a:t>
            </a:r>
            <a:endParaRPr/>
          </a:p>
        </p:txBody>
      </p:sp>
      <p:sp>
        <p:nvSpPr>
          <p:cNvPr id="1159" name="Google Shape;1159;p20"/>
          <p:cNvSpPr txBox="1"/>
          <p:nvPr/>
        </p:nvSpPr>
        <p:spPr>
          <a:xfrm>
            <a:off x="5921592" y="301102"/>
            <a:ext cx="4960193" cy="7313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24242"/>
              </a:buClr>
              <a:buSzPts val="1600"/>
              <a:buFont typeface="Calibri"/>
              <a:buNone/>
            </a:pPr>
            <a:r>
              <a:rPr b="0" i="0" lang="en-US" sz="1600" u="none" cap="none" strike="noStrike">
                <a:solidFill>
                  <a:srgbClr val="424242"/>
                </a:solidFill>
                <a:latin typeface="Calibri"/>
                <a:ea typeface="Calibri"/>
                <a:cs typeface="Calibri"/>
                <a:sym typeface="Calibri"/>
              </a:rPr>
              <a:t>Sample website view </a:t>
            </a:r>
            <a:endParaRPr/>
          </a:p>
          <a:p>
            <a:pPr indent="0" lvl="0" marL="0" marR="0" rtl="0" algn="l">
              <a:lnSpc>
                <a:spcPct val="90000"/>
              </a:lnSpc>
              <a:spcBef>
                <a:spcPts val="0"/>
              </a:spcBef>
              <a:spcAft>
                <a:spcPts val="0"/>
              </a:spcAft>
              <a:buClr>
                <a:srgbClr val="7F7F7F"/>
              </a:buClr>
              <a:buSzPts val="1400"/>
              <a:buFont typeface="Calibri"/>
              <a:buNone/>
            </a:pPr>
            <a:r>
              <a:rPr b="0" i="0" lang="en-US" sz="1400" u="none" cap="none" strike="noStrike">
                <a:solidFill>
                  <a:srgbClr val="7F7F7F"/>
                </a:solidFill>
                <a:latin typeface="Calibri"/>
                <a:ea typeface="Calibri"/>
                <a:cs typeface="Calibri"/>
                <a:sym typeface="Calibri"/>
              </a:rPr>
              <a:t>Index allocations, crediting period start and end date not shown. Website view subject to change. </a:t>
            </a:r>
            <a:endParaRPr/>
          </a:p>
        </p:txBody>
      </p:sp>
      <p:sp>
        <p:nvSpPr>
          <p:cNvPr id="1160" name="Google Shape;1160;p20"/>
          <p:cNvSpPr/>
          <p:nvPr/>
        </p:nvSpPr>
        <p:spPr>
          <a:xfrm>
            <a:off x="5758925" y="5183654"/>
            <a:ext cx="5445528" cy="19543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24242"/>
              </a:buClr>
              <a:buSzPts val="1100"/>
              <a:buFont typeface="Calibri"/>
              <a:buNone/>
            </a:pPr>
            <a:r>
              <a:rPr b="0" baseline="30000" i="0" lang="en-US" sz="1100" u="none" cap="none" strike="noStrike">
                <a:solidFill>
                  <a:srgbClr val="424242"/>
                </a:solidFill>
                <a:latin typeface="Calibri"/>
                <a:ea typeface="Calibri"/>
                <a:cs typeface="Calibri"/>
                <a:sym typeface="Calibri"/>
              </a:rPr>
              <a:t>2 </a:t>
            </a:r>
            <a:r>
              <a:rPr b="0" i="0" lang="en-US" sz="1100" u="none" cap="none" strike="noStrike">
                <a:solidFill>
                  <a:srgbClr val="424242"/>
                </a:solidFill>
                <a:latin typeface="Calibri"/>
                <a:ea typeface="Calibri"/>
                <a:cs typeface="Calibri"/>
                <a:sym typeface="Calibri"/>
              </a:rPr>
              <a:t>You may activate an Index Lock manually online at any time, as long as an Auto Lock hasn’t already been activated. Activating Index Lock manually will cancel any current targets you have set for the current crediting period. If you decide to activate Index Lock manually – or if neither target has been reached at the end of your current crediting period – you will need to set new targets for the next crediting period. </a:t>
            </a:r>
            <a:endParaRPr/>
          </a:p>
          <a:p>
            <a:pPr indent="0" lvl="0" marL="0" marR="0" rtl="0" algn="l">
              <a:lnSpc>
                <a:spcPct val="100000"/>
              </a:lnSpc>
              <a:spcBef>
                <a:spcPts val="0"/>
              </a:spcBef>
              <a:spcAft>
                <a:spcPts val="0"/>
              </a:spcAft>
              <a:buClr>
                <a:schemeClr val="lt1"/>
              </a:buClr>
              <a:buSzPts val="1100"/>
              <a:buFont typeface="Calibri"/>
              <a:buNone/>
            </a:pPr>
            <a:r>
              <a:t/>
            </a:r>
            <a:endParaRPr sz="1100">
              <a:solidFill>
                <a:srgbClr val="424242"/>
              </a:solidFill>
              <a:latin typeface="Calibri"/>
              <a:ea typeface="Calibri"/>
              <a:cs typeface="Calibri"/>
              <a:sym typeface="Calibri"/>
            </a:endParaRPr>
          </a:p>
          <a:p>
            <a:pPr indent="0" lvl="0" marL="0" marR="0" rtl="0" algn="l">
              <a:lnSpc>
                <a:spcPct val="100000"/>
              </a:lnSpc>
              <a:spcBef>
                <a:spcPts val="0"/>
              </a:spcBef>
              <a:spcAft>
                <a:spcPts val="0"/>
              </a:spcAft>
              <a:buClr>
                <a:srgbClr val="424242"/>
              </a:buClr>
              <a:buSzPts val="1100"/>
              <a:buFont typeface="Calibri"/>
              <a:buNone/>
            </a:pPr>
            <a:r>
              <a:rPr b="0" i="0" lang="en-US" sz="1100" u="none" cap="none" strike="noStrike">
                <a:solidFill>
                  <a:srgbClr val="424242"/>
                </a:solidFill>
                <a:latin typeface="Calibri"/>
                <a:ea typeface="Calibri"/>
                <a:cs typeface="Calibri"/>
                <a:sym typeface="Calibri"/>
              </a:rPr>
              <a:t>Exercising an Index Lock may result in a credit higher</a:t>
            </a:r>
            <a:r>
              <a:rPr b="0" i="0" lang="en-US" sz="1100" u="none" cap="none" strike="noStrike">
                <a:solidFill>
                  <a:srgbClr val="424242"/>
                </a:solidFill>
                <a:latin typeface="Calibri"/>
                <a:ea typeface="Calibri"/>
                <a:cs typeface="Calibri"/>
                <a:sym typeface="Calibri"/>
              </a:rPr>
              <a:t> or lower than if the </a:t>
            </a:r>
            <a:r>
              <a:rPr lang="en-US" sz="1100">
                <a:solidFill>
                  <a:srgbClr val="424242"/>
                </a:solidFill>
                <a:latin typeface="Calibri"/>
                <a:ea typeface="Calibri"/>
                <a:cs typeface="Calibri"/>
                <a:sym typeface="Calibri"/>
              </a:rPr>
              <a:t>Index Lock had not been exercised. We will not provide advice or notify you regarding whether you should exercise an Index Lock or the or the optimal time for doing so.</a:t>
            </a:r>
            <a:endParaRPr b="0" i="0" sz="1100" u="none" cap="none" strike="noStrike">
              <a:solidFill>
                <a:srgbClr val="424242"/>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100"/>
              <a:buFont typeface="Calibri"/>
              <a:buNone/>
            </a:pPr>
            <a:r>
              <a:t/>
            </a:r>
            <a:endParaRPr sz="1100">
              <a:solidFill>
                <a:srgbClr val="424242"/>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100"/>
              <a:buFont typeface="Calibri"/>
              <a:buNone/>
            </a:pPr>
            <a:r>
              <a:t/>
            </a:r>
            <a:endParaRPr b="0" i="0" sz="1100" u="none" cap="none" strike="noStrike">
              <a:solidFill>
                <a:srgbClr val="424242"/>
              </a:solidFill>
              <a:latin typeface="Calibri"/>
              <a:ea typeface="Calibri"/>
              <a:cs typeface="Calibri"/>
              <a:sym typeface="Calibri"/>
            </a:endParaRPr>
          </a:p>
        </p:txBody>
      </p:sp>
      <p:pic>
        <p:nvPicPr>
          <p:cNvPr id="1161" name="Google Shape;1161;p20"/>
          <p:cNvPicPr preferRelativeResize="0"/>
          <p:nvPr/>
        </p:nvPicPr>
        <p:blipFill rotWithShape="1">
          <a:blip r:embed="rId3">
            <a:alphaModFix/>
          </a:blip>
          <a:srcRect b="22443" l="51367" r="741" t="11804"/>
          <a:stretch/>
        </p:blipFill>
        <p:spPr>
          <a:xfrm>
            <a:off x="5811722" y="1487553"/>
            <a:ext cx="5311348" cy="2592316"/>
          </a:xfrm>
          <a:prstGeom prst="rect">
            <a:avLst/>
          </a:prstGeom>
          <a:noFill/>
          <a:ln>
            <a:noFill/>
          </a:ln>
        </p:spPr>
      </p:pic>
      <p:sp>
        <p:nvSpPr>
          <p:cNvPr id="1162" name="Google Shape;1162;p20"/>
          <p:cNvSpPr txBox="1"/>
          <p:nvPr/>
        </p:nvSpPr>
        <p:spPr>
          <a:xfrm>
            <a:off x="6081848" y="3062709"/>
            <a:ext cx="598626" cy="266056"/>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A5A5A5"/>
              </a:buClr>
              <a:buSzPts val="1300"/>
              <a:buFont typeface="Calibri"/>
              <a:buNone/>
            </a:pPr>
            <a:r>
              <a:rPr b="0" i="0" lang="en-US" sz="1300" u="none" cap="none" strike="noStrike">
                <a:solidFill>
                  <a:srgbClr val="A5A5A5"/>
                </a:solidFill>
                <a:latin typeface="Calibri"/>
                <a:ea typeface="Calibri"/>
                <a:cs typeface="Calibri"/>
                <a:sym typeface="Calibri"/>
              </a:rPr>
              <a:t>3.90</a:t>
            </a:r>
            <a:endParaRPr/>
          </a:p>
        </p:txBody>
      </p:sp>
      <p:sp>
        <p:nvSpPr>
          <p:cNvPr id="1163" name="Google Shape;1163;p20"/>
          <p:cNvSpPr txBox="1"/>
          <p:nvPr/>
        </p:nvSpPr>
        <p:spPr>
          <a:xfrm>
            <a:off x="6115503" y="3583694"/>
            <a:ext cx="598626" cy="266056"/>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A5A5A5"/>
              </a:buClr>
              <a:buSzPts val="1300"/>
              <a:buFont typeface="Calibri"/>
              <a:buNone/>
            </a:pPr>
            <a:r>
              <a:rPr b="0" i="0" lang="en-US" sz="1300" u="none" cap="none" strike="noStrike">
                <a:solidFill>
                  <a:srgbClr val="A5A5A5"/>
                </a:solidFill>
                <a:latin typeface="Calibri"/>
                <a:ea typeface="Calibri"/>
                <a:cs typeface="Calibri"/>
                <a:sym typeface="Calibri"/>
              </a:rPr>
              <a:t>5.77</a:t>
            </a:r>
            <a:endParaRPr/>
          </a:p>
        </p:txBody>
      </p:sp>
      <p:sp>
        <p:nvSpPr>
          <p:cNvPr id="1164" name="Google Shape;1164;p20"/>
          <p:cNvSpPr txBox="1"/>
          <p:nvPr/>
        </p:nvSpPr>
        <p:spPr>
          <a:xfrm>
            <a:off x="7279087" y="3085371"/>
            <a:ext cx="316734" cy="225201"/>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8D8D8D"/>
              </a:buClr>
              <a:buSzPts val="1300"/>
              <a:buFont typeface="Calibri"/>
              <a:buNone/>
            </a:pPr>
            <a:r>
              <a:rPr b="0" i="0" lang="en-US" sz="1300" u="none" cap="none" strike="noStrike">
                <a:solidFill>
                  <a:srgbClr val="8D8D8D"/>
                </a:solidFill>
                <a:latin typeface="Calibri"/>
                <a:ea typeface="Calibri"/>
                <a:cs typeface="Calibri"/>
                <a:sym typeface="Calibri"/>
              </a:rPr>
              <a:t>6</a:t>
            </a:r>
            <a:endParaRPr/>
          </a:p>
        </p:txBody>
      </p:sp>
      <p:sp>
        <p:nvSpPr>
          <p:cNvPr id="1165" name="Google Shape;1165;p20"/>
          <p:cNvSpPr txBox="1"/>
          <p:nvPr/>
        </p:nvSpPr>
        <p:spPr>
          <a:xfrm>
            <a:off x="9083400" y="3085371"/>
            <a:ext cx="184030" cy="211157"/>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8D8D8D"/>
              </a:buClr>
              <a:buSzPts val="1300"/>
              <a:buFont typeface="Calibri"/>
              <a:buNone/>
            </a:pPr>
            <a:r>
              <a:rPr b="0" i="0" lang="en-US" sz="1300" u="none" cap="none" strike="noStrike">
                <a:solidFill>
                  <a:srgbClr val="8D8D8D"/>
                </a:solidFill>
                <a:latin typeface="Calibri"/>
                <a:ea typeface="Calibri"/>
                <a:cs typeface="Calibri"/>
                <a:sym typeface="Calibri"/>
              </a:rPr>
              <a:t>2</a:t>
            </a:r>
            <a:endParaRPr/>
          </a:p>
        </p:txBody>
      </p:sp>
      <p:sp>
        <p:nvSpPr>
          <p:cNvPr id="1166" name="Google Shape;1166;p20"/>
          <p:cNvSpPr/>
          <p:nvPr/>
        </p:nvSpPr>
        <p:spPr>
          <a:xfrm>
            <a:off x="5811721" y="1355148"/>
            <a:ext cx="910400" cy="864105"/>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00"/>
              <a:buFont typeface="Calibri"/>
              <a:buNone/>
            </a:pPr>
            <a:r>
              <a:t/>
            </a:r>
            <a:endParaRPr b="0" i="0" sz="2300" u="none" cap="none" strike="noStrike">
              <a:solidFill>
                <a:srgbClr val="FFFFFF"/>
              </a:solidFill>
              <a:latin typeface="Calibri"/>
              <a:ea typeface="Calibri"/>
              <a:cs typeface="Calibri"/>
              <a:sym typeface="Calibri"/>
            </a:endParaRPr>
          </a:p>
        </p:txBody>
      </p:sp>
      <p:sp>
        <p:nvSpPr>
          <p:cNvPr id="1167" name="Google Shape;1167;p20"/>
          <p:cNvSpPr txBox="1"/>
          <p:nvPr/>
        </p:nvSpPr>
        <p:spPr>
          <a:xfrm>
            <a:off x="6904537" y="3541266"/>
            <a:ext cx="1382568" cy="448806"/>
          </a:xfrm>
          <a:prstGeom prst="rect">
            <a:avLst/>
          </a:prstGeom>
          <a:solidFill>
            <a:srgbClr val="D9EDF7"/>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200">
                <a:solidFill>
                  <a:schemeClr val="lt1"/>
                </a:solidFill>
                <a:latin typeface="Calibri"/>
                <a:ea typeface="Calibri"/>
                <a:cs typeface="Calibri"/>
                <a:sym typeface="Calibri"/>
              </a:rPr>
              <a:t>Manual Lock Requested</a:t>
            </a:r>
            <a:endParaRPr sz="1200">
              <a:solidFill>
                <a:schemeClr val="lt1"/>
              </a:solidFill>
              <a:latin typeface="Calibri"/>
              <a:ea typeface="Calibri"/>
              <a:cs typeface="Calibri"/>
              <a:sym typeface="Calibri"/>
            </a:endParaRPr>
          </a:p>
        </p:txBody>
      </p:sp>
      <p:sp>
        <p:nvSpPr>
          <p:cNvPr id="1168" name="Google Shape;1168;p20"/>
          <p:cNvSpPr txBox="1"/>
          <p:nvPr/>
        </p:nvSpPr>
        <p:spPr>
          <a:xfrm>
            <a:off x="8631872" y="3524163"/>
            <a:ext cx="1382568" cy="448806"/>
          </a:xfrm>
          <a:prstGeom prst="rect">
            <a:avLst/>
          </a:prstGeom>
          <a:solidFill>
            <a:srgbClr val="D9EDF7"/>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200">
                <a:solidFill>
                  <a:schemeClr val="lt1"/>
                </a:solidFill>
                <a:latin typeface="Calibri"/>
                <a:ea typeface="Calibri"/>
                <a:cs typeface="Calibri"/>
                <a:sym typeface="Calibri"/>
              </a:rPr>
              <a:t>Manual Lock Requested</a:t>
            </a:r>
            <a:endParaRPr sz="1200">
              <a:solidFill>
                <a:schemeClr val="lt1"/>
              </a:solidFill>
              <a:latin typeface="Calibri"/>
              <a:ea typeface="Calibri"/>
              <a:cs typeface="Calibri"/>
              <a:sym typeface="Calibri"/>
            </a:endParaRPr>
          </a:p>
        </p:txBody>
      </p:sp>
      <p:sp>
        <p:nvSpPr>
          <p:cNvPr id="1169" name="Google Shape;1169;p20"/>
          <p:cNvSpPr txBox="1"/>
          <p:nvPr/>
        </p:nvSpPr>
        <p:spPr>
          <a:xfrm>
            <a:off x="10216076" y="3007286"/>
            <a:ext cx="841248" cy="448806"/>
          </a:xfrm>
          <a:prstGeom prst="rect">
            <a:avLst/>
          </a:prstGeom>
          <a:solidFill>
            <a:srgbClr val="D9EDF7"/>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200">
                <a:solidFill>
                  <a:schemeClr val="lt1"/>
                </a:solidFill>
                <a:latin typeface="Calibri"/>
                <a:ea typeface="Calibri"/>
                <a:cs typeface="Calibri"/>
                <a:sym typeface="Calibri"/>
              </a:rPr>
              <a:t>Target</a:t>
            </a:r>
            <a:endParaRPr/>
          </a:p>
          <a:p>
            <a:pPr indent="0" lvl="0" marL="0" marR="0" rtl="0" algn="ctr">
              <a:lnSpc>
                <a:spcPct val="90000"/>
              </a:lnSpc>
              <a:spcBef>
                <a:spcPts val="0"/>
              </a:spcBef>
              <a:spcAft>
                <a:spcPts val="0"/>
              </a:spcAft>
              <a:buNone/>
            </a:pPr>
            <a:r>
              <a:rPr lang="en-US" sz="1200">
                <a:solidFill>
                  <a:schemeClr val="lt1"/>
                </a:solidFill>
                <a:latin typeface="Calibri"/>
                <a:ea typeface="Calibri"/>
                <a:cs typeface="Calibri"/>
                <a:sym typeface="Calibri"/>
              </a:rPr>
              <a:t>Requested</a:t>
            </a:r>
            <a:endParaRPr sz="1200">
              <a:solidFill>
                <a:schemeClr val="lt1"/>
              </a:solidFill>
              <a:latin typeface="Calibri"/>
              <a:ea typeface="Calibri"/>
              <a:cs typeface="Calibri"/>
              <a:sym typeface="Calibri"/>
            </a:endParaRPr>
          </a:p>
        </p:txBody>
      </p:sp>
      <p:sp>
        <p:nvSpPr>
          <p:cNvPr id="1170" name="Google Shape;1170;p20"/>
          <p:cNvSpPr txBox="1"/>
          <p:nvPr/>
        </p:nvSpPr>
        <p:spPr>
          <a:xfrm>
            <a:off x="5823273" y="2284003"/>
            <a:ext cx="856584" cy="640080"/>
          </a:xfrm>
          <a:prstGeom prst="rect">
            <a:avLst/>
          </a:prstGeom>
          <a:solidFill>
            <a:srgbClr val="858A90"/>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400">
                <a:solidFill>
                  <a:schemeClr val="dk2"/>
                </a:solidFill>
                <a:latin typeface="Calibri"/>
                <a:ea typeface="Calibri"/>
                <a:cs typeface="Calibri"/>
                <a:sym typeface="Calibri"/>
              </a:rPr>
              <a:t>Index Interest Rate %</a:t>
            </a:r>
            <a:endParaRPr/>
          </a:p>
        </p:txBody>
      </p:sp>
      <p:sp>
        <p:nvSpPr>
          <p:cNvPr id="1171" name="Google Shape;1171;p20"/>
          <p:cNvSpPr txBox="1"/>
          <p:nvPr/>
        </p:nvSpPr>
        <p:spPr>
          <a:xfrm>
            <a:off x="7017988" y="2660566"/>
            <a:ext cx="1155665" cy="320630"/>
          </a:xfrm>
          <a:prstGeom prst="rect">
            <a:avLst/>
          </a:prstGeom>
          <a:solidFill>
            <a:srgbClr val="858A90"/>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400">
                <a:solidFill>
                  <a:schemeClr val="dk2"/>
                </a:solidFill>
                <a:latin typeface="Calibri"/>
                <a:ea typeface="Calibri"/>
                <a:cs typeface="Calibri"/>
                <a:sym typeface="Calibri"/>
              </a:rPr>
              <a:t>Upper Target</a:t>
            </a:r>
            <a:endParaRPr/>
          </a:p>
        </p:txBody>
      </p:sp>
      <p:sp>
        <p:nvSpPr>
          <p:cNvPr id="1172" name="Google Shape;1172;p20"/>
          <p:cNvSpPr txBox="1"/>
          <p:nvPr/>
        </p:nvSpPr>
        <p:spPr>
          <a:xfrm>
            <a:off x="8730364" y="2660566"/>
            <a:ext cx="1155665" cy="320630"/>
          </a:xfrm>
          <a:prstGeom prst="rect">
            <a:avLst/>
          </a:prstGeom>
          <a:solidFill>
            <a:srgbClr val="858A90"/>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400">
                <a:solidFill>
                  <a:schemeClr val="dk2"/>
                </a:solidFill>
                <a:latin typeface="Calibri"/>
                <a:ea typeface="Calibri"/>
                <a:cs typeface="Calibri"/>
                <a:sym typeface="Calibri"/>
              </a:rPr>
              <a:t>Lower Target</a:t>
            </a:r>
            <a:endParaRPr/>
          </a:p>
        </p:txBody>
      </p:sp>
      <p:sp>
        <p:nvSpPr>
          <p:cNvPr id="1173" name="Google Shape;1173;p20"/>
          <p:cNvSpPr txBox="1"/>
          <p:nvPr/>
        </p:nvSpPr>
        <p:spPr>
          <a:xfrm>
            <a:off x="7820268" y="2275187"/>
            <a:ext cx="1240071" cy="284576"/>
          </a:xfrm>
          <a:prstGeom prst="rect">
            <a:avLst/>
          </a:prstGeom>
          <a:solidFill>
            <a:srgbClr val="858A90"/>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400">
                <a:solidFill>
                  <a:schemeClr val="dk2"/>
                </a:solidFill>
                <a:latin typeface="Calibri"/>
                <a:ea typeface="Calibri"/>
                <a:cs typeface="Calibri"/>
                <a:sym typeface="Calibri"/>
              </a:rPr>
              <a:t>Auto Lock</a:t>
            </a:r>
            <a:endParaRPr/>
          </a:p>
        </p:txBody>
      </p:sp>
      <p:sp>
        <p:nvSpPr>
          <p:cNvPr id="1174" name="Google Shape;1174;p20"/>
          <p:cNvSpPr txBox="1"/>
          <p:nvPr/>
        </p:nvSpPr>
        <p:spPr>
          <a:xfrm>
            <a:off x="7361766" y="1525929"/>
            <a:ext cx="2189066" cy="430406"/>
          </a:xfrm>
          <a:prstGeom prst="rect">
            <a:avLst/>
          </a:prstGeom>
          <a:solidFill>
            <a:srgbClr val="013781"/>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400">
                <a:solidFill>
                  <a:schemeClr val="dk2"/>
                </a:solidFill>
                <a:latin typeface="Calibri"/>
                <a:ea typeface="Calibri"/>
                <a:cs typeface="Calibri"/>
                <a:sym typeface="Calibri"/>
              </a:rPr>
              <a:t>Automatically </a:t>
            </a:r>
            <a:endParaRPr/>
          </a:p>
          <a:p>
            <a:pPr indent="0" lvl="0" marL="0" marR="0" rtl="0" algn="ctr">
              <a:lnSpc>
                <a:spcPct val="90000"/>
              </a:lnSpc>
              <a:spcBef>
                <a:spcPts val="0"/>
              </a:spcBef>
              <a:spcAft>
                <a:spcPts val="0"/>
              </a:spcAft>
              <a:buNone/>
            </a:pPr>
            <a:r>
              <a:rPr lang="en-US" sz="1400">
                <a:solidFill>
                  <a:schemeClr val="dk2"/>
                </a:solidFill>
                <a:latin typeface="Calibri"/>
                <a:ea typeface="Calibri"/>
                <a:cs typeface="Calibri"/>
                <a:sym typeface="Calibri"/>
              </a:rPr>
              <a:t>lock when a target is met</a:t>
            </a:r>
            <a:endParaRPr/>
          </a:p>
        </p:txBody>
      </p:sp>
      <p:sp>
        <p:nvSpPr>
          <p:cNvPr id="1175" name="Google Shape;1175;p20"/>
          <p:cNvSpPr txBox="1"/>
          <p:nvPr/>
        </p:nvSpPr>
        <p:spPr>
          <a:xfrm>
            <a:off x="10191821" y="1525929"/>
            <a:ext cx="896112" cy="430406"/>
          </a:xfrm>
          <a:prstGeom prst="rect">
            <a:avLst/>
          </a:prstGeom>
          <a:solidFill>
            <a:srgbClr val="013781"/>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400">
                <a:solidFill>
                  <a:schemeClr val="dk2"/>
                </a:solidFill>
                <a:latin typeface="Calibri"/>
                <a:ea typeface="Calibri"/>
                <a:cs typeface="Calibri"/>
                <a:sym typeface="Calibri"/>
              </a:rPr>
              <a:t>Manually lock now</a:t>
            </a:r>
            <a:endParaRPr/>
          </a:p>
        </p:txBody>
      </p:sp>
      <p:sp>
        <p:nvSpPr>
          <p:cNvPr id="1176" name="Google Shape;1176;p20"/>
          <p:cNvSpPr txBox="1"/>
          <p:nvPr/>
        </p:nvSpPr>
        <p:spPr>
          <a:xfrm>
            <a:off x="10211320" y="2497633"/>
            <a:ext cx="840889" cy="483563"/>
          </a:xfrm>
          <a:prstGeom prst="rect">
            <a:avLst/>
          </a:prstGeom>
          <a:solidFill>
            <a:srgbClr val="858A90"/>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400">
                <a:solidFill>
                  <a:schemeClr val="dk2"/>
                </a:solidFill>
                <a:latin typeface="Calibri"/>
                <a:ea typeface="Calibri"/>
                <a:cs typeface="Calibri"/>
                <a:sym typeface="Calibri"/>
              </a:rPr>
              <a:t>Manual Lock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sp>
        <p:nvSpPr>
          <p:cNvPr id="1182" name="Google Shape;1182;p21"/>
          <p:cNvSpPr txBox="1"/>
          <p:nvPr>
            <p:ph type="title"/>
          </p:nvPr>
        </p:nvSpPr>
        <p:spPr>
          <a:xfrm>
            <a:off x="333354" y="402381"/>
            <a:ext cx="10969943" cy="812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400"/>
              <a:buFont typeface="Calibri"/>
              <a:buNone/>
            </a:pPr>
            <a:r>
              <a:rPr lang="en-US"/>
              <a:t>Allocation charge details </a:t>
            </a:r>
            <a:endParaRPr/>
          </a:p>
        </p:txBody>
      </p:sp>
      <p:sp>
        <p:nvSpPr>
          <p:cNvPr id="1183" name="Google Shape;1183;p2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1184" name="Google Shape;1184;p21"/>
          <p:cNvSpPr txBox="1"/>
          <p:nvPr/>
        </p:nvSpPr>
        <p:spPr>
          <a:xfrm>
            <a:off x="1316954" y="1709557"/>
            <a:ext cx="5002968" cy="5760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300">
                <a:solidFill>
                  <a:schemeClr val="lt1"/>
                </a:solidFill>
                <a:latin typeface="Calibri"/>
                <a:ea typeface="Calibri"/>
                <a:cs typeface="Calibri"/>
                <a:sym typeface="Calibri"/>
              </a:rPr>
              <a:t>Applies only to certain index allocations </a:t>
            </a:r>
            <a:endParaRPr/>
          </a:p>
          <a:p>
            <a:pPr indent="0" lvl="0" marL="0" marR="0" rtl="0" algn="l">
              <a:lnSpc>
                <a:spcPct val="90000"/>
              </a:lnSpc>
              <a:spcBef>
                <a:spcPts val="0"/>
              </a:spcBef>
              <a:spcAft>
                <a:spcPts val="0"/>
              </a:spcAft>
              <a:buNone/>
            </a:pPr>
            <a:r>
              <a:t/>
            </a:r>
            <a:endParaRPr sz="2300">
              <a:solidFill>
                <a:schemeClr val="lt1"/>
              </a:solidFill>
              <a:latin typeface="Calibri"/>
              <a:ea typeface="Calibri"/>
              <a:cs typeface="Calibri"/>
              <a:sym typeface="Calibri"/>
            </a:endParaRPr>
          </a:p>
        </p:txBody>
      </p:sp>
      <p:sp>
        <p:nvSpPr>
          <p:cNvPr id="1185" name="Google Shape;1185;p21"/>
          <p:cNvSpPr/>
          <p:nvPr/>
        </p:nvSpPr>
        <p:spPr>
          <a:xfrm>
            <a:off x="6922642" y="-11690"/>
            <a:ext cx="4389120" cy="6869690"/>
          </a:xfrm>
          <a:prstGeom prst="rect">
            <a:avLst/>
          </a:prstGeom>
          <a:solidFill>
            <a:srgbClr val="551461"/>
          </a:solidFill>
          <a:ln cap="flat" cmpd="sng" w="107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Calibri"/>
              <a:ea typeface="Calibri"/>
              <a:cs typeface="Calibri"/>
              <a:sym typeface="Calibri"/>
            </a:endParaRPr>
          </a:p>
        </p:txBody>
      </p:sp>
      <p:sp>
        <p:nvSpPr>
          <p:cNvPr id="1186" name="Google Shape;1186;p21"/>
          <p:cNvSpPr txBox="1"/>
          <p:nvPr/>
        </p:nvSpPr>
        <p:spPr>
          <a:xfrm>
            <a:off x="1328992" y="3576020"/>
            <a:ext cx="5242869" cy="5760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300">
                <a:solidFill>
                  <a:schemeClr val="lt1"/>
                </a:solidFill>
                <a:latin typeface="Calibri"/>
                <a:ea typeface="Calibri"/>
                <a:cs typeface="Calibri"/>
                <a:sym typeface="Calibri"/>
              </a:rPr>
              <a:t>Allows Allianz to better manage investment risk in extremely challenging economic environments</a:t>
            </a:r>
            <a:endParaRPr/>
          </a:p>
          <a:p>
            <a:pPr indent="0" lvl="0" marL="0" marR="0" rtl="0" algn="l">
              <a:lnSpc>
                <a:spcPct val="90000"/>
              </a:lnSpc>
              <a:spcBef>
                <a:spcPts val="0"/>
              </a:spcBef>
              <a:spcAft>
                <a:spcPts val="0"/>
              </a:spcAft>
              <a:buNone/>
            </a:pPr>
            <a:r>
              <a:t/>
            </a:r>
            <a:endParaRPr sz="2300">
              <a:solidFill>
                <a:schemeClr val="lt1"/>
              </a:solidFill>
              <a:latin typeface="Calibri"/>
              <a:ea typeface="Calibri"/>
              <a:cs typeface="Calibri"/>
              <a:sym typeface="Calibri"/>
            </a:endParaRPr>
          </a:p>
        </p:txBody>
      </p:sp>
      <p:sp>
        <p:nvSpPr>
          <p:cNvPr id="1187" name="Google Shape;1187;p21"/>
          <p:cNvSpPr txBox="1"/>
          <p:nvPr/>
        </p:nvSpPr>
        <p:spPr>
          <a:xfrm>
            <a:off x="1328992" y="2520626"/>
            <a:ext cx="5002968" cy="7339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US" sz="2300">
                <a:solidFill>
                  <a:schemeClr val="lt1"/>
                </a:solidFill>
                <a:latin typeface="Calibri"/>
                <a:ea typeface="Calibri"/>
                <a:cs typeface="Calibri"/>
                <a:sym typeface="Calibri"/>
              </a:rPr>
              <a:t>Charge currently 0%</a:t>
            </a:r>
            <a:endParaRPr/>
          </a:p>
        </p:txBody>
      </p:sp>
      <p:sp>
        <p:nvSpPr>
          <p:cNvPr id="1188" name="Google Shape;1188;p21"/>
          <p:cNvSpPr txBox="1"/>
          <p:nvPr/>
        </p:nvSpPr>
        <p:spPr>
          <a:xfrm>
            <a:off x="6922477" y="721471"/>
            <a:ext cx="4389120" cy="1054459"/>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2300">
                <a:solidFill>
                  <a:schemeClr val="lt1"/>
                </a:solidFill>
                <a:latin typeface="Calibri"/>
                <a:ea typeface="Calibri"/>
                <a:cs typeface="Calibri"/>
                <a:sym typeface="Calibri"/>
              </a:rPr>
              <a:t>What criteria determines if the Allocation Charge Percentage might change?</a:t>
            </a:r>
            <a:endParaRPr/>
          </a:p>
          <a:p>
            <a:pPr indent="0" lvl="0" marL="0" marR="0" rtl="0" algn="l">
              <a:lnSpc>
                <a:spcPct val="90000"/>
              </a:lnSpc>
              <a:spcBef>
                <a:spcPts val="0"/>
              </a:spcBef>
              <a:spcAft>
                <a:spcPts val="0"/>
              </a:spcAft>
              <a:buNone/>
            </a:pPr>
            <a:r>
              <a:t/>
            </a:r>
            <a:endParaRPr sz="2300">
              <a:solidFill>
                <a:schemeClr val="dk2"/>
              </a:solidFill>
              <a:latin typeface="Calibri"/>
              <a:ea typeface="Calibri"/>
              <a:cs typeface="Calibri"/>
              <a:sym typeface="Calibri"/>
            </a:endParaRPr>
          </a:p>
        </p:txBody>
      </p:sp>
      <p:grpSp>
        <p:nvGrpSpPr>
          <p:cNvPr id="1189" name="Google Shape;1189;p21"/>
          <p:cNvGrpSpPr/>
          <p:nvPr/>
        </p:nvGrpSpPr>
        <p:grpSpPr>
          <a:xfrm>
            <a:off x="608319" y="1665726"/>
            <a:ext cx="576070" cy="576070"/>
            <a:chOff x="10598151" y="433388"/>
            <a:chExt cx="438150" cy="438150"/>
          </a:xfrm>
        </p:grpSpPr>
        <p:sp>
          <p:nvSpPr>
            <p:cNvPr id="1190" name="Google Shape;1190;p21"/>
            <p:cNvSpPr/>
            <p:nvPr/>
          </p:nvSpPr>
          <p:spPr>
            <a:xfrm>
              <a:off x="10598151" y="433388"/>
              <a:ext cx="415925" cy="438150"/>
            </a:xfrm>
            <a:custGeom>
              <a:rect b="b" l="l" r="r" t="t"/>
              <a:pathLst>
                <a:path extrusionOk="0" h="192" w="182">
                  <a:moveTo>
                    <a:pt x="179" y="117"/>
                  </a:moveTo>
                  <a:cubicBezTo>
                    <a:pt x="178" y="116"/>
                    <a:pt x="176" y="118"/>
                    <a:pt x="176" y="119"/>
                  </a:cubicBezTo>
                  <a:cubicBezTo>
                    <a:pt x="174" y="139"/>
                    <a:pt x="157" y="154"/>
                    <a:pt x="137" y="154"/>
                  </a:cubicBezTo>
                  <a:cubicBezTo>
                    <a:pt x="116" y="154"/>
                    <a:pt x="98" y="136"/>
                    <a:pt x="98" y="115"/>
                  </a:cubicBezTo>
                  <a:cubicBezTo>
                    <a:pt x="98" y="93"/>
                    <a:pt x="116" y="76"/>
                    <a:pt x="137" y="76"/>
                  </a:cubicBezTo>
                  <a:cubicBezTo>
                    <a:pt x="148" y="76"/>
                    <a:pt x="157" y="80"/>
                    <a:pt x="165" y="87"/>
                  </a:cubicBezTo>
                  <a:cubicBezTo>
                    <a:pt x="166" y="88"/>
                    <a:pt x="168" y="88"/>
                    <a:pt x="169" y="87"/>
                  </a:cubicBezTo>
                  <a:cubicBezTo>
                    <a:pt x="170" y="86"/>
                    <a:pt x="170" y="84"/>
                    <a:pt x="169" y="83"/>
                  </a:cubicBezTo>
                  <a:cubicBezTo>
                    <a:pt x="164" y="78"/>
                    <a:pt x="159" y="75"/>
                    <a:pt x="153" y="73"/>
                  </a:cubicBezTo>
                  <a:cubicBezTo>
                    <a:pt x="153" y="15"/>
                    <a:pt x="153" y="15"/>
                    <a:pt x="153" y="15"/>
                  </a:cubicBezTo>
                  <a:cubicBezTo>
                    <a:pt x="153" y="7"/>
                    <a:pt x="146" y="0"/>
                    <a:pt x="138" y="0"/>
                  </a:cubicBezTo>
                  <a:cubicBezTo>
                    <a:pt x="14" y="0"/>
                    <a:pt x="14" y="0"/>
                    <a:pt x="14" y="0"/>
                  </a:cubicBezTo>
                  <a:cubicBezTo>
                    <a:pt x="6" y="0"/>
                    <a:pt x="0" y="7"/>
                    <a:pt x="0" y="15"/>
                  </a:cubicBezTo>
                  <a:cubicBezTo>
                    <a:pt x="0" y="178"/>
                    <a:pt x="0" y="178"/>
                    <a:pt x="0" y="178"/>
                  </a:cubicBezTo>
                  <a:cubicBezTo>
                    <a:pt x="0" y="186"/>
                    <a:pt x="6" y="192"/>
                    <a:pt x="14" y="192"/>
                  </a:cubicBezTo>
                  <a:cubicBezTo>
                    <a:pt x="138" y="192"/>
                    <a:pt x="138" y="192"/>
                    <a:pt x="138" y="192"/>
                  </a:cubicBezTo>
                  <a:cubicBezTo>
                    <a:pt x="146" y="192"/>
                    <a:pt x="153" y="186"/>
                    <a:pt x="153" y="178"/>
                  </a:cubicBezTo>
                  <a:cubicBezTo>
                    <a:pt x="153" y="157"/>
                    <a:pt x="153" y="157"/>
                    <a:pt x="153" y="157"/>
                  </a:cubicBezTo>
                  <a:cubicBezTo>
                    <a:pt x="168" y="151"/>
                    <a:pt x="180" y="137"/>
                    <a:pt x="182" y="120"/>
                  </a:cubicBezTo>
                  <a:cubicBezTo>
                    <a:pt x="182" y="118"/>
                    <a:pt x="181" y="117"/>
                    <a:pt x="179" y="117"/>
                  </a:cubicBezTo>
                  <a:close/>
                  <a:moveTo>
                    <a:pt x="38" y="6"/>
                  </a:moveTo>
                  <a:cubicBezTo>
                    <a:pt x="114" y="6"/>
                    <a:pt x="114" y="6"/>
                    <a:pt x="114" y="6"/>
                  </a:cubicBezTo>
                  <a:cubicBezTo>
                    <a:pt x="114" y="11"/>
                    <a:pt x="114" y="11"/>
                    <a:pt x="114" y="11"/>
                  </a:cubicBezTo>
                  <a:cubicBezTo>
                    <a:pt x="114" y="16"/>
                    <a:pt x="110" y="20"/>
                    <a:pt x="105" y="20"/>
                  </a:cubicBezTo>
                  <a:cubicBezTo>
                    <a:pt x="47" y="20"/>
                    <a:pt x="47" y="20"/>
                    <a:pt x="47" y="20"/>
                  </a:cubicBezTo>
                  <a:cubicBezTo>
                    <a:pt x="42" y="20"/>
                    <a:pt x="38" y="16"/>
                    <a:pt x="38" y="11"/>
                  </a:cubicBezTo>
                  <a:lnTo>
                    <a:pt x="38" y="6"/>
                  </a:lnTo>
                  <a:close/>
                  <a:moveTo>
                    <a:pt x="147" y="178"/>
                  </a:moveTo>
                  <a:cubicBezTo>
                    <a:pt x="147" y="183"/>
                    <a:pt x="143" y="186"/>
                    <a:pt x="138" y="186"/>
                  </a:cubicBezTo>
                  <a:cubicBezTo>
                    <a:pt x="14" y="186"/>
                    <a:pt x="14" y="186"/>
                    <a:pt x="14" y="186"/>
                  </a:cubicBezTo>
                  <a:cubicBezTo>
                    <a:pt x="9" y="186"/>
                    <a:pt x="5" y="183"/>
                    <a:pt x="5" y="178"/>
                  </a:cubicBezTo>
                  <a:cubicBezTo>
                    <a:pt x="5" y="15"/>
                    <a:pt x="5" y="15"/>
                    <a:pt x="5" y="15"/>
                  </a:cubicBezTo>
                  <a:cubicBezTo>
                    <a:pt x="5" y="10"/>
                    <a:pt x="9" y="6"/>
                    <a:pt x="14" y="6"/>
                  </a:cubicBezTo>
                  <a:cubicBezTo>
                    <a:pt x="33" y="6"/>
                    <a:pt x="33" y="6"/>
                    <a:pt x="33" y="6"/>
                  </a:cubicBezTo>
                  <a:cubicBezTo>
                    <a:pt x="33" y="11"/>
                    <a:pt x="33" y="11"/>
                    <a:pt x="33" y="11"/>
                  </a:cubicBezTo>
                  <a:cubicBezTo>
                    <a:pt x="33" y="19"/>
                    <a:pt x="39" y="26"/>
                    <a:pt x="47" y="26"/>
                  </a:cubicBezTo>
                  <a:cubicBezTo>
                    <a:pt x="105" y="26"/>
                    <a:pt x="105" y="26"/>
                    <a:pt x="105" y="26"/>
                  </a:cubicBezTo>
                  <a:cubicBezTo>
                    <a:pt x="113" y="26"/>
                    <a:pt x="120" y="19"/>
                    <a:pt x="120" y="11"/>
                  </a:cubicBezTo>
                  <a:cubicBezTo>
                    <a:pt x="120" y="6"/>
                    <a:pt x="120" y="6"/>
                    <a:pt x="120" y="6"/>
                  </a:cubicBezTo>
                  <a:cubicBezTo>
                    <a:pt x="138" y="6"/>
                    <a:pt x="138" y="6"/>
                    <a:pt x="138" y="6"/>
                  </a:cubicBezTo>
                  <a:cubicBezTo>
                    <a:pt x="143" y="6"/>
                    <a:pt x="147" y="10"/>
                    <a:pt x="147" y="15"/>
                  </a:cubicBezTo>
                  <a:cubicBezTo>
                    <a:pt x="147" y="71"/>
                    <a:pt x="147" y="71"/>
                    <a:pt x="147" y="71"/>
                  </a:cubicBezTo>
                  <a:cubicBezTo>
                    <a:pt x="144" y="70"/>
                    <a:pt x="141" y="70"/>
                    <a:pt x="137" y="70"/>
                  </a:cubicBezTo>
                  <a:cubicBezTo>
                    <a:pt x="113" y="70"/>
                    <a:pt x="93" y="90"/>
                    <a:pt x="93" y="115"/>
                  </a:cubicBezTo>
                  <a:cubicBezTo>
                    <a:pt x="93" y="139"/>
                    <a:pt x="113" y="160"/>
                    <a:pt x="137" y="160"/>
                  </a:cubicBezTo>
                  <a:cubicBezTo>
                    <a:pt x="141" y="160"/>
                    <a:pt x="144" y="159"/>
                    <a:pt x="147" y="158"/>
                  </a:cubicBezTo>
                  <a:lnTo>
                    <a:pt x="147" y="178"/>
                  </a:lnTo>
                  <a:close/>
                </a:path>
              </a:pathLst>
            </a:custGeom>
            <a:solidFill>
              <a:srgbClr val="0076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91" name="Google Shape;1191;p21"/>
            <p:cNvSpPr/>
            <p:nvPr/>
          </p:nvSpPr>
          <p:spPr>
            <a:xfrm>
              <a:off x="10850563" y="622300"/>
              <a:ext cx="185738" cy="130175"/>
            </a:xfrm>
            <a:custGeom>
              <a:rect b="b" l="l" r="r" t="t"/>
              <a:pathLst>
                <a:path extrusionOk="0" h="57" w="81">
                  <a:moveTo>
                    <a:pt x="80" y="1"/>
                  </a:moveTo>
                  <a:cubicBezTo>
                    <a:pt x="79" y="0"/>
                    <a:pt x="77" y="0"/>
                    <a:pt x="76" y="1"/>
                  </a:cubicBezTo>
                  <a:cubicBezTo>
                    <a:pt x="26" y="50"/>
                    <a:pt x="26" y="50"/>
                    <a:pt x="26" y="50"/>
                  </a:cubicBezTo>
                  <a:cubicBezTo>
                    <a:pt x="5" y="29"/>
                    <a:pt x="5" y="29"/>
                    <a:pt x="5" y="29"/>
                  </a:cubicBezTo>
                  <a:cubicBezTo>
                    <a:pt x="4" y="28"/>
                    <a:pt x="2" y="28"/>
                    <a:pt x="1" y="29"/>
                  </a:cubicBezTo>
                  <a:cubicBezTo>
                    <a:pt x="0" y="30"/>
                    <a:pt x="0" y="32"/>
                    <a:pt x="1" y="33"/>
                  </a:cubicBezTo>
                  <a:cubicBezTo>
                    <a:pt x="24" y="56"/>
                    <a:pt x="24" y="56"/>
                    <a:pt x="24" y="56"/>
                  </a:cubicBezTo>
                  <a:cubicBezTo>
                    <a:pt x="25" y="57"/>
                    <a:pt x="26" y="57"/>
                    <a:pt x="26" y="57"/>
                  </a:cubicBezTo>
                  <a:cubicBezTo>
                    <a:pt x="27" y="57"/>
                    <a:pt x="28" y="57"/>
                    <a:pt x="29" y="56"/>
                  </a:cubicBezTo>
                  <a:cubicBezTo>
                    <a:pt x="80" y="5"/>
                    <a:pt x="80" y="5"/>
                    <a:pt x="80" y="5"/>
                  </a:cubicBezTo>
                  <a:cubicBezTo>
                    <a:pt x="81" y="4"/>
                    <a:pt x="81" y="2"/>
                    <a:pt x="80" y="1"/>
                  </a:cubicBezTo>
                  <a:close/>
                </a:path>
              </a:pathLst>
            </a:custGeom>
            <a:solidFill>
              <a:srgbClr val="0076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92" name="Google Shape;1192;p21"/>
            <p:cNvSpPr/>
            <p:nvPr/>
          </p:nvSpPr>
          <p:spPr>
            <a:xfrm>
              <a:off x="10720388" y="531813"/>
              <a:ext cx="180975" cy="12700"/>
            </a:xfrm>
            <a:custGeom>
              <a:rect b="b" l="l" r="r" t="t"/>
              <a:pathLst>
                <a:path extrusionOk="0" h="6" w="79">
                  <a:moveTo>
                    <a:pt x="3" y="6"/>
                  </a:moveTo>
                  <a:cubicBezTo>
                    <a:pt x="76" y="6"/>
                    <a:pt x="76" y="6"/>
                    <a:pt x="76" y="6"/>
                  </a:cubicBezTo>
                  <a:cubicBezTo>
                    <a:pt x="78" y="6"/>
                    <a:pt x="79" y="5"/>
                    <a:pt x="79" y="3"/>
                  </a:cubicBezTo>
                  <a:cubicBezTo>
                    <a:pt x="79" y="1"/>
                    <a:pt x="78" y="0"/>
                    <a:pt x="76" y="0"/>
                  </a:cubicBezTo>
                  <a:cubicBezTo>
                    <a:pt x="3" y="0"/>
                    <a:pt x="3" y="0"/>
                    <a:pt x="3" y="0"/>
                  </a:cubicBezTo>
                  <a:cubicBezTo>
                    <a:pt x="1" y="0"/>
                    <a:pt x="0" y="1"/>
                    <a:pt x="0" y="3"/>
                  </a:cubicBezTo>
                  <a:cubicBezTo>
                    <a:pt x="0" y="5"/>
                    <a:pt x="1" y="6"/>
                    <a:pt x="3" y="6"/>
                  </a:cubicBezTo>
                  <a:close/>
                </a:path>
              </a:pathLst>
            </a:custGeom>
            <a:solidFill>
              <a:srgbClr val="0076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93" name="Google Shape;1193;p21"/>
            <p:cNvSpPr/>
            <p:nvPr/>
          </p:nvSpPr>
          <p:spPr>
            <a:xfrm>
              <a:off x="10720388" y="620713"/>
              <a:ext cx="85725" cy="12700"/>
            </a:xfrm>
            <a:custGeom>
              <a:rect b="b" l="l" r="r" t="t"/>
              <a:pathLst>
                <a:path extrusionOk="0" h="6" w="37">
                  <a:moveTo>
                    <a:pt x="3" y="6"/>
                  </a:moveTo>
                  <a:cubicBezTo>
                    <a:pt x="34" y="6"/>
                    <a:pt x="34" y="6"/>
                    <a:pt x="34" y="6"/>
                  </a:cubicBezTo>
                  <a:cubicBezTo>
                    <a:pt x="35" y="6"/>
                    <a:pt x="37" y="4"/>
                    <a:pt x="37" y="3"/>
                  </a:cubicBezTo>
                  <a:cubicBezTo>
                    <a:pt x="37" y="1"/>
                    <a:pt x="35" y="0"/>
                    <a:pt x="34" y="0"/>
                  </a:cubicBezTo>
                  <a:cubicBezTo>
                    <a:pt x="3" y="0"/>
                    <a:pt x="3" y="0"/>
                    <a:pt x="3" y="0"/>
                  </a:cubicBezTo>
                  <a:cubicBezTo>
                    <a:pt x="1" y="0"/>
                    <a:pt x="0" y="1"/>
                    <a:pt x="0" y="3"/>
                  </a:cubicBezTo>
                  <a:cubicBezTo>
                    <a:pt x="0" y="4"/>
                    <a:pt x="1" y="6"/>
                    <a:pt x="3" y="6"/>
                  </a:cubicBezTo>
                  <a:close/>
                </a:path>
              </a:pathLst>
            </a:custGeom>
            <a:solidFill>
              <a:srgbClr val="0076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94" name="Google Shape;1194;p21"/>
            <p:cNvSpPr/>
            <p:nvPr/>
          </p:nvSpPr>
          <p:spPr>
            <a:xfrm>
              <a:off x="10641013" y="508000"/>
              <a:ext cx="57150" cy="60325"/>
            </a:xfrm>
            <a:custGeom>
              <a:rect b="b" l="l" r="r" t="t"/>
              <a:pathLst>
                <a:path extrusionOk="0" h="26" w="25">
                  <a:moveTo>
                    <a:pt x="22" y="0"/>
                  </a:moveTo>
                  <a:cubicBezTo>
                    <a:pt x="3" y="0"/>
                    <a:pt x="3" y="0"/>
                    <a:pt x="3" y="0"/>
                  </a:cubicBezTo>
                  <a:cubicBezTo>
                    <a:pt x="1" y="0"/>
                    <a:pt x="0" y="2"/>
                    <a:pt x="0" y="3"/>
                  </a:cubicBezTo>
                  <a:cubicBezTo>
                    <a:pt x="0" y="23"/>
                    <a:pt x="0" y="23"/>
                    <a:pt x="0" y="23"/>
                  </a:cubicBezTo>
                  <a:cubicBezTo>
                    <a:pt x="0" y="24"/>
                    <a:pt x="1" y="26"/>
                    <a:pt x="3" y="26"/>
                  </a:cubicBezTo>
                  <a:cubicBezTo>
                    <a:pt x="22" y="26"/>
                    <a:pt x="22" y="26"/>
                    <a:pt x="22" y="26"/>
                  </a:cubicBezTo>
                  <a:cubicBezTo>
                    <a:pt x="24" y="26"/>
                    <a:pt x="25" y="24"/>
                    <a:pt x="25" y="23"/>
                  </a:cubicBezTo>
                  <a:cubicBezTo>
                    <a:pt x="25" y="3"/>
                    <a:pt x="25" y="3"/>
                    <a:pt x="25" y="3"/>
                  </a:cubicBezTo>
                  <a:cubicBezTo>
                    <a:pt x="25" y="2"/>
                    <a:pt x="24" y="0"/>
                    <a:pt x="22" y="0"/>
                  </a:cubicBezTo>
                  <a:close/>
                  <a:moveTo>
                    <a:pt x="19" y="20"/>
                  </a:moveTo>
                  <a:cubicBezTo>
                    <a:pt x="6" y="20"/>
                    <a:pt x="6" y="20"/>
                    <a:pt x="6" y="20"/>
                  </a:cubicBezTo>
                  <a:cubicBezTo>
                    <a:pt x="6" y="6"/>
                    <a:pt x="6" y="6"/>
                    <a:pt x="6" y="6"/>
                  </a:cubicBezTo>
                  <a:cubicBezTo>
                    <a:pt x="19" y="6"/>
                    <a:pt x="19" y="6"/>
                    <a:pt x="19" y="6"/>
                  </a:cubicBezTo>
                  <a:lnTo>
                    <a:pt x="19" y="20"/>
                  </a:lnTo>
                  <a:close/>
                </a:path>
              </a:pathLst>
            </a:custGeom>
            <a:solidFill>
              <a:srgbClr val="0076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95" name="Google Shape;1195;p21"/>
            <p:cNvSpPr/>
            <p:nvPr/>
          </p:nvSpPr>
          <p:spPr>
            <a:xfrm>
              <a:off x="10641013" y="596900"/>
              <a:ext cx="57150" cy="57150"/>
            </a:xfrm>
            <a:custGeom>
              <a:rect b="b" l="l" r="r" t="t"/>
              <a:pathLst>
                <a:path extrusionOk="0" h="25" w="25">
                  <a:moveTo>
                    <a:pt x="22" y="0"/>
                  </a:moveTo>
                  <a:cubicBezTo>
                    <a:pt x="3" y="0"/>
                    <a:pt x="3" y="0"/>
                    <a:pt x="3" y="0"/>
                  </a:cubicBezTo>
                  <a:cubicBezTo>
                    <a:pt x="1" y="0"/>
                    <a:pt x="0" y="1"/>
                    <a:pt x="0" y="3"/>
                  </a:cubicBezTo>
                  <a:cubicBezTo>
                    <a:pt x="0" y="22"/>
                    <a:pt x="0" y="22"/>
                    <a:pt x="0" y="22"/>
                  </a:cubicBezTo>
                  <a:cubicBezTo>
                    <a:pt x="0" y="24"/>
                    <a:pt x="1" y="25"/>
                    <a:pt x="3" y="25"/>
                  </a:cubicBezTo>
                  <a:cubicBezTo>
                    <a:pt x="22" y="25"/>
                    <a:pt x="22" y="25"/>
                    <a:pt x="22" y="25"/>
                  </a:cubicBezTo>
                  <a:cubicBezTo>
                    <a:pt x="24" y="25"/>
                    <a:pt x="25" y="24"/>
                    <a:pt x="25" y="22"/>
                  </a:cubicBezTo>
                  <a:cubicBezTo>
                    <a:pt x="25" y="3"/>
                    <a:pt x="25" y="3"/>
                    <a:pt x="25" y="3"/>
                  </a:cubicBezTo>
                  <a:cubicBezTo>
                    <a:pt x="25" y="1"/>
                    <a:pt x="24" y="0"/>
                    <a:pt x="22" y="0"/>
                  </a:cubicBezTo>
                  <a:close/>
                  <a:moveTo>
                    <a:pt x="19" y="19"/>
                  </a:moveTo>
                  <a:cubicBezTo>
                    <a:pt x="6" y="19"/>
                    <a:pt x="6" y="19"/>
                    <a:pt x="6" y="19"/>
                  </a:cubicBezTo>
                  <a:cubicBezTo>
                    <a:pt x="6" y="6"/>
                    <a:pt x="6" y="6"/>
                    <a:pt x="6" y="6"/>
                  </a:cubicBezTo>
                  <a:cubicBezTo>
                    <a:pt x="19" y="6"/>
                    <a:pt x="19" y="6"/>
                    <a:pt x="19" y="6"/>
                  </a:cubicBezTo>
                  <a:lnTo>
                    <a:pt x="19" y="19"/>
                  </a:lnTo>
                  <a:close/>
                </a:path>
              </a:pathLst>
            </a:custGeom>
            <a:solidFill>
              <a:srgbClr val="0076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96" name="Google Shape;1196;p21"/>
            <p:cNvSpPr/>
            <p:nvPr/>
          </p:nvSpPr>
          <p:spPr>
            <a:xfrm>
              <a:off x="10720388" y="709613"/>
              <a:ext cx="66675" cy="11113"/>
            </a:xfrm>
            <a:custGeom>
              <a:rect b="b" l="l" r="r" t="t"/>
              <a:pathLst>
                <a:path extrusionOk="0" h="5" w="29">
                  <a:moveTo>
                    <a:pt x="3" y="5"/>
                  </a:moveTo>
                  <a:cubicBezTo>
                    <a:pt x="26" y="5"/>
                    <a:pt x="26" y="5"/>
                    <a:pt x="26" y="5"/>
                  </a:cubicBezTo>
                  <a:cubicBezTo>
                    <a:pt x="28" y="5"/>
                    <a:pt x="29" y="4"/>
                    <a:pt x="29" y="2"/>
                  </a:cubicBezTo>
                  <a:cubicBezTo>
                    <a:pt x="29" y="1"/>
                    <a:pt x="28" y="0"/>
                    <a:pt x="26" y="0"/>
                  </a:cubicBezTo>
                  <a:cubicBezTo>
                    <a:pt x="3" y="0"/>
                    <a:pt x="3" y="0"/>
                    <a:pt x="3" y="0"/>
                  </a:cubicBezTo>
                  <a:cubicBezTo>
                    <a:pt x="1" y="0"/>
                    <a:pt x="0" y="1"/>
                    <a:pt x="0" y="2"/>
                  </a:cubicBezTo>
                  <a:cubicBezTo>
                    <a:pt x="0" y="4"/>
                    <a:pt x="1" y="5"/>
                    <a:pt x="3" y="5"/>
                  </a:cubicBezTo>
                  <a:close/>
                </a:path>
              </a:pathLst>
            </a:custGeom>
            <a:solidFill>
              <a:srgbClr val="0076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97" name="Google Shape;1197;p21"/>
            <p:cNvSpPr/>
            <p:nvPr/>
          </p:nvSpPr>
          <p:spPr>
            <a:xfrm>
              <a:off x="10641013" y="685800"/>
              <a:ext cx="57150" cy="57150"/>
            </a:xfrm>
            <a:custGeom>
              <a:rect b="b" l="l" r="r" t="t"/>
              <a:pathLst>
                <a:path extrusionOk="0" h="25" w="25">
                  <a:moveTo>
                    <a:pt x="22" y="0"/>
                  </a:moveTo>
                  <a:cubicBezTo>
                    <a:pt x="3" y="0"/>
                    <a:pt x="3" y="0"/>
                    <a:pt x="3" y="0"/>
                  </a:cubicBezTo>
                  <a:cubicBezTo>
                    <a:pt x="1" y="0"/>
                    <a:pt x="0" y="1"/>
                    <a:pt x="0" y="3"/>
                  </a:cubicBezTo>
                  <a:cubicBezTo>
                    <a:pt x="0" y="22"/>
                    <a:pt x="0" y="22"/>
                    <a:pt x="0" y="22"/>
                  </a:cubicBezTo>
                  <a:cubicBezTo>
                    <a:pt x="0" y="24"/>
                    <a:pt x="1" y="25"/>
                    <a:pt x="3" y="25"/>
                  </a:cubicBezTo>
                  <a:cubicBezTo>
                    <a:pt x="22" y="25"/>
                    <a:pt x="22" y="25"/>
                    <a:pt x="22" y="25"/>
                  </a:cubicBezTo>
                  <a:cubicBezTo>
                    <a:pt x="24" y="25"/>
                    <a:pt x="25" y="24"/>
                    <a:pt x="25" y="22"/>
                  </a:cubicBezTo>
                  <a:cubicBezTo>
                    <a:pt x="25" y="3"/>
                    <a:pt x="25" y="3"/>
                    <a:pt x="25" y="3"/>
                  </a:cubicBezTo>
                  <a:cubicBezTo>
                    <a:pt x="25" y="1"/>
                    <a:pt x="24" y="0"/>
                    <a:pt x="22" y="0"/>
                  </a:cubicBezTo>
                  <a:close/>
                  <a:moveTo>
                    <a:pt x="19" y="19"/>
                  </a:moveTo>
                  <a:cubicBezTo>
                    <a:pt x="6" y="19"/>
                    <a:pt x="6" y="19"/>
                    <a:pt x="6" y="19"/>
                  </a:cubicBezTo>
                  <a:cubicBezTo>
                    <a:pt x="6" y="6"/>
                    <a:pt x="6" y="6"/>
                    <a:pt x="6" y="6"/>
                  </a:cubicBezTo>
                  <a:cubicBezTo>
                    <a:pt x="19" y="6"/>
                    <a:pt x="19" y="6"/>
                    <a:pt x="19" y="6"/>
                  </a:cubicBezTo>
                  <a:lnTo>
                    <a:pt x="19" y="19"/>
                  </a:lnTo>
                  <a:close/>
                </a:path>
              </a:pathLst>
            </a:custGeom>
            <a:solidFill>
              <a:srgbClr val="0076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98" name="Google Shape;1198;p21"/>
            <p:cNvSpPr/>
            <p:nvPr/>
          </p:nvSpPr>
          <p:spPr>
            <a:xfrm>
              <a:off x="10720388" y="796925"/>
              <a:ext cx="111125" cy="12700"/>
            </a:xfrm>
            <a:custGeom>
              <a:rect b="b" l="l" r="r" t="t"/>
              <a:pathLst>
                <a:path extrusionOk="0" h="6" w="48">
                  <a:moveTo>
                    <a:pt x="45" y="0"/>
                  </a:moveTo>
                  <a:cubicBezTo>
                    <a:pt x="3" y="0"/>
                    <a:pt x="3" y="0"/>
                    <a:pt x="3" y="0"/>
                  </a:cubicBezTo>
                  <a:cubicBezTo>
                    <a:pt x="1" y="0"/>
                    <a:pt x="0" y="2"/>
                    <a:pt x="0" y="3"/>
                  </a:cubicBezTo>
                  <a:cubicBezTo>
                    <a:pt x="0" y="5"/>
                    <a:pt x="1" y="6"/>
                    <a:pt x="3" y="6"/>
                  </a:cubicBezTo>
                  <a:cubicBezTo>
                    <a:pt x="45" y="6"/>
                    <a:pt x="45" y="6"/>
                    <a:pt x="45" y="6"/>
                  </a:cubicBezTo>
                  <a:cubicBezTo>
                    <a:pt x="47" y="6"/>
                    <a:pt x="48" y="5"/>
                    <a:pt x="48" y="3"/>
                  </a:cubicBezTo>
                  <a:cubicBezTo>
                    <a:pt x="48" y="2"/>
                    <a:pt x="47" y="0"/>
                    <a:pt x="45" y="0"/>
                  </a:cubicBezTo>
                  <a:close/>
                </a:path>
              </a:pathLst>
            </a:custGeom>
            <a:solidFill>
              <a:srgbClr val="0076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199" name="Google Shape;1199;p21"/>
            <p:cNvSpPr/>
            <p:nvPr/>
          </p:nvSpPr>
          <p:spPr>
            <a:xfrm>
              <a:off x="10641013" y="776288"/>
              <a:ext cx="57150" cy="57150"/>
            </a:xfrm>
            <a:custGeom>
              <a:rect b="b" l="l" r="r" t="t"/>
              <a:pathLst>
                <a:path extrusionOk="0" h="25" w="25">
                  <a:moveTo>
                    <a:pt x="22" y="0"/>
                  </a:moveTo>
                  <a:cubicBezTo>
                    <a:pt x="3" y="0"/>
                    <a:pt x="3" y="0"/>
                    <a:pt x="3" y="0"/>
                  </a:cubicBezTo>
                  <a:cubicBezTo>
                    <a:pt x="1" y="0"/>
                    <a:pt x="0" y="1"/>
                    <a:pt x="0" y="3"/>
                  </a:cubicBezTo>
                  <a:cubicBezTo>
                    <a:pt x="0" y="22"/>
                    <a:pt x="0" y="22"/>
                    <a:pt x="0" y="22"/>
                  </a:cubicBezTo>
                  <a:cubicBezTo>
                    <a:pt x="0" y="24"/>
                    <a:pt x="1" y="25"/>
                    <a:pt x="3" y="25"/>
                  </a:cubicBezTo>
                  <a:cubicBezTo>
                    <a:pt x="22" y="25"/>
                    <a:pt x="22" y="25"/>
                    <a:pt x="22" y="25"/>
                  </a:cubicBezTo>
                  <a:cubicBezTo>
                    <a:pt x="24" y="25"/>
                    <a:pt x="25" y="24"/>
                    <a:pt x="25" y="22"/>
                  </a:cubicBezTo>
                  <a:cubicBezTo>
                    <a:pt x="25" y="3"/>
                    <a:pt x="25" y="3"/>
                    <a:pt x="25" y="3"/>
                  </a:cubicBezTo>
                  <a:cubicBezTo>
                    <a:pt x="25" y="1"/>
                    <a:pt x="24" y="0"/>
                    <a:pt x="22" y="0"/>
                  </a:cubicBezTo>
                  <a:close/>
                  <a:moveTo>
                    <a:pt x="19" y="19"/>
                  </a:moveTo>
                  <a:cubicBezTo>
                    <a:pt x="6" y="19"/>
                    <a:pt x="6" y="19"/>
                    <a:pt x="6" y="19"/>
                  </a:cubicBezTo>
                  <a:cubicBezTo>
                    <a:pt x="6" y="5"/>
                    <a:pt x="6" y="5"/>
                    <a:pt x="6" y="5"/>
                  </a:cubicBezTo>
                  <a:cubicBezTo>
                    <a:pt x="19" y="5"/>
                    <a:pt x="19" y="5"/>
                    <a:pt x="19" y="5"/>
                  </a:cubicBezTo>
                  <a:lnTo>
                    <a:pt x="19" y="19"/>
                  </a:lnTo>
                  <a:close/>
                </a:path>
              </a:pathLst>
            </a:custGeom>
            <a:solidFill>
              <a:srgbClr val="0076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grpSp>
      <p:sp>
        <p:nvSpPr>
          <p:cNvPr id="1200" name="Google Shape;1200;p21"/>
          <p:cNvSpPr/>
          <p:nvPr/>
        </p:nvSpPr>
        <p:spPr>
          <a:xfrm flipH="1" rot="10800000">
            <a:off x="576063" y="3678984"/>
            <a:ext cx="602696" cy="751878"/>
          </a:xfrm>
          <a:custGeom>
            <a:rect b="b" l="l" r="r" t="t"/>
            <a:pathLst>
              <a:path extrusionOk="0" h="160" w="128">
                <a:moveTo>
                  <a:pt x="127" y="45"/>
                </a:moveTo>
                <a:cubicBezTo>
                  <a:pt x="87" y="1"/>
                  <a:pt x="87" y="1"/>
                  <a:pt x="87" y="1"/>
                </a:cubicBezTo>
                <a:cubicBezTo>
                  <a:pt x="85" y="0"/>
                  <a:pt x="83" y="0"/>
                  <a:pt x="81" y="1"/>
                </a:cubicBezTo>
                <a:cubicBezTo>
                  <a:pt x="42" y="44"/>
                  <a:pt x="42" y="44"/>
                  <a:pt x="42" y="44"/>
                </a:cubicBezTo>
                <a:cubicBezTo>
                  <a:pt x="24" y="44"/>
                  <a:pt x="24" y="44"/>
                  <a:pt x="24" y="44"/>
                </a:cubicBezTo>
                <a:cubicBezTo>
                  <a:pt x="22" y="44"/>
                  <a:pt x="20" y="46"/>
                  <a:pt x="20" y="48"/>
                </a:cubicBezTo>
                <a:cubicBezTo>
                  <a:pt x="20" y="108"/>
                  <a:pt x="20" y="108"/>
                  <a:pt x="20" y="108"/>
                </a:cubicBezTo>
                <a:cubicBezTo>
                  <a:pt x="4" y="108"/>
                  <a:pt x="4" y="108"/>
                  <a:pt x="4" y="108"/>
                </a:cubicBezTo>
                <a:cubicBezTo>
                  <a:pt x="2" y="108"/>
                  <a:pt x="1" y="109"/>
                  <a:pt x="0" y="110"/>
                </a:cubicBezTo>
                <a:cubicBezTo>
                  <a:pt x="0" y="112"/>
                  <a:pt x="0" y="114"/>
                  <a:pt x="1" y="115"/>
                </a:cubicBezTo>
                <a:cubicBezTo>
                  <a:pt x="41" y="159"/>
                  <a:pt x="41" y="159"/>
                  <a:pt x="41" y="159"/>
                </a:cubicBezTo>
                <a:cubicBezTo>
                  <a:pt x="42" y="160"/>
                  <a:pt x="43" y="160"/>
                  <a:pt x="44" y="160"/>
                </a:cubicBezTo>
                <a:cubicBezTo>
                  <a:pt x="45" y="160"/>
                  <a:pt x="46" y="160"/>
                  <a:pt x="47" y="159"/>
                </a:cubicBezTo>
                <a:cubicBezTo>
                  <a:pt x="86" y="116"/>
                  <a:pt x="86" y="116"/>
                  <a:pt x="86" y="116"/>
                </a:cubicBezTo>
                <a:cubicBezTo>
                  <a:pt x="104" y="116"/>
                  <a:pt x="104" y="116"/>
                  <a:pt x="104" y="116"/>
                </a:cubicBezTo>
                <a:cubicBezTo>
                  <a:pt x="106" y="116"/>
                  <a:pt x="108" y="114"/>
                  <a:pt x="108" y="112"/>
                </a:cubicBezTo>
                <a:cubicBezTo>
                  <a:pt x="108" y="52"/>
                  <a:pt x="108" y="52"/>
                  <a:pt x="108" y="52"/>
                </a:cubicBezTo>
                <a:cubicBezTo>
                  <a:pt x="124" y="52"/>
                  <a:pt x="124" y="52"/>
                  <a:pt x="124" y="52"/>
                </a:cubicBezTo>
                <a:cubicBezTo>
                  <a:pt x="126" y="52"/>
                  <a:pt x="127" y="51"/>
                  <a:pt x="128" y="50"/>
                </a:cubicBezTo>
                <a:cubicBezTo>
                  <a:pt x="128" y="48"/>
                  <a:pt x="128" y="46"/>
                  <a:pt x="127" y="45"/>
                </a:cubicBezTo>
                <a:close/>
                <a:moveTo>
                  <a:pt x="44" y="150"/>
                </a:moveTo>
                <a:cubicBezTo>
                  <a:pt x="13" y="116"/>
                  <a:pt x="13" y="116"/>
                  <a:pt x="13" y="116"/>
                </a:cubicBezTo>
                <a:cubicBezTo>
                  <a:pt x="24" y="116"/>
                  <a:pt x="24" y="116"/>
                  <a:pt x="24" y="116"/>
                </a:cubicBezTo>
                <a:cubicBezTo>
                  <a:pt x="26" y="116"/>
                  <a:pt x="28" y="114"/>
                  <a:pt x="28" y="112"/>
                </a:cubicBezTo>
                <a:cubicBezTo>
                  <a:pt x="28" y="52"/>
                  <a:pt x="28" y="52"/>
                  <a:pt x="28" y="52"/>
                </a:cubicBezTo>
                <a:cubicBezTo>
                  <a:pt x="44" y="52"/>
                  <a:pt x="44" y="52"/>
                  <a:pt x="44" y="52"/>
                </a:cubicBezTo>
                <a:cubicBezTo>
                  <a:pt x="60" y="52"/>
                  <a:pt x="60" y="52"/>
                  <a:pt x="60" y="52"/>
                </a:cubicBezTo>
                <a:cubicBezTo>
                  <a:pt x="60" y="112"/>
                  <a:pt x="60" y="112"/>
                  <a:pt x="60" y="112"/>
                </a:cubicBezTo>
                <a:cubicBezTo>
                  <a:pt x="60" y="114"/>
                  <a:pt x="62" y="116"/>
                  <a:pt x="64" y="116"/>
                </a:cubicBezTo>
                <a:cubicBezTo>
                  <a:pt x="75" y="116"/>
                  <a:pt x="75" y="116"/>
                  <a:pt x="75" y="116"/>
                </a:cubicBezTo>
                <a:lnTo>
                  <a:pt x="44" y="150"/>
                </a:lnTo>
                <a:close/>
                <a:moveTo>
                  <a:pt x="104" y="44"/>
                </a:moveTo>
                <a:cubicBezTo>
                  <a:pt x="102" y="44"/>
                  <a:pt x="100" y="46"/>
                  <a:pt x="100" y="48"/>
                </a:cubicBezTo>
                <a:cubicBezTo>
                  <a:pt x="100" y="108"/>
                  <a:pt x="100" y="108"/>
                  <a:pt x="100" y="108"/>
                </a:cubicBezTo>
                <a:cubicBezTo>
                  <a:pt x="84" y="108"/>
                  <a:pt x="84" y="108"/>
                  <a:pt x="84" y="108"/>
                </a:cubicBezTo>
                <a:cubicBezTo>
                  <a:pt x="68" y="108"/>
                  <a:pt x="68" y="108"/>
                  <a:pt x="68" y="108"/>
                </a:cubicBezTo>
                <a:cubicBezTo>
                  <a:pt x="68" y="48"/>
                  <a:pt x="68" y="48"/>
                  <a:pt x="68" y="48"/>
                </a:cubicBezTo>
                <a:cubicBezTo>
                  <a:pt x="68" y="46"/>
                  <a:pt x="66" y="44"/>
                  <a:pt x="64" y="44"/>
                </a:cubicBezTo>
                <a:cubicBezTo>
                  <a:pt x="53" y="44"/>
                  <a:pt x="53" y="44"/>
                  <a:pt x="53" y="44"/>
                </a:cubicBezTo>
                <a:cubicBezTo>
                  <a:pt x="84" y="10"/>
                  <a:pt x="84" y="10"/>
                  <a:pt x="84" y="10"/>
                </a:cubicBezTo>
                <a:cubicBezTo>
                  <a:pt x="115" y="44"/>
                  <a:pt x="115" y="44"/>
                  <a:pt x="115" y="44"/>
                </a:cubicBezTo>
                <a:lnTo>
                  <a:pt x="104" y="44"/>
                </a:lnTo>
                <a:close/>
              </a:path>
            </a:pathLst>
          </a:custGeom>
          <a:solidFill>
            <a:srgbClr val="6DB3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grpSp>
        <p:nvGrpSpPr>
          <p:cNvPr id="1201" name="Google Shape;1201;p21"/>
          <p:cNvGrpSpPr/>
          <p:nvPr/>
        </p:nvGrpSpPr>
        <p:grpSpPr>
          <a:xfrm>
            <a:off x="633670" y="2640390"/>
            <a:ext cx="457200" cy="457200"/>
            <a:chOff x="1597025" y="3462338"/>
            <a:chExt cx="303212" cy="303212"/>
          </a:xfrm>
        </p:grpSpPr>
        <p:sp>
          <p:nvSpPr>
            <p:cNvPr id="1202" name="Google Shape;1202;p21"/>
            <p:cNvSpPr/>
            <p:nvPr/>
          </p:nvSpPr>
          <p:spPr>
            <a:xfrm>
              <a:off x="1597025" y="3462338"/>
              <a:ext cx="303212" cy="303212"/>
            </a:xfrm>
            <a:custGeom>
              <a:rect b="b" l="l" r="r" t="t"/>
              <a:pathLst>
                <a:path extrusionOk="0" h="192" w="192">
                  <a:moveTo>
                    <a:pt x="189" y="0"/>
                  </a:moveTo>
                  <a:cubicBezTo>
                    <a:pt x="3" y="0"/>
                    <a:pt x="3" y="0"/>
                    <a:pt x="3" y="0"/>
                  </a:cubicBezTo>
                  <a:cubicBezTo>
                    <a:pt x="1" y="0"/>
                    <a:pt x="0" y="1"/>
                    <a:pt x="0" y="3"/>
                  </a:cubicBezTo>
                  <a:cubicBezTo>
                    <a:pt x="0" y="158"/>
                    <a:pt x="0" y="158"/>
                    <a:pt x="0" y="158"/>
                  </a:cubicBezTo>
                  <a:cubicBezTo>
                    <a:pt x="0" y="159"/>
                    <a:pt x="1" y="161"/>
                    <a:pt x="3" y="161"/>
                  </a:cubicBezTo>
                  <a:cubicBezTo>
                    <a:pt x="39" y="161"/>
                    <a:pt x="39" y="161"/>
                    <a:pt x="39" y="161"/>
                  </a:cubicBezTo>
                  <a:cubicBezTo>
                    <a:pt x="39" y="185"/>
                    <a:pt x="39" y="185"/>
                    <a:pt x="39" y="185"/>
                  </a:cubicBezTo>
                  <a:cubicBezTo>
                    <a:pt x="39" y="189"/>
                    <a:pt x="42" y="192"/>
                    <a:pt x="45" y="192"/>
                  </a:cubicBezTo>
                  <a:cubicBezTo>
                    <a:pt x="146" y="192"/>
                    <a:pt x="146" y="192"/>
                    <a:pt x="146" y="192"/>
                  </a:cubicBezTo>
                  <a:cubicBezTo>
                    <a:pt x="150" y="192"/>
                    <a:pt x="153" y="189"/>
                    <a:pt x="153" y="185"/>
                  </a:cubicBezTo>
                  <a:cubicBezTo>
                    <a:pt x="153" y="161"/>
                    <a:pt x="153" y="161"/>
                    <a:pt x="153" y="161"/>
                  </a:cubicBezTo>
                  <a:cubicBezTo>
                    <a:pt x="189" y="161"/>
                    <a:pt x="189" y="161"/>
                    <a:pt x="189" y="161"/>
                  </a:cubicBezTo>
                  <a:cubicBezTo>
                    <a:pt x="190" y="161"/>
                    <a:pt x="192" y="159"/>
                    <a:pt x="192" y="158"/>
                  </a:cubicBezTo>
                  <a:cubicBezTo>
                    <a:pt x="192" y="3"/>
                    <a:pt x="192" y="3"/>
                    <a:pt x="192" y="3"/>
                  </a:cubicBezTo>
                  <a:cubicBezTo>
                    <a:pt x="192" y="1"/>
                    <a:pt x="190" y="0"/>
                    <a:pt x="189" y="0"/>
                  </a:cubicBezTo>
                  <a:close/>
                  <a:moveTo>
                    <a:pt x="147" y="185"/>
                  </a:moveTo>
                  <a:cubicBezTo>
                    <a:pt x="147" y="186"/>
                    <a:pt x="147" y="186"/>
                    <a:pt x="146" y="186"/>
                  </a:cubicBezTo>
                  <a:cubicBezTo>
                    <a:pt x="45" y="186"/>
                    <a:pt x="45" y="186"/>
                    <a:pt x="45" y="186"/>
                  </a:cubicBezTo>
                  <a:cubicBezTo>
                    <a:pt x="45" y="186"/>
                    <a:pt x="44" y="186"/>
                    <a:pt x="44" y="185"/>
                  </a:cubicBezTo>
                  <a:cubicBezTo>
                    <a:pt x="44" y="115"/>
                    <a:pt x="44" y="115"/>
                    <a:pt x="44" y="115"/>
                  </a:cubicBezTo>
                  <a:cubicBezTo>
                    <a:pt x="44" y="115"/>
                    <a:pt x="45" y="114"/>
                    <a:pt x="45" y="114"/>
                  </a:cubicBezTo>
                  <a:cubicBezTo>
                    <a:pt x="146" y="114"/>
                    <a:pt x="146" y="114"/>
                    <a:pt x="146" y="114"/>
                  </a:cubicBezTo>
                  <a:cubicBezTo>
                    <a:pt x="147" y="114"/>
                    <a:pt x="147" y="115"/>
                    <a:pt x="147" y="115"/>
                  </a:cubicBezTo>
                  <a:lnTo>
                    <a:pt x="147" y="185"/>
                  </a:lnTo>
                  <a:close/>
                  <a:moveTo>
                    <a:pt x="107" y="74"/>
                  </a:moveTo>
                  <a:cubicBezTo>
                    <a:pt x="84" y="74"/>
                    <a:pt x="84" y="74"/>
                    <a:pt x="84" y="74"/>
                  </a:cubicBezTo>
                  <a:cubicBezTo>
                    <a:pt x="78" y="74"/>
                    <a:pt x="73" y="78"/>
                    <a:pt x="73" y="84"/>
                  </a:cubicBezTo>
                  <a:cubicBezTo>
                    <a:pt x="73" y="108"/>
                    <a:pt x="73" y="108"/>
                    <a:pt x="73" y="108"/>
                  </a:cubicBezTo>
                  <a:cubicBezTo>
                    <a:pt x="60" y="108"/>
                    <a:pt x="60" y="108"/>
                    <a:pt x="60" y="108"/>
                  </a:cubicBezTo>
                  <a:cubicBezTo>
                    <a:pt x="60" y="80"/>
                    <a:pt x="60" y="80"/>
                    <a:pt x="60" y="80"/>
                  </a:cubicBezTo>
                  <a:cubicBezTo>
                    <a:pt x="60" y="69"/>
                    <a:pt x="69" y="60"/>
                    <a:pt x="80" y="60"/>
                  </a:cubicBezTo>
                  <a:cubicBezTo>
                    <a:pt x="111" y="60"/>
                    <a:pt x="111" y="60"/>
                    <a:pt x="111" y="60"/>
                  </a:cubicBezTo>
                  <a:cubicBezTo>
                    <a:pt x="122" y="60"/>
                    <a:pt x="132" y="69"/>
                    <a:pt x="132" y="80"/>
                  </a:cubicBezTo>
                  <a:cubicBezTo>
                    <a:pt x="132" y="108"/>
                    <a:pt x="132" y="108"/>
                    <a:pt x="132" y="108"/>
                  </a:cubicBezTo>
                  <a:cubicBezTo>
                    <a:pt x="118" y="108"/>
                    <a:pt x="118" y="108"/>
                    <a:pt x="118" y="108"/>
                  </a:cubicBezTo>
                  <a:cubicBezTo>
                    <a:pt x="118" y="84"/>
                    <a:pt x="118" y="84"/>
                    <a:pt x="118" y="84"/>
                  </a:cubicBezTo>
                  <a:cubicBezTo>
                    <a:pt x="118" y="78"/>
                    <a:pt x="113" y="74"/>
                    <a:pt x="107" y="74"/>
                  </a:cubicBezTo>
                  <a:close/>
                  <a:moveTo>
                    <a:pt x="112" y="84"/>
                  </a:moveTo>
                  <a:cubicBezTo>
                    <a:pt x="112" y="108"/>
                    <a:pt x="112" y="108"/>
                    <a:pt x="112" y="108"/>
                  </a:cubicBezTo>
                  <a:cubicBezTo>
                    <a:pt x="79" y="108"/>
                    <a:pt x="79" y="108"/>
                    <a:pt x="79" y="108"/>
                  </a:cubicBezTo>
                  <a:cubicBezTo>
                    <a:pt x="79" y="84"/>
                    <a:pt x="79" y="84"/>
                    <a:pt x="79" y="84"/>
                  </a:cubicBezTo>
                  <a:cubicBezTo>
                    <a:pt x="79" y="82"/>
                    <a:pt x="81" y="79"/>
                    <a:pt x="84" y="79"/>
                  </a:cubicBezTo>
                  <a:cubicBezTo>
                    <a:pt x="107" y="79"/>
                    <a:pt x="107" y="79"/>
                    <a:pt x="107" y="79"/>
                  </a:cubicBezTo>
                  <a:cubicBezTo>
                    <a:pt x="110" y="79"/>
                    <a:pt x="112" y="82"/>
                    <a:pt x="112" y="84"/>
                  </a:cubicBezTo>
                  <a:close/>
                  <a:moveTo>
                    <a:pt x="186" y="155"/>
                  </a:moveTo>
                  <a:cubicBezTo>
                    <a:pt x="153" y="155"/>
                    <a:pt x="153" y="155"/>
                    <a:pt x="153" y="155"/>
                  </a:cubicBezTo>
                  <a:cubicBezTo>
                    <a:pt x="153" y="115"/>
                    <a:pt x="153" y="115"/>
                    <a:pt x="153" y="115"/>
                  </a:cubicBezTo>
                  <a:cubicBezTo>
                    <a:pt x="153" y="111"/>
                    <a:pt x="150" y="108"/>
                    <a:pt x="146" y="108"/>
                  </a:cubicBezTo>
                  <a:cubicBezTo>
                    <a:pt x="137" y="108"/>
                    <a:pt x="137" y="108"/>
                    <a:pt x="137" y="108"/>
                  </a:cubicBezTo>
                  <a:cubicBezTo>
                    <a:pt x="137" y="80"/>
                    <a:pt x="137" y="80"/>
                    <a:pt x="137" y="80"/>
                  </a:cubicBezTo>
                  <a:cubicBezTo>
                    <a:pt x="137" y="66"/>
                    <a:pt x="126" y="54"/>
                    <a:pt x="111" y="54"/>
                  </a:cubicBezTo>
                  <a:cubicBezTo>
                    <a:pt x="80" y="54"/>
                    <a:pt x="80" y="54"/>
                    <a:pt x="80" y="54"/>
                  </a:cubicBezTo>
                  <a:cubicBezTo>
                    <a:pt x="66" y="54"/>
                    <a:pt x="54" y="66"/>
                    <a:pt x="54" y="80"/>
                  </a:cubicBezTo>
                  <a:cubicBezTo>
                    <a:pt x="54" y="108"/>
                    <a:pt x="54" y="108"/>
                    <a:pt x="54" y="108"/>
                  </a:cubicBezTo>
                  <a:cubicBezTo>
                    <a:pt x="45" y="108"/>
                    <a:pt x="45" y="108"/>
                    <a:pt x="45" y="108"/>
                  </a:cubicBezTo>
                  <a:cubicBezTo>
                    <a:pt x="42" y="108"/>
                    <a:pt x="39" y="111"/>
                    <a:pt x="39" y="115"/>
                  </a:cubicBezTo>
                  <a:cubicBezTo>
                    <a:pt x="39" y="155"/>
                    <a:pt x="39" y="155"/>
                    <a:pt x="39" y="155"/>
                  </a:cubicBezTo>
                  <a:cubicBezTo>
                    <a:pt x="6" y="155"/>
                    <a:pt x="6" y="155"/>
                    <a:pt x="6" y="155"/>
                  </a:cubicBezTo>
                  <a:cubicBezTo>
                    <a:pt x="6" y="33"/>
                    <a:pt x="6" y="33"/>
                    <a:pt x="6" y="33"/>
                  </a:cubicBezTo>
                  <a:cubicBezTo>
                    <a:pt x="186" y="33"/>
                    <a:pt x="186" y="33"/>
                    <a:pt x="186" y="33"/>
                  </a:cubicBezTo>
                  <a:lnTo>
                    <a:pt x="186" y="155"/>
                  </a:lnTo>
                  <a:close/>
                  <a:moveTo>
                    <a:pt x="186" y="27"/>
                  </a:moveTo>
                  <a:cubicBezTo>
                    <a:pt x="6" y="27"/>
                    <a:pt x="6" y="27"/>
                    <a:pt x="6" y="27"/>
                  </a:cubicBezTo>
                  <a:cubicBezTo>
                    <a:pt x="6" y="6"/>
                    <a:pt x="6" y="6"/>
                    <a:pt x="6" y="6"/>
                  </a:cubicBezTo>
                  <a:cubicBezTo>
                    <a:pt x="186" y="6"/>
                    <a:pt x="186" y="6"/>
                    <a:pt x="186" y="6"/>
                  </a:cubicBezTo>
                  <a:lnTo>
                    <a:pt x="186" y="27"/>
                  </a:lnTo>
                  <a:close/>
                </a:path>
              </a:pathLst>
            </a:custGeom>
            <a:solidFill>
              <a:srgbClr val="98051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203" name="Google Shape;1203;p21"/>
            <p:cNvSpPr/>
            <p:nvPr/>
          </p:nvSpPr>
          <p:spPr>
            <a:xfrm>
              <a:off x="1860550" y="3482975"/>
              <a:ext cx="9525" cy="9525"/>
            </a:xfrm>
            <a:custGeom>
              <a:rect b="b" l="l" r="r" t="t"/>
              <a:pathLst>
                <a:path extrusionOk="0" h="6" w="6">
                  <a:moveTo>
                    <a:pt x="3" y="6"/>
                  </a:moveTo>
                  <a:cubicBezTo>
                    <a:pt x="4" y="6"/>
                    <a:pt x="5" y="6"/>
                    <a:pt x="5" y="5"/>
                  </a:cubicBezTo>
                  <a:cubicBezTo>
                    <a:pt x="6" y="5"/>
                    <a:pt x="6" y="4"/>
                    <a:pt x="6" y="3"/>
                  </a:cubicBezTo>
                  <a:cubicBezTo>
                    <a:pt x="6" y="3"/>
                    <a:pt x="6" y="2"/>
                    <a:pt x="5" y="1"/>
                  </a:cubicBezTo>
                  <a:cubicBezTo>
                    <a:pt x="4" y="0"/>
                    <a:pt x="2" y="0"/>
                    <a:pt x="1" y="1"/>
                  </a:cubicBezTo>
                  <a:cubicBezTo>
                    <a:pt x="1" y="2"/>
                    <a:pt x="0" y="3"/>
                    <a:pt x="0" y="3"/>
                  </a:cubicBezTo>
                  <a:cubicBezTo>
                    <a:pt x="0" y="4"/>
                    <a:pt x="1" y="5"/>
                    <a:pt x="1" y="5"/>
                  </a:cubicBezTo>
                  <a:cubicBezTo>
                    <a:pt x="2" y="6"/>
                    <a:pt x="2" y="6"/>
                    <a:pt x="3" y="6"/>
                  </a:cubicBezTo>
                  <a:close/>
                </a:path>
              </a:pathLst>
            </a:custGeom>
            <a:solidFill>
              <a:srgbClr val="98051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204" name="Google Shape;1204;p21"/>
            <p:cNvSpPr/>
            <p:nvPr/>
          </p:nvSpPr>
          <p:spPr>
            <a:xfrm>
              <a:off x="1836738" y="3482975"/>
              <a:ext cx="9525" cy="9525"/>
            </a:xfrm>
            <a:prstGeom prst="ellipse">
              <a:avLst/>
            </a:prstGeom>
            <a:solidFill>
              <a:srgbClr val="98051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205" name="Google Shape;1205;p21"/>
            <p:cNvSpPr/>
            <p:nvPr/>
          </p:nvSpPr>
          <p:spPr>
            <a:xfrm>
              <a:off x="1812925" y="3482975"/>
              <a:ext cx="7937" cy="9525"/>
            </a:xfrm>
            <a:custGeom>
              <a:rect b="b" l="l" r="r" t="t"/>
              <a:pathLst>
                <a:path extrusionOk="0" h="6" w="6">
                  <a:moveTo>
                    <a:pt x="3" y="6"/>
                  </a:moveTo>
                  <a:cubicBezTo>
                    <a:pt x="4" y="6"/>
                    <a:pt x="5" y="6"/>
                    <a:pt x="5" y="5"/>
                  </a:cubicBezTo>
                  <a:cubicBezTo>
                    <a:pt x="6" y="5"/>
                    <a:pt x="6" y="4"/>
                    <a:pt x="6" y="3"/>
                  </a:cubicBezTo>
                  <a:cubicBezTo>
                    <a:pt x="6" y="3"/>
                    <a:pt x="6" y="2"/>
                    <a:pt x="5" y="1"/>
                  </a:cubicBezTo>
                  <a:cubicBezTo>
                    <a:pt x="4" y="0"/>
                    <a:pt x="2" y="0"/>
                    <a:pt x="1" y="1"/>
                  </a:cubicBezTo>
                  <a:cubicBezTo>
                    <a:pt x="1" y="2"/>
                    <a:pt x="0" y="3"/>
                    <a:pt x="0" y="3"/>
                  </a:cubicBezTo>
                  <a:cubicBezTo>
                    <a:pt x="0" y="4"/>
                    <a:pt x="1" y="5"/>
                    <a:pt x="1" y="5"/>
                  </a:cubicBezTo>
                  <a:cubicBezTo>
                    <a:pt x="2" y="6"/>
                    <a:pt x="2" y="6"/>
                    <a:pt x="3" y="6"/>
                  </a:cubicBezTo>
                  <a:close/>
                </a:path>
              </a:pathLst>
            </a:custGeom>
            <a:solidFill>
              <a:srgbClr val="98051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1206" name="Google Shape;1206;p21"/>
            <p:cNvSpPr/>
            <p:nvPr/>
          </p:nvSpPr>
          <p:spPr>
            <a:xfrm>
              <a:off x="1725613" y="3662363"/>
              <a:ext cx="44450" cy="74612"/>
            </a:xfrm>
            <a:custGeom>
              <a:rect b="b" l="l" r="r" t="t"/>
              <a:pathLst>
                <a:path extrusionOk="0" h="48" w="28">
                  <a:moveTo>
                    <a:pt x="14" y="0"/>
                  </a:moveTo>
                  <a:cubicBezTo>
                    <a:pt x="6" y="0"/>
                    <a:pt x="0" y="6"/>
                    <a:pt x="0" y="14"/>
                  </a:cubicBezTo>
                  <a:cubicBezTo>
                    <a:pt x="0" y="17"/>
                    <a:pt x="1" y="21"/>
                    <a:pt x="4" y="23"/>
                  </a:cubicBezTo>
                  <a:cubicBezTo>
                    <a:pt x="0" y="45"/>
                    <a:pt x="0" y="45"/>
                    <a:pt x="0" y="45"/>
                  </a:cubicBezTo>
                  <a:cubicBezTo>
                    <a:pt x="0" y="46"/>
                    <a:pt x="0" y="47"/>
                    <a:pt x="1" y="47"/>
                  </a:cubicBezTo>
                  <a:cubicBezTo>
                    <a:pt x="1" y="48"/>
                    <a:pt x="2" y="48"/>
                    <a:pt x="3" y="48"/>
                  </a:cubicBezTo>
                  <a:cubicBezTo>
                    <a:pt x="25" y="48"/>
                    <a:pt x="25" y="48"/>
                    <a:pt x="25" y="48"/>
                  </a:cubicBezTo>
                  <a:cubicBezTo>
                    <a:pt x="25" y="48"/>
                    <a:pt x="26" y="48"/>
                    <a:pt x="27" y="47"/>
                  </a:cubicBezTo>
                  <a:cubicBezTo>
                    <a:pt x="27" y="47"/>
                    <a:pt x="28" y="46"/>
                    <a:pt x="27" y="45"/>
                  </a:cubicBezTo>
                  <a:cubicBezTo>
                    <a:pt x="23" y="23"/>
                    <a:pt x="23" y="23"/>
                    <a:pt x="23" y="23"/>
                  </a:cubicBezTo>
                  <a:cubicBezTo>
                    <a:pt x="26" y="21"/>
                    <a:pt x="28" y="17"/>
                    <a:pt x="28" y="14"/>
                  </a:cubicBezTo>
                  <a:cubicBezTo>
                    <a:pt x="28" y="6"/>
                    <a:pt x="21" y="0"/>
                    <a:pt x="14" y="0"/>
                  </a:cubicBezTo>
                  <a:close/>
                  <a:moveTo>
                    <a:pt x="17" y="22"/>
                  </a:moveTo>
                  <a:cubicBezTo>
                    <a:pt x="21" y="43"/>
                    <a:pt x="21" y="43"/>
                    <a:pt x="21" y="43"/>
                  </a:cubicBezTo>
                  <a:cubicBezTo>
                    <a:pt x="6" y="43"/>
                    <a:pt x="6" y="43"/>
                    <a:pt x="6" y="43"/>
                  </a:cubicBezTo>
                  <a:cubicBezTo>
                    <a:pt x="10" y="22"/>
                    <a:pt x="10" y="22"/>
                    <a:pt x="10" y="22"/>
                  </a:cubicBezTo>
                  <a:cubicBezTo>
                    <a:pt x="10" y="21"/>
                    <a:pt x="10" y="20"/>
                    <a:pt x="9" y="20"/>
                  </a:cubicBezTo>
                  <a:cubicBezTo>
                    <a:pt x="7" y="18"/>
                    <a:pt x="6" y="16"/>
                    <a:pt x="6" y="14"/>
                  </a:cubicBezTo>
                  <a:cubicBezTo>
                    <a:pt x="6" y="9"/>
                    <a:pt x="9" y="6"/>
                    <a:pt x="14" y="6"/>
                  </a:cubicBezTo>
                  <a:cubicBezTo>
                    <a:pt x="18" y="6"/>
                    <a:pt x="22" y="9"/>
                    <a:pt x="22" y="14"/>
                  </a:cubicBezTo>
                  <a:cubicBezTo>
                    <a:pt x="22" y="16"/>
                    <a:pt x="21" y="18"/>
                    <a:pt x="19" y="20"/>
                  </a:cubicBezTo>
                  <a:cubicBezTo>
                    <a:pt x="18" y="20"/>
                    <a:pt x="17" y="21"/>
                    <a:pt x="17" y="22"/>
                  </a:cubicBezTo>
                  <a:close/>
                </a:path>
              </a:pathLst>
            </a:custGeom>
            <a:solidFill>
              <a:srgbClr val="98051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grpSp>
      <p:sp>
        <p:nvSpPr>
          <p:cNvPr id="1207" name="Google Shape;1207;p21"/>
          <p:cNvSpPr/>
          <p:nvPr/>
        </p:nvSpPr>
        <p:spPr>
          <a:xfrm>
            <a:off x="7010531" y="1980708"/>
            <a:ext cx="4390543" cy="441351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400">
                <a:solidFill>
                  <a:schemeClr val="dk2"/>
                </a:solidFill>
                <a:latin typeface="Calibri"/>
                <a:ea typeface="Calibri"/>
                <a:cs typeface="Calibri"/>
                <a:sym typeface="Calibri"/>
              </a:rPr>
              <a:t>If 1 of 3 occur: </a:t>
            </a:r>
            <a:endParaRPr/>
          </a:p>
          <a:p>
            <a:pPr indent="0" lvl="0" marL="0" marR="0" rtl="0" algn="l">
              <a:lnSpc>
                <a:spcPct val="90000"/>
              </a:lnSpc>
              <a:spcBef>
                <a:spcPts val="0"/>
              </a:spcBef>
              <a:spcAft>
                <a:spcPts val="0"/>
              </a:spcAft>
              <a:buNone/>
            </a:pPr>
            <a:r>
              <a:t/>
            </a:r>
            <a:endParaRPr sz="2400">
              <a:solidFill>
                <a:schemeClr val="dk2"/>
              </a:solidFill>
              <a:latin typeface="Calibri"/>
              <a:ea typeface="Calibri"/>
              <a:cs typeface="Calibri"/>
              <a:sym typeface="Calibri"/>
            </a:endParaRPr>
          </a:p>
          <a:p>
            <a:pPr indent="-342900" lvl="0" marL="342900" marR="0" rtl="0" algn="l">
              <a:lnSpc>
                <a:spcPct val="90000"/>
              </a:lnSpc>
              <a:spcBef>
                <a:spcPts val="0"/>
              </a:spcBef>
              <a:spcAft>
                <a:spcPts val="0"/>
              </a:spcAft>
              <a:buClr>
                <a:schemeClr val="dk2"/>
              </a:buClr>
              <a:buSzPts val="2400"/>
              <a:buFont typeface="Arial"/>
              <a:buChar char="•"/>
            </a:pPr>
            <a:r>
              <a:rPr lang="en-US" sz="2400">
                <a:solidFill>
                  <a:schemeClr val="dk2"/>
                </a:solidFill>
                <a:latin typeface="Calibri"/>
                <a:ea typeface="Calibri"/>
                <a:cs typeface="Calibri"/>
                <a:sym typeface="Calibri"/>
              </a:rPr>
              <a:t>If the average of the daily US 10-year U.S. Treasury rates (over a calendar year) drop below 0.50%</a:t>
            </a:r>
            <a:endParaRPr/>
          </a:p>
          <a:p>
            <a:pPr indent="-190500" lvl="0" marL="342900" marR="0" rtl="0" algn="l">
              <a:lnSpc>
                <a:spcPct val="90000"/>
              </a:lnSpc>
              <a:spcBef>
                <a:spcPts val="0"/>
              </a:spcBef>
              <a:spcAft>
                <a:spcPts val="0"/>
              </a:spcAft>
              <a:buClr>
                <a:schemeClr val="lt1"/>
              </a:buClr>
              <a:buSzPts val="2400"/>
              <a:buFont typeface="Arial"/>
              <a:buNone/>
            </a:pPr>
            <a:r>
              <a:t/>
            </a:r>
            <a:endParaRPr sz="2400">
              <a:solidFill>
                <a:schemeClr val="dk2"/>
              </a:solidFill>
              <a:latin typeface="Calibri"/>
              <a:ea typeface="Calibri"/>
              <a:cs typeface="Calibri"/>
              <a:sym typeface="Calibri"/>
            </a:endParaRPr>
          </a:p>
          <a:p>
            <a:pPr indent="-342900" lvl="0" marL="342900" marR="0" rtl="0" algn="l">
              <a:lnSpc>
                <a:spcPct val="90000"/>
              </a:lnSpc>
              <a:spcBef>
                <a:spcPts val="0"/>
              </a:spcBef>
              <a:spcAft>
                <a:spcPts val="0"/>
              </a:spcAft>
              <a:buClr>
                <a:schemeClr val="dk2"/>
              </a:buClr>
              <a:buSzPts val="2400"/>
              <a:buFont typeface="Arial"/>
              <a:buChar char="•"/>
            </a:pPr>
            <a:r>
              <a:rPr lang="en-US" sz="2400">
                <a:solidFill>
                  <a:schemeClr val="dk2"/>
                </a:solidFill>
                <a:latin typeface="Calibri"/>
                <a:ea typeface="Calibri"/>
                <a:cs typeface="Calibri"/>
                <a:sym typeface="Calibri"/>
              </a:rPr>
              <a:t>Corporate Bond downgrades are greater than 25%</a:t>
            </a:r>
            <a:endParaRPr/>
          </a:p>
          <a:p>
            <a:pPr indent="-190500" lvl="0" marL="342900" marR="0" rtl="0" algn="l">
              <a:lnSpc>
                <a:spcPct val="90000"/>
              </a:lnSpc>
              <a:spcBef>
                <a:spcPts val="0"/>
              </a:spcBef>
              <a:spcAft>
                <a:spcPts val="0"/>
              </a:spcAft>
              <a:buClr>
                <a:schemeClr val="lt1"/>
              </a:buClr>
              <a:buSzPts val="2400"/>
              <a:buFont typeface="Arial"/>
              <a:buNone/>
            </a:pPr>
            <a:r>
              <a:t/>
            </a:r>
            <a:endParaRPr sz="2400">
              <a:solidFill>
                <a:schemeClr val="dk2"/>
              </a:solidFill>
              <a:latin typeface="Calibri"/>
              <a:ea typeface="Calibri"/>
              <a:cs typeface="Calibri"/>
              <a:sym typeface="Calibri"/>
            </a:endParaRPr>
          </a:p>
          <a:p>
            <a:pPr indent="-342900" lvl="0" marL="342900" marR="0" rtl="0" algn="l">
              <a:lnSpc>
                <a:spcPct val="90000"/>
              </a:lnSpc>
              <a:spcBef>
                <a:spcPts val="0"/>
              </a:spcBef>
              <a:spcAft>
                <a:spcPts val="0"/>
              </a:spcAft>
              <a:buClr>
                <a:schemeClr val="dk2"/>
              </a:buClr>
              <a:buSzPts val="2400"/>
              <a:buFont typeface="Arial"/>
              <a:buChar char="•"/>
            </a:pPr>
            <a:r>
              <a:rPr lang="en-US" sz="2400">
                <a:solidFill>
                  <a:schemeClr val="dk2"/>
                </a:solidFill>
                <a:latin typeface="Calibri"/>
                <a:ea typeface="Calibri"/>
                <a:cs typeface="Calibri"/>
                <a:sym typeface="Calibri"/>
              </a:rPr>
              <a:t>Investment grade corporate bond defaults are greater than 0.5%</a:t>
            </a:r>
            <a:endParaRPr/>
          </a:p>
        </p:txBody>
      </p:sp>
      <p:sp>
        <p:nvSpPr>
          <p:cNvPr id="1208" name="Google Shape;1208;p21"/>
          <p:cNvSpPr/>
          <p:nvPr/>
        </p:nvSpPr>
        <p:spPr>
          <a:xfrm>
            <a:off x="-11930" y="4911211"/>
            <a:ext cx="6935988" cy="1320767"/>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Calibri"/>
              <a:ea typeface="Calibri"/>
              <a:cs typeface="Calibri"/>
              <a:sym typeface="Calibri"/>
            </a:endParaRPr>
          </a:p>
        </p:txBody>
      </p:sp>
      <p:sp>
        <p:nvSpPr>
          <p:cNvPr id="1209" name="Google Shape;1209;p21"/>
          <p:cNvSpPr/>
          <p:nvPr/>
        </p:nvSpPr>
        <p:spPr>
          <a:xfrm>
            <a:off x="45677" y="4911212"/>
            <a:ext cx="6819193" cy="1283428"/>
          </a:xfrm>
          <a:prstGeom prst="rect">
            <a:avLst/>
          </a:prstGeom>
          <a:noFill/>
          <a:ln>
            <a:noFill/>
          </a:ln>
        </p:spPr>
        <p:txBody>
          <a:bodyPr anchorCtr="0" anchor="t" bIns="45700" lIns="91425" spcFirstLastPara="1" rIns="91425" wrap="square" tIns="45700">
            <a:spAutoFit/>
          </a:bodyPr>
          <a:lstStyle/>
          <a:p>
            <a:pPr indent="-285750" lvl="0" marL="285750" marR="0" rtl="0" algn="l">
              <a:lnSpc>
                <a:spcPct val="90000"/>
              </a:lnSpc>
              <a:spcBef>
                <a:spcPts val="0"/>
              </a:spcBef>
              <a:spcAft>
                <a:spcPts val="0"/>
              </a:spcAft>
              <a:buClr>
                <a:schemeClr val="dk2"/>
              </a:buClr>
              <a:buSzPts val="1800"/>
              <a:buFont typeface="Arial"/>
              <a:buChar char="•"/>
            </a:pPr>
            <a:r>
              <a:rPr lang="en-US" sz="1800">
                <a:solidFill>
                  <a:schemeClr val="dk2"/>
                </a:solidFill>
                <a:latin typeface="Calibri"/>
                <a:ea typeface="Calibri"/>
                <a:cs typeface="Calibri"/>
                <a:sym typeface="Calibri"/>
              </a:rPr>
              <a:t>Charge is deducted from Accumulation Value allocated to the indexed allocation (does not reduce PIV)</a:t>
            </a:r>
            <a:endParaRPr/>
          </a:p>
          <a:p>
            <a:pPr indent="-196850" lvl="0" marL="285750" marR="0" rtl="0" algn="l">
              <a:lnSpc>
                <a:spcPct val="90000"/>
              </a:lnSpc>
              <a:spcBef>
                <a:spcPts val="0"/>
              </a:spcBef>
              <a:spcAft>
                <a:spcPts val="0"/>
              </a:spcAft>
              <a:buClr>
                <a:schemeClr val="lt1"/>
              </a:buClr>
              <a:buSzPts val="1400"/>
              <a:buFont typeface="Arial"/>
              <a:buNone/>
            </a:pPr>
            <a:r>
              <a:t/>
            </a:r>
            <a:endParaRPr sz="1400">
              <a:solidFill>
                <a:schemeClr val="dk2"/>
              </a:solidFill>
              <a:latin typeface="Calibri"/>
              <a:ea typeface="Calibri"/>
              <a:cs typeface="Calibri"/>
              <a:sym typeface="Calibri"/>
            </a:endParaRPr>
          </a:p>
          <a:p>
            <a:pPr indent="-285750" lvl="0" marL="285750" marR="0" rtl="0" algn="l">
              <a:lnSpc>
                <a:spcPct val="90000"/>
              </a:lnSpc>
              <a:spcBef>
                <a:spcPts val="0"/>
              </a:spcBef>
              <a:spcAft>
                <a:spcPts val="0"/>
              </a:spcAft>
              <a:buClr>
                <a:schemeClr val="dk2"/>
              </a:buClr>
              <a:buSzPts val="1800"/>
              <a:buFont typeface="Arial"/>
              <a:buChar char="•"/>
            </a:pPr>
            <a:r>
              <a:rPr lang="en-US" sz="1800">
                <a:solidFill>
                  <a:schemeClr val="dk2"/>
                </a:solidFill>
                <a:latin typeface="Calibri"/>
                <a:ea typeface="Calibri"/>
                <a:cs typeface="Calibri"/>
                <a:sym typeface="Calibri"/>
              </a:rPr>
              <a:t>Based and calculated off AV at beginning of crediting period and deducted at end of crediting period after any interest is applied</a:t>
            </a:r>
            <a:endParaRPr sz="1400">
              <a:solidFill>
                <a:schemeClr val="dk2"/>
              </a:solidFill>
              <a:latin typeface="Calibri"/>
              <a:ea typeface="Calibri"/>
              <a:cs typeface="Calibri"/>
              <a:sym typeface="Calibri"/>
            </a:endParaRPr>
          </a:p>
        </p:txBody>
      </p:sp>
      <p:sp>
        <p:nvSpPr>
          <p:cNvPr id="1210" name="Google Shape;1210;p21"/>
          <p:cNvSpPr txBox="1"/>
          <p:nvPr/>
        </p:nvSpPr>
        <p:spPr>
          <a:xfrm>
            <a:off x="6864870" y="6373740"/>
            <a:ext cx="4438427" cy="29392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200">
                <a:solidFill>
                  <a:schemeClr val="dk2"/>
                </a:solidFill>
                <a:latin typeface="Calibri"/>
                <a:ea typeface="Calibri"/>
                <a:cs typeface="Calibri"/>
                <a:sym typeface="Calibri"/>
              </a:rPr>
              <a:t>Charge variations may vary by state and broker/dealer. </a:t>
            </a:r>
            <a:endParaRPr sz="1200">
              <a:solidFill>
                <a:schemeClr val="dk2"/>
              </a:solidFill>
              <a:latin typeface="Calibri"/>
              <a:ea typeface="Calibri"/>
              <a:cs typeface="Calibri"/>
              <a:sym typeface="Calibri"/>
            </a:endParaRPr>
          </a:p>
        </p:txBody>
      </p:sp>
      <p:sp>
        <p:nvSpPr>
          <p:cNvPr id="1211" name="Google Shape;1211;p21"/>
          <p:cNvSpPr txBox="1"/>
          <p:nvPr/>
        </p:nvSpPr>
        <p:spPr>
          <a:xfrm>
            <a:off x="643519" y="6553408"/>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900">
                <a:solidFill>
                  <a:schemeClr val="lt1"/>
                </a:solidFill>
                <a:latin typeface="Calibri"/>
                <a:ea typeface="Calibri"/>
                <a:cs typeface="Calibri"/>
                <a:sym typeface="Calibri"/>
              </a:rPr>
              <a:t>Product feature and availability may vary by state.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22"/>
          <p:cNvSpPr/>
          <p:nvPr/>
        </p:nvSpPr>
        <p:spPr>
          <a:xfrm>
            <a:off x="0" y="4143315"/>
            <a:ext cx="12188823" cy="365760"/>
          </a:xfrm>
          <a:prstGeom prst="rect">
            <a:avLst/>
          </a:prstGeom>
          <a:solidFill>
            <a:srgbClr val="AF9EB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Calibri"/>
              <a:ea typeface="Calibri"/>
              <a:cs typeface="Calibri"/>
              <a:sym typeface="Calibri"/>
            </a:endParaRPr>
          </a:p>
        </p:txBody>
      </p:sp>
      <p:sp>
        <p:nvSpPr>
          <p:cNvPr id="1218" name="Google Shape;1218;p2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1219" name="Google Shape;1219;p22"/>
          <p:cNvSpPr txBox="1"/>
          <p:nvPr/>
        </p:nvSpPr>
        <p:spPr>
          <a:xfrm>
            <a:off x="422256" y="318578"/>
            <a:ext cx="11663284" cy="104452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3600">
                <a:solidFill>
                  <a:schemeClr val="lt1"/>
                </a:solidFill>
                <a:latin typeface="Calibri"/>
                <a:ea typeface="Calibri"/>
                <a:cs typeface="Calibri"/>
                <a:sym typeface="Calibri"/>
              </a:rPr>
              <a:t>PIV Death Benefit hypothetical example</a:t>
            </a:r>
            <a:endParaRPr/>
          </a:p>
          <a:p>
            <a:pPr indent="0" lvl="0" marL="0" marR="0" rtl="0" algn="l">
              <a:lnSpc>
                <a:spcPct val="90000"/>
              </a:lnSpc>
              <a:spcBef>
                <a:spcPts val="0"/>
              </a:spcBef>
              <a:spcAft>
                <a:spcPts val="0"/>
              </a:spcAft>
              <a:buNone/>
            </a:pPr>
            <a:r>
              <a:rPr lang="en-US" sz="2400">
                <a:solidFill>
                  <a:srgbClr val="7F7F7F"/>
                </a:solidFill>
                <a:latin typeface="Calibri"/>
                <a:ea typeface="Calibri"/>
                <a:cs typeface="Calibri"/>
                <a:sym typeface="Calibri"/>
              </a:rPr>
              <a:t>Lesser of Protected Income Value at death or 250% of the Accumulation Value</a:t>
            </a:r>
            <a:endParaRPr/>
          </a:p>
        </p:txBody>
      </p:sp>
      <p:grpSp>
        <p:nvGrpSpPr>
          <p:cNvPr id="1220" name="Google Shape;1220;p22"/>
          <p:cNvGrpSpPr/>
          <p:nvPr/>
        </p:nvGrpSpPr>
        <p:grpSpPr>
          <a:xfrm>
            <a:off x="-1" y="1516021"/>
            <a:ext cx="12188825" cy="365760"/>
            <a:chOff x="-1" y="1239934"/>
            <a:chExt cx="12188825" cy="561801"/>
          </a:xfrm>
        </p:grpSpPr>
        <p:sp>
          <p:nvSpPr>
            <p:cNvPr id="1221" name="Google Shape;1221;p22"/>
            <p:cNvSpPr/>
            <p:nvPr/>
          </p:nvSpPr>
          <p:spPr>
            <a:xfrm>
              <a:off x="-1" y="1239934"/>
              <a:ext cx="12188825" cy="561801"/>
            </a:xfrm>
            <a:prstGeom prst="rect">
              <a:avLst/>
            </a:prstGeom>
            <a:solidFill>
              <a:srgbClr val="5514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Calibri"/>
                <a:ea typeface="Calibri"/>
                <a:cs typeface="Calibri"/>
                <a:sym typeface="Calibri"/>
              </a:endParaRPr>
            </a:p>
          </p:txBody>
        </p:sp>
        <p:sp>
          <p:nvSpPr>
            <p:cNvPr id="1222" name="Google Shape;1222;p22"/>
            <p:cNvSpPr/>
            <p:nvPr/>
          </p:nvSpPr>
          <p:spPr>
            <a:xfrm>
              <a:off x="745802" y="1284900"/>
              <a:ext cx="2639697" cy="369332"/>
            </a:xfrm>
            <a:prstGeom prst="rect">
              <a:avLst/>
            </a:prstGeom>
            <a:solidFill>
              <a:srgbClr val="551461"/>
            </a:solid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000">
                  <a:solidFill>
                    <a:schemeClr val="dk2"/>
                  </a:solidFill>
                  <a:latin typeface="Calibri"/>
                  <a:ea typeface="Calibri"/>
                  <a:cs typeface="Calibri"/>
                  <a:sym typeface="Calibri"/>
                </a:rPr>
                <a:t>Hypothetical example 1</a:t>
              </a:r>
              <a:endParaRPr sz="2000">
                <a:solidFill>
                  <a:schemeClr val="dk2"/>
                </a:solidFill>
                <a:latin typeface="Calibri"/>
                <a:ea typeface="Calibri"/>
                <a:cs typeface="Calibri"/>
                <a:sym typeface="Calibri"/>
              </a:endParaRPr>
            </a:p>
          </p:txBody>
        </p:sp>
      </p:grpSp>
      <p:sp>
        <p:nvSpPr>
          <p:cNvPr id="1223" name="Google Shape;1223;p22"/>
          <p:cNvSpPr/>
          <p:nvPr/>
        </p:nvSpPr>
        <p:spPr>
          <a:xfrm>
            <a:off x="759363" y="4154201"/>
            <a:ext cx="2639697"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000">
                <a:solidFill>
                  <a:schemeClr val="dk2"/>
                </a:solidFill>
                <a:latin typeface="Calibri"/>
                <a:ea typeface="Calibri"/>
                <a:cs typeface="Calibri"/>
                <a:sym typeface="Calibri"/>
              </a:rPr>
              <a:t>Hypothetical example 2</a:t>
            </a:r>
            <a:endParaRPr sz="2000">
              <a:solidFill>
                <a:schemeClr val="dk2"/>
              </a:solidFill>
              <a:latin typeface="Calibri"/>
              <a:ea typeface="Calibri"/>
              <a:cs typeface="Calibri"/>
              <a:sym typeface="Calibri"/>
            </a:endParaRPr>
          </a:p>
        </p:txBody>
      </p:sp>
      <p:sp>
        <p:nvSpPr>
          <p:cNvPr id="1224" name="Google Shape;1224;p22"/>
          <p:cNvSpPr txBox="1"/>
          <p:nvPr/>
        </p:nvSpPr>
        <p:spPr>
          <a:xfrm>
            <a:off x="5345521" y="5533332"/>
            <a:ext cx="1089612" cy="2868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chemeClr val="lt1"/>
                </a:solidFill>
                <a:latin typeface="Calibri"/>
                <a:ea typeface="Calibri"/>
                <a:cs typeface="Calibri"/>
                <a:sym typeface="Calibri"/>
              </a:rPr>
              <a:t>x 250% </a:t>
            </a:r>
            <a:endParaRPr sz="1800">
              <a:solidFill>
                <a:schemeClr val="lt1"/>
              </a:solidFill>
              <a:latin typeface="Calibri"/>
              <a:ea typeface="Calibri"/>
              <a:cs typeface="Calibri"/>
              <a:sym typeface="Calibri"/>
            </a:endParaRPr>
          </a:p>
        </p:txBody>
      </p:sp>
      <p:sp>
        <p:nvSpPr>
          <p:cNvPr id="1225" name="Google Shape;1225;p22"/>
          <p:cNvSpPr txBox="1"/>
          <p:nvPr/>
        </p:nvSpPr>
        <p:spPr>
          <a:xfrm>
            <a:off x="8467074" y="5936581"/>
            <a:ext cx="853330" cy="2809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chemeClr val="lt1"/>
                </a:solidFill>
                <a:latin typeface="Calibri"/>
                <a:ea typeface="Calibri"/>
                <a:cs typeface="Calibri"/>
                <a:sym typeface="Calibri"/>
              </a:rPr>
              <a:t>$250k </a:t>
            </a:r>
            <a:endParaRPr sz="1800">
              <a:solidFill>
                <a:schemeClr val="lt1"/>
              </a:solidFill>
              <a:latin typeface="Calibri"/>
              <a:ea typeface="Calibri"/>
              <a:cs typeface="Calibri"/>
              <a:sym typeface="Calibri"/>
            </a:endParaRPr>
          </a:p>
        </p:txBody>
      </p:sp>
      <p:sp>
        <p:nvSpPr>
          <p:cNvPr id="1226" name="Google Shape;1226;p22"/>
          <p:cNvSpPr txBox="1"/>
          <p:nvPr/>
        </p:nvSpPr>
        <p:spPr>
          <a:xfrm>
            <a:off x="5491288" y="5936581"/>
            <a:ext cx="920187" cy="34446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chemeClr val="lt1"/>
                </a:solidFill>
                <a:latin typeface="Calibri"/>
                <a:ea typeface="Calibri"/>
                <a:cs typeface="Calibri"/>
                <a:sym typeface="Calibri"/>
              </a:rPr>
              <a:t>$100k </a:t>
            </a:r>
            <a:endParaRPr sz="1800">
              <a:solidFill>
                <a:schemeClr val="lt1"/>
              </a:solidFill>
              <a:latin typeface="Calibri"/>
              <a:ea typeface="Calibri"/>
              <a:cs typeface="Calibri"/>
              <a:sym typeface="Calibri"/>
            </a:endParaRPr>
          </a:p>
        </p:txBody>
      </p:sp>
      <p:grpSp>
        <p:nvGrpSpPr>
          <p:cNvPr id="1227" name="Google Shape;1227;p22"/>
          <p:cNvGrpSpPr/>
          <p:nvPr/>
        </p:nvGrpSpPr>
        <p:grpSpPr>
          <a:xfrm>
            <a:off x="930596" y="4670136"/>
            <a:ext cx="9624510" cy="1696821"/>
            <a:chOff x="930596" y="4670136"/>
            <a:chExt cx="9624510" cy="1696821"/>
          </a:xfrm>
        </p:grpSpPr>
        <p:sp>
          <p:nvSpPr>
            <p:cNvPr id="1228" name="Google Shape;1228;p22"/>
            <p:cNvSpPr txBox="1"/>
            <p:nvPr/>
          </p:nvSpPr>
          <p:spPr>
            <a:xfrm>
              <a:off x="5451745" y="5130083"/>
              <a:ext cx="920187" cy="34446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chemeClr val="lt1"/>
                  </a:solidFill>
                  <a:latin typeface="Calibri"/>
                  <a:ea typeface="Calibri"/>
                  <a:cs typeface="Calibri"/>
                  <a:sym typeface="Calibri"/>
                </a:rPr>
                <a:t>$100k </a:t>
              </a:r>
              <a:endParaRPr sz="1800">
                <a:solidFill>
                  <a:schemeClr val="lt1"/>
                </a:solidFill>
                <a:latin typeface="Calibri"/>
                <a:ea typeface="Calibri"/>
                <a:cs typeface="Calibri"/>
                <a:sym typeface="Calibri"/>
              </a:endParaRPr>
            </a:p>
          </p:txBody>
        </p:sp>
        <p:sp>
          <p:nvSpPr>
            <p:cNvPr id="1229" name="Google Shape;1229;p22"/>
            <p:cNvSpPr txBox="1"/>
            <p:nvPr/>
          </p:nvSpPr>
          <p:spPr>
            <a:xfrm>
              <a:off x="8438319" y="5106675"/>
              <a:ext cx="853330" cy="2809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chemeClr val="lt1"/>
                  </a:solidFill>
                  <a:latin typeface="Calibri"/>
                  <a:ea typeface="Calibri"/>
                  <a:cs typeface="Calibri"/>
                  <a:sym typeface="Calibri"/>
                </a:rPr>
                <a:t>$300k </a:t>
              </a:r>
              <a:endParaRPr sz="1800">
                <a:solidFill>
                  <a:schemeClr val="lt1"/>
                </a:solidFill>
                <a:latin typeface="Calibri"/>
                <a:ea typeface="Calibri"/>
                <a:cs typeface="Calibri"/>
                <a:sym typeface="Calibri"/>
              </a:endParaRPr>
            </a:p>
          </p:txBody>
        </p:sp>
        <p:sp>
          <p:nvSpPr>
            <p:cNvPr id="1230" name="Google Shape;1230;p22"/>
            <p:cNvSpPr txBox="1"/>
            <p:nvPr/>
          </p:nvSpPr>
          <p:spPr>
            <a:xfrm>
              <a:off x="1079453" y="5965086"/>
              <a:ext cx="2511587" cy="40187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chemeClr val="lt1"/>
                  </a:solidFill>
                  <a:latin typeface="Calibri"/>
                  <a:ea typeface="Calibri"/>
                  <a:cs typeface="Calibri"/>
                  <a:sym typeface="Calibri"/>
                </a:rPr>
                <a:t>Beneficiary payout</a:t>
              </a:r>
              <a:endParaRPr/>
            </a:p>
          </p:txBody>
        </p:sp>
        <p:sp>
          <p:nvSpPr>
            <p:cNvPr id="1231" name="Google Shape;1231;p22"/>
            <p:cNvSpPr txBox="1"/>
            <p:nvPr/>
          </p:nvSpPr>
          <p:spPr>
            <a:xfrm>
              <a:off x="1066492" y="5072476"/>
              <a:ext cx="2066833" cy="4032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chemeClr val="lt1"/>
                  </a:solidFill>
                  <a:latin typeface="Calibri"/>
                  <a:ea typeface="Calibri"/>
                  <a:cs typeface="Calibri"/>
                  <a:sym typeface="Calibri"/>
                </a:rPr>
                <a:t>Value at death </a:t>
              </a:r>
              <a:endParaRPr/>
            </a:p>
          </p:txBody>
        </p:sp>
        <p:sp>
          <p:nvSpPr>
            <p:cNvPr id="1232" name="Google Shape;1232;p22"/>
            <p:cNvSpPr txBox="1"/>
            <p:nvPr/>
          </p:nvSpPr>
          <p:spPr>
            <a:xfrm>
              <a:off x="1066492" y="5533332"/>
              <a:ext cx="3144870" cy="3744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chemeClr val="lt1"/>
                  </a:solidFill>
                  <a:latin typeface="Calibri"/>
                  <a:ea typeface="Calibri"/>
                  <a:cs typeface="Calibri"/>
                  <a:sym typeface="Calibri"/>
                </a:rPr>
                <a:t>Death benefit cap (250% of AV)</a:t>
              </a:r>
              <a:endParaRPr/>
            </a:p>
          </p:txBody>
        </p:sp>
        <p:cxnSp>
          <p:nvCxnSpPr>
            <p:cNvPr id="1233" name="Google Shape;1233;p22"/>
            <p:cNvCxnSpPr/>
            <p:nvPr/>
          </p:nvCxnSpPr>
          <p:spPr>
            <a:xfrm>
              <a:off x="930596" y="5483467"/>
              <a:ext cx="9601200" cy="0"/>
            </a:xfrm>
            <a:prstGeom prst="straightConnector1">
              <a:avLst/>
            </a:prstGeom>
            <a:noFill/>
            <a:ln cap="flat" cmpd="sng" w="12700">
              <a:solidFill>
                <a:srgbClr val="551461"/>
              </a:solidFill>
              <a:prstDash val="solid"/>
              <a:round/>
              <a:headEnd len="sm" w="sm" type="none"/>
              <a:tailEnd len="sm" w="sm" type="none"/>
            </a:ln>
          </p:spPr>
        </p:cxnSp>
        <p:cxnSp>
          <p:nvCxnSpPr>
            <p:cNvPr id="1234" name="Google Shape;1234;p22"/>
            <p:cNvCxnSpPr/>
            <p:nvPr/>
          </p:nvCxnSpPr>
          <p:spPr>
            <a:xfrm>
              <a:off x="942168" y="5878974"/>
              <a:ext cx="9601200" cy="0"/>
            </a:xfrm>
            <a:prstGeom prst="straightConnector1">
              <a:avLst/>
            </a:prstGeom>
            <a:noFill/>
            <a:ln cap="flat" cmpd="sng" w="12700">
              <a:solidFill>
                <a:srgbClr val="551461"/>
              </a:solidFill>
              <a:prstDash val="solid"/>
              <a:round/>
              <a:headEnd len="sm" w="sm" type="none"/>
              <a:tailEnd len="sm" w="sm" type="none"/>
            </a:ln>
          </p:spPr>
        </p:cxnSp>
        <p:sp>
          <p:nvSpPr>
            <p:cNvPr id="1235" name="Google Shape;1235;p22"/>
            <p:cNvSpPr/>
            <p:nvPr/>
          </p:nvSpPr>
          <p:spPr>
            <a:xfrm>
              <a:off x="4721139" y="4709782"/>
              <a:ext cx="2048446" cy="3416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800">
                  <a:solidFill>
                    <a:srgbClr val="7F7F7F"/>
                  </a:solidFill>
                  <a:latin typeface="Calibri"/>
                  <a:ea typeface="Calibri"/>
                  <a:cs typeface="Calibri"/>
                  <a:sym typeface="Calibri"/>
                </a:rPr>
                <a:t>Accumulation Value</a:t>
              </a:r>
              <a:endParaRPr sz="1800">
                <a:solidFill>
                  <a:srgbClr val="7F7F7F"/>
                </a:solidFill>
                <a:latin typeface="Calibri"/>
                <a:ea typeface="Calibri"/>
                <a:cs typeface="Calibri"/>
                <a:sym typeface="Calibri"/>
              </a:endParaRPr>
            </a:p>
          </p:txBody>
        </p:sp>
        <p:sp>
          <p:nvSpPr>
            <p:cNvPr id="1236" name="Google Shape;1236;p22"/>
            <p:cNvSpPr/>
            <p:nvPr/>
          </p:nvSpPr>
          <p:spPr>
            <a:xfrm>
              <a:off x="7624638" y="4709782"/>
              <a:ext cx="2423036" cy="3416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800">
                  <a:solidFill>
                    <a:srgbClr val="7F7F7F"/>
                  </a:solidFill>
                  <a:latin typeface="Calibri"/>
                  <a:ea typeface="Calibri"/>
                  <a:cs typeface="Calibri"/>
                  <a:sym typeface="Calibri"/>
                </a:rPr>
                <a:t>Protected Income Value</a:t>
              </a:r>
              <a:endParaRPr sz="1800">
                <a:solidFill>
                  <a:srgbClr val="7F7F7F"/>
                </a:solidFill>
                <a:latin typeface="Calibri"/>
                <a:ea typeface="Calibri"/>
                <a:cs typeface="Calibri"/>
                <a:sym typeface="Calibri"/>
              </a:endParaRPr>
            </a:p>
          </p:txBody>
        </p:sp>
        <p:cxnSp>
          <p:nvCxnSpPr>
            <p:cNvPr id="1237" name="Google Shape;1237;p22"/>
            <p:cNvCxnSpPr/>
            <p:nvPr/>
          </p:nvCxnSpPr>
          <p:spPr>
            <a:xfrm rot="10800000">
              <a:off x="4250988" y="4679014"/>
              <a:ext cx="0" cy="1600200"/>
            </a:xfrm>
            <a:prstGeom prst="straightConnector1">
              <a:avLst/>
            </a:prstGeom>
            <a:noFill/>
            <a:ln cap="flat" cmpd="sng" w="12700">
              <a:solidFill>
                <a:srgbClr val="551461"/>
              </a:solidFill>
              <a:prstDash val="solid"/>
              <a:round/>
              <a:headEnd len="sm" w="sm" type="none"/>
              <a:tailEnd len="sm" w="sm" type="none"/>
            </a:ln>
          </p:spPr>
        </p:cxnSp>
        <p:cxnSp>
          <p:nvCxnSpPr>
            <p:cNvPr id="1238" name="Google Shape;1238;p22"/>
            <p:cNvCxnSpPr/>
            <p:nvPr/>
          </p:nvCxnSpPr>
          <p:spPr>
            <a:xfrm rot="10800000">
              <a:off x="7304159" y="4672879"/>
              <a:ext cx="0" cy="1609344"/>
            </a:xfrm>
            <a:prstGeom prst="straightConnector1">
              <a:avLst/>
            </a:prstGeom>
            <a:noFill/>
            <a:ln cap="flat" cmpd="sng" w="12700">
              <a:solidFill>
                <a:srgbClr val="551461"/>
              </a:solidFill>
              <a:prstDash val="solid"/>
              <a:round/>
              <a:headEnd len="sm" w="sm" type="none"/>
              <a:tailEnd len="sm" w="sm" type="none"/>
            </a:ln>
          </p:spPr>
        </p:cxnSp>
        <p:cxnSp>
          <p:nvCxnSpPr>
            <p:cNvPr id="1239" name="Google Shape;1239;p22"/>
            <p:cNvCxnSpPr/>
            <p:nvPr/>
          </p:nvCxnSpPr>
          <p:spPr>
            <a:xfrm>
              <a:off x="941118" y="5008044"/>
              <a:ext cx="9601200" cy="0"/>
            </a:xfrm>
            <a:prstGeom prst="straightConnector1">
              <a:avLst/>
            </a:prstGeom>
            <a:noFill/>
            <a:ln cap="flat" cmpd="sng" w="12700">
              <a:solidFill>
                <a:srgbClr val="551461"/>
              </a:solidFill>
              <a:prstDash val="solid"/>
              <a:round/>
              <a:headEnd len="sm" w="sm" type="none"/>
              <a:tailEnd len="sm" w="sm" type="none"/>
            </a:ln>
          </p:spPr>
        </p:cxnSp>
        <p:cxnSp>
          <p:nvCxnSpPr>
            <p:cNvPr id="1240" name="Google Shape;1240;p22"/>
            <p:cNvCxnSpPr/>
            <p:nvPr/>
          </p:nvCxnSpPr>
          <p:spPr>
            <a:xfrm>
              <a:off x="951278" y="6282223"/>
              <a:ext cx="9601200" cy="0"/>
            </a:xfrm>
            <a:prstGeom prst="straightConnector1">
              <a:avLst/>
            </a:prstGeom>
            <a:noFill/>
            <a:ln cap="flat" cmpd="sng" w="12700">
              <a:solidFill>
                <a:srgbClr val="551461"/>
              </a:solidFill>
              <a:prstDash val="solid"/>
              <a:round/>
              <a:headEnd len="sm" w="sm" type="none"/>
              <a:tailEnd len="sm" w="sm" type="none"/>
            </a:ln>
          </p:spPr>
        </p:cxnSp>
        <p:cxnSp>
          <p:nvCxnSpPr>
            <p:cNvPr id="1241" name="Google Shape;1241;p22"/>
            <p:cNvCxnSpPr/>
            <p:nvPr/>
          </p:nvCxnSpPr>
          <p:spPr>
            <a:xfrm rot="10800000">
              <a:off x="942168" y="5005719"/>
              <a:ext cx="0" cy="1280160"/>
            </a:xfrm>
            <a:prstGeom prst="straightConnector1">
              <a:avLst/>
            </a:prstGeom>
            <a:noFill/>
            <a:ln cap="flat" cmpd="sng" w="12700">
              <a:solidFill>
                <a:srgbClr val="551461"/>
              </a:solidFill>
              <a:prstDash val="solid"/>
              <a:round/>
              <a:headEnd len="sm" w="sm" type="none"/>
              <a:tailEnd len="sm" w="sm" type="none"/>
            </a:ln>
          </p:spPr>
        </p:cxnSp>
        <p:cxnSp>
          <p:nvCxnSpPr>
            <p:cNvPr id="1242" name="Google Shape;1242;p22"/>
            <p:cNvCxnSpPr/>
            <p:nvPr/>
          </p:nvCxnSpPr>
          <p:spPr>
            <a:xfrm rot="10800000">
              <a:off x="10554849" y="4678105"/>
              <a:ext cx="0" cy="1609344"/>
            </a:xfrm>
            <a:prstGeom prst="straightConnector1">
              <a:avLst/>
            </a:prstGeom>
            <a:noFill/>
            <a:ln cap="flat" cmpd="sng" w="12700">
              <a:solidFill>
                <a:srgbClr val="551461"/>
              </a:solidFill>
              <a:prstDash val="solid"/>
              <a:round/>
              <a:headEnd len="sm" w="sm" type="none"/>
              <a:tailEnd len="sm" w="sm" type="none"/>
            </a:ln>
          </p:spPr>
        </p:cxnSp>
        <p:cxnSp>
          <p:nvCxnSpPr>
            <p:cNvPr id="1243" name="Google Shape;1243;p22"/>
            <p:cNvCxnSpPr/>
            <p:nvPr/>
          </p:nvCxnSpPr>
          <p:spPr>
            <a:xfrm>
              <a:off x="4245746" y="4670136"/>
              <a:ext cx="6309360" cy="0"/>
            </a:xfrm>
            <a:prstGeom prst="straightConnector1">
              <a:avLst/>
            </a:prstGeom>
            <a:noFill/>
            <a:ln cap="flat" cmpd="sng" w="12700">
              <a:solidFill>
                <a:srgbClr val="551461"/>
              </a:solidFill>
              <a:prstDash val="solid"/>
              <a:round/>
              <a:headEnd len="sm" w="sm" type="none"/>
              <a:tailEnd len="sm" w="sm" type="none"/>
            </a:ln>
          </p:spPr>
        </p:cxnSp>
      </p:grpSp>
      <p:cxnSp>
        <p:nvCxnSpPr>
          <p:cNvPr id="1244" name="Google Shape;1244;p22"/>
          <p:cNvCxnSpPr/>
          <p:nvPr/>
        </p:nvCxnSpPr>
        <p:spPr>
          <a:xfrm>
            <a:off x="6191645" y="5689379"/>
            <a:ext cx="2246674" cy="400303"/>
          </a:xfrm>
          <a:prstGeom prst="straightConnector1">
            <a:avLst/>
          </a:prstGeom>
          <a:noFill/>
          <a:ln cap="flat" cmpd="sng" w="38100">
            <a:solidFill>
              <a:schemeClr val="accent1"/>
            </a:solidFill>
            <a:prstDash val="solid"/>
            <a:round/>
            <a:headEnd len="sm" w="sm" type="none"/>
            <a:tailEnd len="med" w="med" type="triangle"/>
          </a:ln>
        </p:spPr>
      </p:cxnSp>
      <p:grpSp>
        <p:nvGrpSpPr>
          <p:cNvPr id="1245" name="Google Shape;1245;p22"/>
          <p:cNvGrpSpPr/>
          <p:nvPr/>
        </p:nvGrpSpPr>
        <p:grpSpPr>
          <a:xfrm>
            <a:off x="953741" y="2104039"/>
            <a:ext cx="9624510" cy="1696821"/>
            <a:chOff x="953741" y="2193035"/>
            <a:chExt cx="9624510" cy="1696821"/>
          </a:xfrm>
        </p:grpSpPr>
        <p:sp>
          <p:nvSpPr>
            <p:cNvPr id="1246" name="Google Shape;1246;p22"/>
            <p:cNvSpPr txBox="1"/>
            <p:nvPr/>
          </p:nvSpPr>
          <p:spPr>
            <a:xfrm>
              <a:off x="5474890" y="2652982"/>
              <a:ext cx="920187" cy="34446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chemeClr val="lt1"/>
                  </a:solidFill>
                  <a:latin typeface="Calibri"/>
                  <a:ea typeface="Calibri"/>
                  <a:cs typeface="Calibri"/>
                  <a:sym typeface="Calibri"/>
                </a:rPr>
                <a:t>$100k </a:t>
              </a:r>
              <a:endParaRPr sz="1800">
                <a:solidFill>
                  <a:schemeClr val="lt1"/>
                </a:solidFill>
                <a:latin typeface="Calibri"/>
                <a:ea typeface="Calibri"/>
                <a:cs typeface="Calibri"/>
                <a:sym typeface="Calibri"/>
              </a:endParaRPr>
            </a:p>
          </p:txBody>
        </p:sp>
        <p:sp>
          <p:nvSpPr>
            <p:cNvPr id="1247" name="Google Shape;1247;p22"/>
            <p:cNvSpPr txBox="1"/>
            <p:nvPr/>
          </p:nvSpPr>
          <p:spPr>
            <a:xfrm>
              <a:off x="8461464" y="2660963"/>
              <a:ext cx="853330" cy="2809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chemeClr val="lt1"/>
                  </a:solidFill>
                  <a:latin typeface="Calibri"/>
                  <a:ea typeface="Calibri"/>
                  <a:cs typeface="Calibri"/>
                  <a:sym typeface="Calibri"/>
                </a:rPr>
                <a:t>$225K </a:t>
              </a:r>
              <a:endParaRPr sz="1800">
                <a:solidFill>
                  <a:schemeClr val="lt1"/>
                </a:solidFill>
                <a:latin typeface="Calibri"/>
                <a:ea typeface="Calibri"/>
                <a:cs typeface="Calibri"/>
                <a:sym typeface="Calibri"/>
              </a:endParaRPr>
            </a:p>
          </p:txBody>
        </p:sp>
        <p:sp>
          <p:nvSpPr>
            <p:cNvPr id="1248" name="Google Shape;1248;p22"/>
            <p:cNvSpPr txBox="1"/>
            <p:nvPr/>
          </p:nvSpPr>
          <p:spPr>
            <a:xfrm>
              <a:off x="1102598" y="3487985"/>
              <a:ext cx="2511587" cy="40187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chemeClr val="lt1"/>
                  </a:solidFill>
                  <a:latin typeface="Calibri"/>
                  <a:ea typeface="Calibri"/>
                  <a:cs typeface="Calibri"/>
                  <a:sym typeface="Calibri"/>
                </a:rPr>
                <a:t>Beneficiary payout</a:t>
              </a:r>
              <a:endParaRPr/>
            </a:p>
          </p:txBody>
        </p:sp>
        <p:sp>
          <p:nvSpPr>
            <p:cNvPr id="1249" name="Google Shape;1249;p22"/>
            <p:cNvSpPr txBox="1"/>
            <p:nvPr/>
          </p:nvSpPr>
          <p:spPr>
            <a:xfrm>
              <a:off x="1089637" y="2595375"/>
              <a:ext cx="2066833" cy="4032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chemeClr val="lt1"/>
                  </a:solidFill>
                  <a:latin typeface="Calibri"/>
                  <a:ea typeface="Calibri"/>
                  <a:cs typeface="Calibri"/>
                  <a:sym typeface="Calibri"/>
                </a:rPr>
                <a:t>Value at death </a:t>
              </a:r>
              <a:endParaRPr/>
            </a:p>
          </p:txBody>
        </p:sp>
        <p:sp>
          <p:nvSpPr>
            <p:cNvPr id="1250" name="Google Shape;1250;p22"/>
            <p:cNvSpPr txBox="1"/>
            <p:nvPr/>
          </p:nvSpPr>
          <p:spPr>
            <a:xfrm>
              <a:off x="5485405" y="3459480"/>
              <a:ext cx="920187" cy="34446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chemeClr val="lt1"/>
                  </a:solidFill>
                  <a:latin typeface="Calibri"/>
                  <a:ea typeface="Calibri"/>
                  <a:cs typeface="Calibri"/>
                  <a:sym typeface="Calibri"/>
                </a:rPr>
                <a:t>$100k </a:t>
              </a:r>
              <a:endParaRPr sz="1800">
                <a:solidFill>
                  <a:schemeClr val="lt1"/>
                </a:solidFill>
                <a:latin typeface="Calibri"/>
                <a:ea typeface="Calibri"/>
                <a:cs typeface="Calibri"/>
                <a:sym typeface="Calibri"/>
              </a:endParaRPr>
            </a:p>
          </p:txBody>
        </p:sp>
        <p:sp>
          <p:nvSpPr>
            <p:cNvPr id="1251" name="Google Shape;1251;p22"/>
            <p:cNvSpPr txBox="1"/>
            <p:nvPr/>
          </p:nvSpPr>
          <p:spPr>
            <a:xfrm>
              <a:off x="1089637" y="3056231"/>
              <a:ext cx="3126366" cy="3225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chemeClr val="lt1"/>
                  </a:solidFill>
                  <a:latin typeface="Calibri"/>
                  <a:ea typeface="Calibri"/>
                  <a:cs typeface="Calibri"/>
                  <a:sym typeface="Calibri"/>
                </a:rPr>
                <a:t>Death benefit cap (250% of AV)</a:t>
              </a:r>
              <a:endParaRPr/>
            </a:p>
          </p:txBody>
        </p:sp>
        <p:cxnSp>
          <p:nvCxnSpPr>
            <p:cNvPr id="1252" name="Google Shape;1252;p22"/>
            <p:cNvCxnSpPr/>
            <p:nvPr/>
          </p:nvCxnSpPr>
          <p:spPr>
            <a:xfrm>
              <a:off x="953741" y="3006366"/>
              <a:ext cx="9601200" cy="0"/>
            </a:xfrm>
            <a:prstGeom prst="straightConnector1">
              <a:avLst/>
            </a:prstGeom>
            <a:noFill/>
            <a:ln cap="flat" cmpd="sng" w="12700">
              <a:solidFill>
                <a:srgbClr val="551461"/>
              </a:solidFill>
              <a:prstDash val="solid"/>
              <a:round/>
              <a:headEnd len="sm" w="sm" type="none"/>
              <a:tailEnd len="sm" w="sm" type="none"/>
            </a:ln>
          </p:spPr>
        </p:cxnSp>
        <p:cxnSp>
          <p:nvCxnSpPr>
            <p:cNvPr id="1253" name="Google Shape;1253;p22"/>
            <p:cNvCxnSpPr/>
            <p:nvPr/>
          </p:nvCxnSpPr>
          <p:spPr>
            <a:xfrm>
              <a:off x="965313" y="3401873"/>
              <a:ext cx="9601200" cy="0"/>
            </a:xfrm>
            <a:prstGeom prst="straightConnector1">
              <a:avLst/>
            </a:prstGeom>
            <a:noFill/>
            <a:ln cap="flat" cmpd="sng" w="12700">
              <a:solidFill>
                <a:srgbClr val="551461"/>
              </a:solidFill>
              <a:prstDash val="solid"/>
              <a:round/>
              <a:headEnd len="sm" w="sm" type="none"/>
              <a:tailEnd len="sm" w="sm" type="none"/>
            </a:ln>
          </p:spPr>
        </p:cxnSp>
        <p:sp>
          <p:nvSpPr>
            <p:cNvPr id="1254" name="Google Shape;1254;p22"/>
            <p:cNvSpPr/>
            <p:nvPr/>
          </p:nvSpPr>
          <p:spPr>
            <a:xfrm>
              <a:off x="4744284" y="2232681"/>
              <a:ext cx="2048446" cy="3416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800">
                  <a:solidFill>
                    <a:srgbClr val="7F7F7F"/>
                  </a:solidFill>
                  <a:latin typeface="Calibri"/>
                  <a:ea typeface="Calibri"/>
                  <a:cs typeface="Calibri"/>
                  <a:sym typeface="Calibri"/>
                </a:rPr>
                <a:t>Accumulation Value</a:t>
              </a:r>
              <a:endParaRPr sz="1800">
                <a:solidFill>
                  <a:srgbClr val="7F7F7F"/>
                </a:solidFill>
                <a:latin typeface="Calibri"/>
                <a:ea typeface="Calibri"/>
                <a:cs typeface="Calibri"/>
                <a:sym typeface="Calibri"/>
              </a:endParaRPr>
            </a:p>
          </p:txBody>
        </p:sp>
        <p:sp>
          <p:nvSpPr>
            <p:cNvPr id="1255" name="Google Shape;1255;p22"/>
            <p:cNvSpPr/>
            <p:nvPr/>
          </p:nvSpPr>
          <p:spPr>
            <a:xfrm>
              <a:off x="7647783" y="2232681"/>
              <a:ext cx="2423036" cy="3416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800">
                  <a:solidFill>
                    <a:srgbClr val="7F7F7F"/>
                  </a:solidFill>
                  <a:latin typeface="Calibri"/>
                  <a:ea typeface="Calibri"/>
                  <a:cs typeface="Calibri"/>
                  <a:sym typeface="Calibri"/>
                </a:rPr>
                <a:t>Protected Income Value</a:t>
              </a:r>
              <a:endParaRPr sz="1800">
                <a:solidFill>
                  <a:srgbClr val="7F7F7F"/>
                </a:solidFill>
                <a:latin typeface="Calibri"/>
                <a:ea typeface="Calibri"/>
                <a:cs typeface="Calibri"/>
                <a:sym typeface="Calibri"/>
              </a:endParaRPr>
            </a:p>
          </p:txBody>
        </p:sp>
        <p:cxnSp>
          <p:nvCxnSpPr>
            <p:cNvPr id="1256" name="Google Shape;1256;p22"/>
            <p:cNvCxnSpPr/>
            <p:nvPr/>
          </p:nvCxnSpPr>
          <p:spPr>
            <a:xfrm rot="10800000">
              <a:off x="4274133" y="2201913"/>
              <a:ext cx="0" cy="1600200"/>
            </a:xfrm>
            <a:prstGeom prst="straightConnector1">
              <a:avLst/>
            </a:prstGeom>
            <a:noFill/>
            <a:ln cap="flat" cmpd="sng" w="12700">
              <a:solidFill>
                <a:srgbClr val="551461"/>
              </a:solidFill>
              <a:prstDash val="solid"/>
              <a:round/>
              <a:headEnd len="sm" w="sm" type="none"/>
              <a:tailEnd len="sm" w="sm" type="none"/>
            </a:ln>
          </p:spPr>
        </p:cxnSp>
        <p:cxnSp>
          <p:nvCxnSpPr>
            <p:cNvPr id="1257" name="Google Shape;1257;p22"/>
            <p:cNvCxnSpPr/>
            <p:nvPr/>
          </p:nvCxnSpPr>
          <p:spPr>
            <a:xfrm rot="10800000">
              <a:off x="7327304" y="2195778"/>
              <a:ext cx="0" cy="1609344"/>
            </a:xfrm>
            <a:prstGeom prst="straightConnector1">
              <a:avLst/>
            </a:prstGeom>
            <a:noFill/>
            <a:ln cap="flat" cmpd="sng" w="12700">
              <a:solidFill>
                <a:srgbClr val="551461"/>
              </a:solidFill>
              <a:prstDash val="solid"/>
              <a:round/>
              <a:headEnd len="sm" w="sm" type="none"/>
              <a:tailEnd len="sm" w="sm" type="none"/>
            </a:ln>
          </p:spPr>
        </p:cxnSp>
        <p:cxnSp>
          <p:nvCxnSpPr>
            <p:cNvPr id="1258" name="Google Shape;1258;p22"/>
            <p:cNvCxnSpPr/>
            <p:nvPr/>
          </p:nvCxnSpPr>
          <p:spPr>
            <a:xfrm>
              <a:off x="964263" y="2530943"/>
              <a:ext cx="9601200" cy="0"/>
            </a:xfrm>
            <a:prstGeom prst="straightConnector1">
              <a:avLst/>
            </a:prstGeom>
            <a:noFill/>
            <a:ln cap="flat" cmpd="sng" w="12700">
              <a:solidFill>
                <a:srgbClr val="551461"/>
              </a:solidFill>
              <a:prstDash val="solid"/>
              <a:round/>
              <a:headEnd len="sm" w="sm" type="none"/>
              <a:tailEnd len="sm" w="sm" type="none"/>
            </a:ln>
          </p:spPr>
        </p:cxnSp>
        <p:cxnSp>
          <p:nvCxnSpPr>
            <p:cNvPr id="1259" name="Google Shape;1259;p22"/>
            <p:cNvCxnSpPr/>
            <p:nvPr/>
          </p:nvCxnSpPr>
          <p:spPr>
            <a:xfrm>
              <a:off x="974423" y="3805122"/>
              <a:ext cx="9601200" cy="0"/>
            </a:xfrm>
            <a:prstGeom prst="straightConnector1">
              <a:avLst/>
            </a:prstGeom>
            <a:noFill/>
            <a:ln cap="flat" cmpd="sng" w="12700">
              <a:solidFill>
                <a:srgbClr val="551461"/>
              </a:solidFill>
              <a:prstDash val="solid"/>
              <a:round/>
              <a:headEnd len="sm" w="sm" type="none"/>
              <a:tailEnd len="sm" w="sm" type="none"/>
            </a:ln>
          </p:spPr>
        </p:cxnSp>
        <p:cxnSp>
          <p:nvCxnSpPr>
            <p:cNvPr id="1260" name="Google Shape;1260;p22"/>
            <p:cNvCxnSpPr/>
            <p:nvPr/>
          </p:nvCxnSpPr>
          <p:spPr>
            <a:xfrm rot="10800000">
              <a:off x="965313" y="2528618"/>
              <a:ext cx="0" cy="1280160"/>
            </a:xfrm>
            <a:prstGeom prst="straightConnector1">
              <a:avLst/>
            </a:prstGeom>
            <a:noFill/>
            <a:ln cap="flat" cmpd="sng" w="12700">
              <a:solidFill>
                <a:srgbClr val="551461"/>
              </a:solidFill>
              <a:prstDash val="solid"/>
              <a:round/>
              <a:headEnd len="sm" w="sm" type="none"/>
              <a:tailEnd len="sm" w="sm" type="none"/>
            </a:ln>
          </p:spPr>
        </p:cxnSp>
        <p:cxnSp>
          <p:nvCxnSpPr>
            <p:cNvPr id="1261" name="Google Shape;1261;p22"/>
            <p:cNvCxnSpPr/>
            <p:nvPr/>
          </p:nvCxnSpPr>
          <p:spPr>
            <a:xfrm rot="10800000">
              <a:off x="10577994" y="2201004"/>
              <a:ext cx="0" cy="1609344"/>
            </a:xfrm>
            <a:prstGeom prst="straightConnector1">
              <a:avLst/>
            </a:prstGeom>
            <a:noFill/>
            <a:ln cap="flat" cmpd="sng" w="12700">
              <a:solidFill>
                <a:srgbClr val="551461"/>
              </a:solidFill>
              <a:prstDash val="solid"/>
              <a:round/>
              <a:headEnd len="sm" w="sm" type="none"/>
              <a:tailEnd len="sm" w="sm" type="none"/>
            </a:ln>
          </p:spPr>
        </p:cxnSp>
        <p:cxnSp>
          <p:nvCxnSpPr>
            <p:cNvPr id="1262" name="Google Shape;1262;p22"/>
            <p:cNvCxnSpPr/>
            <p:nvPr/>
          </p:nvCxnSpPr>
          <p:spPr>
            <a:xfrm>
              <a:off x="4268891" y="2193035"/>
              <a:ext cx="6309360" cy="0"/>
            </a:xfrm>
            <a:prstGeom prst="straightConnector1">
              <a:avLst/>
            </a:prstGeom>
            <a:noFill/>
            <a:ln cap="flat" cmpd="sng" w="12700">
              <a:solidFill>
                <a:srgbClr val="551461"/>
              </a:solidFill>
              <a:prstDash val="solid"/>
              <a:round/>
              <a:headEnd len="sm" w="sm" type="none"/>
              <a:tailEnd len="sm" w="sm" type="none"/>
            </a:ln>
          </p:spPr>
        </p:cxnSp>
        <p:sp>
          <p:nvSpPr>
            <p:cNvPr id="1263" name="Google Shape;1263;p22"/>
            <p:cNvSpPr txBox="1"/>
            <p:nvPr/>
          </p:nvSpPr>
          <p:spPr>
            <a:xfrm>
              <a:off x="8474599" y="3461429"/>
              <a:ext cx="853330" cy="2809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chemeClr val="lt1"/>
                  </a:solidFill>
                  <a:latin typeface="Calibri"/>
                  <a:ea typeface="Calibri"/>
                  <a:cs typeface="Calibri"/>
                  <a:sym typeface="Calibri"/>
                </a:rPr>
                <a:t>$225K </a:t>
              </a:r>
              <a:endParaRPr sz="1800">
                <a:solidFill>
                  <a:schemeClr val="lt1"/>
                </a:solidFill>
                <a:latin typeface="Calibri"/>
                <a:ea typeface="Calibri"/>
                <a:cs typeface="Calibri"/>
                <a:sym typeface="Calibri"/>
              </a:endParaRPr>
            </a:p>
          </p:txBody>
        </p:sp>
      </p:grpSp>
      <p:sp>
        <p:nvSpPr>
          <p:cNvPr id="1264" name="Google Shape;1264;p22"/>
          <p:cNvSpPr txBox="1"/>
          <p:nvPr/>
        </p:nvSpPr>
        <p:spPr>
          <a:xfrm>
            <a:off x="7995443" y="2994362"/>
            <a:ext cx="1693982" cy="4086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chemeClr val="accent4"/>
                </a:solidFill>
                <a:latin typeface="Calibri"/>
                <a:ea typeface="Calibri"/>
                <a:cs typeface="Calibri"/>
                <a:sym typeface="Calibri"/>
              </a:rPr>
              <a:t> Does not apply</a:t>
            </a:r>
            <a:endParaRPr/>
          </a:p>
        </p:txBody>
      </p:sp>
      <p:sp>
        <p:nvSpPr>
          <p:cNvPr id="1265" name="Google Shape;1265;p22"/>
          <p:cNvSpPr txBox="1"/>
          <p:nvPr/>
        </p:nvSpPr>
        <p:spPr>
          <a:xfrm>
            <a:off x="8317706" y="5501120"/>
            <a:ext cx="1693982" cy="4086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chemeClr val="lt1"/>
                </a:solidFill>
                <a:latin typeface="Calibri"/>
                <a:ea typeface="Calibri"/>
                <a:cs typeface="Calibri"/>
                <a:sym typeface="Calibri"/>
              </a:rPr>
              <a:t> </a:t>
            </a:r>
            <a:r>
              <a:rPr lang="en-US" sz="1800">
                <a:solidFill>
                  <a:schemeClr val="accent4"/>
                </a:solidFill>
                <a:latin typeface="Calibri"/>
                <a:ea typeface="Calibri"/>
                <a:cs typeface="Calibri"/>
                <a:sym typeface="Calibri"/>
              </a:rPr>
              <a:t>Applies</a:t>
            </a:r>
            <a:endParaRPr/>
          </a:p>
        </p:txBody>
      </p:sp>
      <p:sp>
        <p:nvSpPr>
          <p:cNvPr id="1266" name="Google Shape;1266;p22"/>
          <p:cNvSpPr txBox="1"/>
          <p:nvPr/>
        </p:nvSpPr>
        <p:spPr>
          <a:xfrm>
            <a:off x="643519" y="6553408"/>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900">
                <a:solidFill>
                  <a:schemeClr val="lt1"/>
                </a:solidFill>
                <a:latin typeface="Calibri"/>
                <a:ea typeface="Calibri"/>
                <a:cs typeface="Calibri"/>
                <a:sym typeface="Calibri"/>
              </a:rPr>
              <a:t>Product feature and availability may vary by state.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64"/>
                                        </p:tgtEl>
                                        <p:attrNameLst>
                                          <p:attrName>style.visibility</p:attrName>
                                        </p:attrNameLst>
                                      </p:cBhvr>
                                      <p:to>
                                        <p:strVal val="visible"/>
                                      </p:to>
                                    </p:set>
                                    <p:anim calcmode="lin" valueType="num">
                                      <p:cBhvr additive="base">
                                        <p:cTn dur="500"/>
                                        <p:tgtEl>
                                          <p:spTgt spid="1264"/>
                                        </p:tgtEl>
                                        <p:attrNameLst>
                                          <p:attrName>ppt_w</p:attrName>
                                        </p:attrNameLst>
                                      </p:cBhvr>
                                      <p:tavLst>
                                        <p:tav fmla="" tm="0">
                                          <p:val>
                                            <p:strVal val="0"/>
                                          </p:val>
                                        </p:tav>
                                        <p:tav fmla="" tm="100000">
                                          <p:val>
                                            <p:strVal val="#ppt_w"/>
                                          </p:val>
                                        </p:tav>
                                      </p:tavLst>
                                    </p:anim>
                                    <p:anim calcmode="lin" valueType="num">
                                      <p:cBhvr additive="base">
                                        <p:cTn dur="500"/>
                                        <p:tgtEl>
                                          <p:spTgt spid="12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7"/>
                                        </p:tgtEl>
                                        <p:attrNameLst>
                                          <p:attrName>style.visibility</p:attrName>
                                        </p:attrNameLst>
                                      </p:cBhvr>
                                      <p:to>
                                        <p:strVal val="visible"/>
                                      </p:to>
                                    </p:set>
                                    <p:animEffect filter="fade" transition="in">
                                      <p:cBhvr>
                                        <p:cTn dur="500"/>
                                        <p:tgtEl>
                                          <p:spTgt spid="1217"/>
                                        </p:tgtEl>
                                      </p:cBhvr>
                                    </p:animEffect>
                                  </p:childTnLst>
                                </p:cTn>
                              </p:par>
                              <p:par>
                                <p:cTn fill="hold" nodeType="withEffect" presetClass="entr" presetID="10" presetSubtype="0">
                                  <p:stCondLst>
                                    <p:cond delay="0"/>
                                  </p:stCondLst>
                                  <p:childTnLst>
                                    <p:set>
                                      <p:cBhvr>
                                        <p:cTn dur="1" fill="hold">
                                          <p:stCondLst>
                                            <p:cond delay="0"/>
                                          </p:stCondLst>
                                        </p:cTn>
                                        <p:tgtEl>
                                          <p:spTgt spid="1227"/>
                                        </p:tgtEl>
                                        <p:attrNameLst>
                                          <p:attrName>style.visibility</p:attrName>
                                        </p:attrNameLst>
                                      </p:cBhvr>
                                      <p:to>
                                        <p:strVal val="visible"/>
                                      </p:to>
                                    </p:set>
                                    <p:animEffect filter="fade" transition="in">
                                      <p:cBhvr>
                                        <p:cTn dur="500"/>
                                        <p:tgtEl>
                                          <p:spTgt spid="1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65"/>
                                        </p:tgtEl>
                                        <p:attrNameLst>
                                          <p:attrName>style.visibility</p:attrName>
                                        </p:attrNameLst>
                                      </p:cBhvr>
                                      <p:to>
                                        <p:strVal val="visible"/>
                                      </p:to>
                                    </p:set>
                                    <p:anim calcmode="lin" valueType="num">
                                      <p:cBhvr additive="base">
                                        <p:cTn dur="500"/>
                                        <p:tgtEl>
                                          <p:spTgt spid="1265"/>
                                        </p:tgtEl>
                                        <p:attrNameLst>
                                          <p:attrName>ppt_w</p:attrName>
                                        </p:attrNameLst>
                                      </p:cBhvr>
                                      <p:tavLst>
                                        <p:tav fmla="" tm="0">
                                          <p:val>
                                            <p:strVal val="0"/>
                                          </p:val>
                                        </p:tav>
                                        <p:tav fmla="" tm="100000">
                                          <p:val>
                                            <p:strVal val="#ppt_w"/>
                                          </p:val>
                                        </p:tav>
                                      </p:tavLst>
                                    </p:anim>
                                    <p:anim calcmode="lin" valueType="num">
                                      <p:cBhvr additive="base">
                                        <p:cTn dur="500"/>
                                        <p:tgtEl>
                                          <p:spTgt spid="126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4"/>
                                        </p:tgtEl>
                                        <p:attrNameLst>
                                          <p:attrName>style.visibility</p:attrName>
                                        </p:attrNameLst>
                                      </p:cBhvr>
                                      <p:to>
                                        <p:strVal val="visible"/>
                                      </p:to>
                                    </p:set>
                                    <p:animEffect filter="fade" transition="in">
                                      <p:cBhvr>
                                        <p:cTn dur="500"/>
                                        <p:tgtEl>
                                          <p:spTgt spid="1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4"/>
                                        </p:tgtEl>
                                        <p:attrNameLst>
                                          <p:attrName>style.visibility</p:attrName>
                                        </p:attrNameLst>
                                      </p:cBhvr>
                                      <p:to>
                                        <p:strVal val="visible"/>
                                      </p:to>
                                    </p:set>
                                    <p:animEffect filter="fade" transition="in">
                                      <p:cBhvr>
                                        <p:cTn dur="500"/>
                                        <p:tgtEl>
                                          <p:spTgt spid="124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25"/>
                                        </p:tgtEl>
                                        <p:attrNameLst>
                                          <p:attrName>style.visibility</p:attrName>
                                        </p:attrNameLst>
                                      </p:cBhvr>
                                      <p:to>
                                        <p:strVal val="visible"/>
                                      </p:to>
                                    </p:set>
                                    <p:animEffect filter="fade" transition="in">
                                      <p:cBhvr>
                                        <p:cTn dur="500"/>
                                        <p:tgtEl>
                                          <p:spTgt spid="122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26"/>
                                        </p:tgtEl>
                                        <p:attrNameLst>
                                          <p:attrName>style.visibility</p:attrName>
                                        </p:attrNameLst>
                                      </p:cBhvr>
                                      <p:to>
                                        <p:strVal val="visible"/>
                                      </p:to>
                                    </p:set>
                                    <p:animEffect filter="fade" transition="in">
                                      <p:cBhvr>
                                        <p:cTn dur="500"/>
                                        <p:tgtEl>
                                          <p:spTgt spid="1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sp>
        <p:nvSpPr>
          <p:cNvPr id="1272" name="Google Shape;1272;p23"/>
          <p:cNvSpPr txBox="1"/>
          <p:nvPr>
            <p:ph type="title"/>
          </p:nvPr>
        </p:nvSpPr>
        <p:spPr>
          <a:xfrm>
            <a:off x="380042" y="260615"/>
            <a:ext cx="10956607" cy="812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4400"/>
              <a:buFont typeface="Calibri"/>
              <a:buNone/>
            </a:pPr>
            <a:r>
              <a:rPr lang="en-US" sz="4400"/>
              <a:t>Additional riders</a:t>
            </a:r>
            <a:endParaRPr sz="4400"/>
          </a:p>
        </p:txBody>
      </p:sp>
      <p:sp>
        <p:nvSpPr>
          <p:cNvPr id="1273" name="Google Shape;1273;p2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pic>
        <p:nvPicPr>
          <p:cNvPr id="1274" name="Google Shape;1274;p23"/>
          <p:cNvPicPr preferRelativeResize="0"/>
          <p:nvPr/>
        </p:nvPicPr>
        <p:blipFill rotWithShape="1">
          <a:blip r:embed="rId3">
            <a:alphaModFix/>
          </a:blip>
          <a:srcRect b="0" l="0" r="0" t="0"/>
          <a:stretch/>
        </p:blipFill>
        <p:spPr>
          <a:xfrm>
            <a:off x="7540625" y="0"/>
            <a:ext cx="4648200" cy="6877050"/>
          </a:xfrm>
          <a:prstGeom prst="rect">
            <a:avLst/>
          </a:prstGeom>
          <a:noFill/>
          <a:ln>
            <a:noFill/>
          </a:ln>
        </p:spPr>
      </p:pic>
      <p:sp>
        <p:nvSpPr>
          <p:cNvPr id="1275" name="Google Shape;1275;p23"/>
          <p:cNvSpPr txBox="1"/>
          <p:nvPr/>
        </p:nvSpPr>
        <p:spPr>
          <a:xfrm>
            <a:off x="369673" y="1325937"/>
            <a:ext cx="7017952" cy="486668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2400" u="none" cap="none" strike="noStrike">
                <a:solidFill>
                  <a:srgbClr val="4C3048"/>
                </a:solidFill>
                <a:latin typeface="Calibri"/>
                <a:ea typeface="Calibri"/>
                <a:cs typeface="Calibri"/>
                <a:sym typeface="Calibri"/>
              </a:rPr>
              <a:t>Nursing Home Benefit Rider</a:t>
            </a:r>
            <a:endParaRPr/>
          </a:p>
          <a:p>
            <a:pPr indent="-342900" lvl="0" marL="342900" marR="0" rtl="0" algn="l">
              <a:lnSpc>
                <a:spcPct val="90000"/>
              </a:lnSpc>
              <a:spcBef>
                <a:spcPts val="0"/>
              </a:spcBef>
              <a:spcAft>
                <a:spcPts val="0"/>
              </a:spcAft>
              <a:buClr>
                <a:srgbClr val="8D8D8D"/>
              </a:buClr>
              <a:buSzPts val="2200"/>
              <a:buFont typeface="Arial"/>
              <a:buChar char="•"/>
            </a:pPr>
            <a:r>
              <a:rPr b="0" i="0" lang="en-US" sz="2200" u="none" cap="none" strike="noStrike">
                <a:solidFill>
                  <a:srgbClr val="8D8D8D"/>
                </a:solidFill>
                <a:latin typeface="Calibri"/>
                <a:ea typeface="Calibri"/>
                <a:cs typeface="Calibri"/>
                <a:sym typeface="Calibri"/>
              </a:rPr>
              <a:t>If the client enters a nursing home, long term care facility or hospital for at least 30 out of 35 consecutive days after the first contract year, they can take their Accumulation Value over a period of 5 years</a:t>
            </a:r>
            <a:endParaRPr/>
          </a:p>
          <a:p>
            <a:pPr indent="-342900" lvl="0" marL="342900" marR="0" rtl="0" algn="l">
              <a:lnSpc>
                <a:spcPct val="90000"/>
              </a:lnSpc>
              <a:spcBef>
                <a:spcPts val="0"/>
              </a:spcBef>
              <a:spcAft>
                <a:spcPts val="0"/>
              </a:spcAft>
              <a:buClr>
                <a:srgbClr val="8D8D8D"/>
              </a:buClr>
              <a:buSzPts val="2200"/>
              <a:buFont typeface="Arial"/>
              <a:buChar char="•"/>
            </a:pPr>
            <a:r>
              <a:rPr b="0" i="0" lang="en-US" sz="2200" u="none" cap="none" strike="noStrike">
                <a:solidFill>
                  <a:srgbClr val="8D8D8D"/>
                </a:solidFill>
                <a:latin typeface="Calibri"/>
                <a:ea typeface="Calibri"/>
                <a:cs typeface="Calibri"/>
                <a:sym typeface="Calibri"/>
              </a:rPr>
              <a:t>No fee</a:t>
            </a:r>
            <a:endParaRPr b="0" i="0" sz="2200" u="none" cap="none" strike="noStrike">
              <a:solidFill>
                <a:srgbClr val="8D8D8D"/>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000">
              <a:solidFill>
                <a:srgbClr val="4C3048"/>
              </a:solidFill>
              <a:latin typeface="Calibri"/>
              <a:ea typeface="Calibri"/>
              <a:cs typeface="Calibri"/>
              <a:sym typeface="Calibri"/>
            </a:endParaRPr>
          </a:p>
          <a:p>
            <a:pPr indent="0" lvl="0" marL="0" marR="0" rtl="0" algn="l">
              <a:lnSpc>
                <a:spcPct val="90000"/>
              </a:lnSpc>
              <a:spcBef>
                <a:spcPts val="0"/>
              </a:spcBef>
              <a:spcAft>
                <a:spcPts val="0"/>
              </a:spcAft>
              <a:buNone/>
            </a:pPr>
            <a:r>
              <a:rPr b="1" i="0" lang="en-US" sz="2400" u="none" cap="none" strike="noStrike">
                <a:solidFill>
                  <a:srgbClr val="4C3048"/>
                </a:solidFill>
                <a:latin typeface="Calibri"/>
                <a:ea typeface="Calibri"/>
                <a:cs typeface="Calibri"/>
                <a:sym typeface="Calibri"/>
              </a:rPr>
              <a:t>Flexible</a:t>
            </a:r>
            <a:r>
              <a:rPr b="1" i="0" lang="en-US" sz="2400" u="none" cap="none" strike="noStrike">
                <a:solidFill>
                  <a:srgbClr val="4C3048"/>
                </a:solidFill>
                <a:latin typeface="Calibri"/>
                <a:ea typeface="Calibri"/>
                <a:cs typeface="Calibri"/>
                <a:sym typeface="Calibri"/>
              </a:rPr>
              <a:t> Withdrawal Rider</a:t>
            </a:r>
            <a:endParaRPr/>
          </a:p>
          <a:p>
            <a:pPr indent="-342900" lvl="0" marL="342900" marR="0" rtl="0" algn="l">
              <a:lnSpc>
                <a:spcPct val="90000"/>
              </a:lnSpc>
              <a:spcBef>
                <a:spcPts val="0"/>
              </a:spcBef>
              <a:spcAft>
                <a:spcPts val="0"/>
              </a:spcAft>
              <a:buClr>
                <a:srgbClr val="8D8D8D"/>
              </a:buClr>
              <a:buSzPts val="2200"/>
              <a:buFont typeface="Arial"/>
              <a:buChar char="•"/>
            </a:pPr>
            <a:r>
              <a:rPr lang="en-US" sz="2200">
                <a:solidFill>
                  <a:srgbClr val="8D8D8D"/>
                </a:solidFill>
                <a:latin typeface="Calibri"/>
                <a:ea typeface="Calibri"/>
                <a:cs typeface="Calibri"/>
                <a:sym typeface="Calibri"/>
              </a:rPr>
              <a:t>Optional</a:t>
            </a:r>
            <a:r>
              <a:rPr lang="en-US" sz="2200">
                <a:solidFill>
                  <a:srgbClr val="8D8D8D"/>
                </a:solidFill>
                <a:latin typeface="Calibri"/>
                <a:ea typeface="Calibri"/>
                <a:cs typeface="Calibri"/>
                <a:sym typeface="Calibri"/>
              </a:rPr>
              <a:t> benefit; must be selected at issue</a:t>
            </a:r>
            <a:endParaRPr/>
          </a:p>
          <a:p>
            <a:pPr indent="-342900" lvl="0" marL="342900" marR="0" rtl="0" algn="l">
              <a:lnSpc>
                <a:spcPct val="90000"/>
              </a:lnSpc>
              <a:spcBef>
                <a:spcPts val="0"/>
              </a:spcBef>
              <a:spcAft>
                <a:spcPts val="0"/>
              </a:spcAft>
              <a:buClr>
                <a:srgbClr val="8D8D8D"/>
              </a:buClr>
              <a:buSzPts val="2200"/>
              <a:buFont typeface="Arial"/>
              <a:buChar char="•"/>
            </a:pPr>
            <a:r>
              <a:rPr i="0" lang="en-US" sz="2200" u="none" cap="none" strike="noStrike">
                <a:solidFill>
                  <a:srgbClr val="8D8D8D"/>
                </a:solidFill>
                <a:latin typeface="Calibri"/>
                <a:ea typeface="Calibri"/>
                <a:cs typeface="Calibri"/>
                <a:sym typeface="Calibri"/>
              </a:rPr>
              <a:t>Allows withdrawal</a:t>
            </a:r>
            <a:r>
              <a:rPr i="0" lang="en-US" sz="2200" u="none" cap="none" strike="noStrike">
                <a:solidFill>
                  <a:srgbClr val="8D8D8D"/>
                </a:solidFill>
                <a:latin typeface="Calibri"/>
                <a:ea typeface="Calibri"/>
                <a:cs typeface="Calibri"/>
                <a:sym typeface="Calibri"/>
              </a:rPr>
              <a:t> of up to full contract value if owner is confined to eligible facility (hospital, nursing home, or assisted living facility) for 30 out of 35 consecutive days</a:t>
            </a:r>
            <a:endParaRPr/>
          </a:p>
          <a:p>
            <a:pPr indent="-342900" lvl="0" marL="342900" marR="0" rtl="0" algn="l">
              <a:lnSpc>
                <a:spcPct val="90000"/>
              </a:lnSpc>
              <a:spcBef>
                <a:spcPts val="0"/>
              </a:spcBef>
              <a:spcAft>
                <a:spcPts val="0"/>
              </a:spcAft>
              <a:buClr>
                <a:srgbClr val="8D8D8D"/>
              </a:buClr>
              <a:buSzPts val="2200"/>
              <a:buFont typeface="Arial"/>
              <a:buChar char="•"/>
            </a:pPr>
            <a:r>
              <a:rPr lang="en-US" sz="2200">
                <a:solidFill>
                  <a:srgbClr val="8D8D8D"/>
                </a:solidFill>
                <a:latin typeface="Calibri"/>
                <a:ea typeface="Calibri"/>
                <a:cs typeface="Calibri"/>
                <a:sym typeface="Calibri"/>
              </a:rPr>
              <a:t>Monthly charge of 0.008333% of Accumulation Value</a:t>
            </a:r>
            <a:endParaRPr/>
          </a:p>
          <a:p>
            <a:pPr indent="0" lvl="0" marL="0" marR="0" rtl="0" algn="l">
              <a:lnSpc>
                <a:spcPct val="90000"/>
              </a:lnSpc>
              <a:spcBef>
                <a:spcPts val="0"/>
              </a:spcBef>
              <a:spcAft>
                <a:spcPts val="0"/>
              </a:spcAft>
              <a:buNone/>
            </a:pPr>
            <a:r>
              <a:t/>
            </a:r>
            <a:endParaRPr i="0" sz="2400" u="none" cap="none" strike="noStrike">
              <a:solidFill>
                <a:srgbClr val="4C3048"/>
              </a:solidFill>
              <a:latin typeface="Calibri"/>
              <a:ea typeface="Calibri"/>
              <a:cs typeface="Calibri"/>
              <a:sym typeface="Calibri"/>
            </a:endParaRPr>
          </a:p>
        </p:txBody>
      </p:sp>
      <p:sp>
        <p:nvSpPr>
          <p:cNvPr id="1276" name="Google Shape;1276;p23"/>
          <p:cNvSpPr txBox="1"/>
          <p:nvPr/>
        </p:nvSpPr>
        <p:spPr>
          <a:xfrm>
            <a:off x="664619" y="6192621"/>
            <a:ext cx="6869968" cy="46237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050">
                <a:solidFill>
                  <a:srgbClr val="5F5F5F"/>
                </a:solidFill>
                <a:latin typeface="Calibri"/>
                <a:ea typeface="Calibri"/>
                <a:cs typeface="Calibri"/>
                <a:sym typeface="Calibri"/>
              </a:rPr>
              <a:t>Any distributions are subject to ordinary income tax and, if taken prior to age 59 ½ a 10% federal tax penalty additional tax. </a:t>
            </a:r>
            <a:endParaRPr/>
          </a:p>
        </p:txBody>
      </p:sp>
      <p:sp>
        <p:nvSpPr>
          <p:cNvPr id="1277" name="Google Shape;1277;p23"/>
          <p:cNvSpPr txBox="1"/>
          <p:nvPr/>
        </p:nvSpPr>
        <p:spPr>
          <a:xfrm>
            <a:off x="643519" y="6553408"/>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900">
                <a:solidFill>
                  <a:schemeClr val="lt1"/>
                </a:solidFill>
                <a:latin typeface="Calibri"/>
                <a:ea typeface="Calibri"/>
                <a:cs typeface="Calibri"/>
                <a:sym typeface="Calibri"/>
              </a:rPr>
              <a:t>Product feature and availability may vary by state.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2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marR="0" rtl="0" algn="l">
              <a:lnSpc>
                <a:spcPct val="100000"/>
              </a:lnSpc>
              <a:spcBef>
                <a:spcPts val="0"/>
              </a:spcBef>
              <a:spcAft>
                <a:spcPts val="0"/>
              </a:spcAft>
              <a:buClr>
                <a:srgbClr val="4D4D4D"/>
              </a:buClr>
              <a:buSzPts val="800"/>
              <a:buFont typeface="Calibri"/>
              <a:buNone/>
            </a:pPr>
            <a:fld id="{00000000-1234-1234-1234-123412341234}" type="slidenum">
              <a:rPr b="0" i="0" lang="en-US" sz="800" u="none" cap="none" strike="noStrike">
                <a:solidFill>
                  <a:srgbClr val="4D4D4D"/>
                </a:solidFill>
                <a:latin typeface="Calibri"/>
                <a:ea typeface="Calibri"/>
                <a:cs typeface="Calibri"/>
                <a:sym typeface="Calibri"/>
              </a:rPr>
              <a:t>‹#›</a:t>
            </a:fld>
            <a:endParaRPr b="0" i="0" sz="800" u="none" cap="none" strike="noStrike">
              <a:solidFill>
                <a:srgbClr val="4D4D4D"/>
              </a:solidFill>
              <a:latin typeface="Calibri"/>
              <a:ea typeface="Calibri"/>
              <a:cs typeface="Calibri"/>
              <a:sym typeface="Calibri"/>
            </a:endParaRPr>
          </a:p>
        </p:txBody>
      </p:sp>
      <p:sp>
        <p:nvSpPr>
          <p:cNvPr id="1284" name="Google Shape;1284;p24"/>
          <p:cNvSpPr txBox="1"/>
          <p:nvPr/>
        </p:nvSpPr>
        <p:spPr>
          <a:xfrm>
            <a:off x="1595204" y="1545689"/>
            <a:ext cx="4623147" cy="132901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C3048"/>
              </a:buClr>
              <a:buSzPts val="3200"/>
              <a:buFont typeface="Calibri"/>
              <a:buNone/>
            </a:pPr>
            <a:r>
              <a:rPr b="1" i="0" lang="en-US" sz="3200" u="none" cap="none" strike="noStrike">
                <a:solidFill>
                  <a:srgbClr val="4C3048"/>
                </a:solidFill>
                <a:latin typeface="Calibri"/>
                <a:ea typeface="Calibri"/>
                <a:cs typeface="Calibri"/>
                <a:sym typeface="Calibri"/>
              </a:rPr>
              <a:t>A</a:t>
            </a:r>
            <a:r>
              <a:rPr b="0" i="0" lang="en-US" sz="3200" u="none" cap="none" strike="noStrike">
                <a:solidFill>
                  <a:srgbClr val="4C3048"/>
                </a:solidFill>
                <a:latin typeface="Calibri"/>
                <a:ea typeface="Calibri"/>
                <a:cs typeface="Calibri"/>
                <a:sym typeface="Calibri"/>
              </a:rPr>
              <a:t>nytime Income</a:t>
            </a:r>
            <a:endParaRPr/>
          </a:p>
          <a:p>
            <a:pPr indent="0" lvl="0" marL="0" marR="0" rtl="0" algn="l">
              <a:lnSpc>
                <a:spcPct val="90000"/>
              </a:lnSpc>
              <a:spcBef>
                <a:spcPts val="0"/>
              </a:spcBef>
              <a:spcAft>
                <a:spcPts val="0"/>
              </a:spcAft>
              <a:buClr>
                <a:srgbClr val="424242"/>
              </a:buClr>
              <a:buSzPts val="2400"/>
              <a:buFont typeface="Calibri"/>
              <a:buNone/>
            </a:pPr>
            <a:r>
              <a:rPr b="0" i="0" lang="en-US" sz="2400" u="none" cap="none" strike="noStrike">
                <a:solidFill>
                  <a:srgbClr val="424242"/>
                </a:solidFill>
                <a:latin typeface="Calibri"/>
                <a:ea typeface="Calibri"/>
                <a:cs typeface="Calibri"/>
                <a:sym typeface="Calibri"/>
              </a:rPr>
              <a:t>Flexibility to start lifetime withdrawals on any month</a:t>
            </a:r>
            <a:r>
              <a:rPr b="0" baseline="30000" i="0" lang="en-US" sz="2400" u="none" cap="none" strike="noStrike">
                <a:solidFill>
                  <a:srgbClr val="424242"/>
                </a:solidFill>
                <a:latin typeface="Calibri"/>
                <a:ea typeface="Calibri"/>
                <a:cs typeface="Calibri"/>
                <a:sym typeface="Calibri"/>
              </a:rPr>
              <a:t>1</a:t>
            </a:r>
            <a:r>
              <a:rPr b="0" i="0" lang="en-US" sz="2400" u="none" cap="none" strike="noStrike">
                <a:solidFill>
                  <a:srgbClr val="424242"/>
                </a:solidFill>
                <a:latin typeface="Calibri"/>
                <a:ea typeface="Calibri"/>
                <a:cs typeface="Calibri"/>
                <a:sym typeface="Calibri"/>
              </a:rPr>
              <a:t> </a:t>
            </a:r>
            <a:endParaRPr/>
          </a:p>
        </p:txBody>
      </p:sp>
      <p:sp>
        <p:nvSpPr>
          <p:cNvPr id="1285" name="Google Shape;1285;p24"/>
          <p:cNvSpPr txBox="1"/>
          <p:nvPr/>
        </p:nvSpPr>
        <p:spPr>
          <a:xfrm>
            <a:off x="1595204" y="2968144"/>
            <a:ext cx="4326387" cy="69128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F898F"/>
              </a:buClr>
              <a:buSzPts val="3200"/>
              <a:buFont typeface="Calibri"/>
              <a:buNone/>
            </a:pPr>
            <a:r>
              <a:rPr b="1" i="0" lang="en-US" sz="3200" u="none" cap="none" strike="noStrike">
                <a:solidFill>
                  <a:srgbClr val="0F898F"/>
                </a:solidFill>
                <a:latin typeface="Calibri"/>
                <a:ea typeface="Calibri"/>
                <a:cs typeface="Calibri"/>
                <a:sym typeface="Calibri"/>
              </a:rPr>
              <a:t>B</a:t>
            </a:r>
            <a:r>
              <a:rPr b="0" i="0" lang="en-US" sz="3200" u="none" cap="none" strike="noStrike">
                <a:solidFill>
                  <a:srgbClr val="0F898F"/>
                </a:solidFill>
                <a:latin typeface="Calibri"/>
                <a:ea typeface="Calibri"/>
                <a:cs typeface="Calibri"/>
                <a:sym typeface="Calibri"/>
              </a:rPr>
              <a:t>enefit Control</a:t>
            </a:r>
            <a:endParaRPr b="0" i="0" sz="3200" u="none" cap="none" strike="noStrike">
              <a:solidFill>
                <a:srgbClr val="0F898F"/>
              </a:solidFill>
              <a:latin typeface="Calibri"/>
              <a:ea typeface="Calibri"/>
              <a:cs typeface="Calibri"/>
              <a:sym typeface="Calibri"/>
            </a:endParaRPr>
          </a:p>
          <a:p>
            <a:pPr indent="0" lvl="0" marL="0" marR="0" rtl="0" algn="l">
              <a:lnSpc>
                <a:spcPct val="90000"/>
              </a:lnSpc>
              <a:spcBef>
                <a:spcPts val="0"/>
              </a:spcBef>
              <a:spcAft>
                <a:spcPts val="0"/>
              </a:spcAft>
              <a:buClr>
                <a:srgbClr val="424242"/>
              </a:buClr>
              <a:buSzPts val="2400"/>
              <a:buFont typeface="Calibri"/>
              <a:buNone/>
            </a:pPr>
            <a:r>
              <a:rPr b="0" i="0" lang="en-US" sz="2400" u="none" cap="none" strike="noStrike">
                <a:solidFill>
                  <a:srgbClr val="424242"/>
                </a:solidFill>
                <a:latin typeface="Calibri"/>
                <a:ea typeface="Calibri"/>
                <a:cs typeface="Calibri"/>
                <a:sym typeface="Calibri"/>
              </a:rPr>
              <a:t>Adjust how aggressively you pursue your income and accumulation goals.</a:t>
            </a:r>
            <a:endParaRPr/>
          </a:p>
        </p:txBody>
      </p:sp>
      <p:sp>
        <p:nvSpPr>
          <p:cNvPr id="1286" name="Google Shape;1286;p24"/>
          <p:cNvSpPr txBox="1"/>
          <p:nvPr/>
        </p:nvSpPr>
        <p:spPr>
          <a:xfrm>
            <a:off x="1595203" y="4698039"/>
            <a:ext cx="4650567" cy="69128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781"/>
              </a:buClr>
              <a:buSzPts val="3200"/>
              <a:buFont typeface="Calibri"/>
              <a:buNone/>
            </a:pPr>
            <a:r>
              <a:rPr b="1" i="0" lang="en-US" sz="3200" u="none" cap="none" strike="noStrike">
                <a:solidFill>
                  <a:srgbClr val="003781"/>
                </a:solidFill>
                <a:latin typeface="Calibri"/>
                <a:ea typeface="Calibri"/>
                <a:cs typeface="Calibri"/>
                <a:sym typeface="Calibri"/>
              </a:rPr>
              <a:t>C</a:t>
            </a:r>
            <a:r>
              <a:rPr b="0" i="0" lang="en-US" sz="3200" u="none" cap="none" strike="noStrike">
                <a:solidFill>
                  <a:srgbClr val="003781"/>
                </a:solidFill>
                <a:latin typeface="Calibri"/>
                <a:ea typeface="Calibri"/>
                <a:cs typeface="Calibri"/>
                <a:sym typeface="Calibri"/>
              </a:rPr>
              <a:t>ost of living</a:t>
            </a:r>
            <a:endParaRPr b="0" i="0" sz="3200" u="none" cap="none" strike="noStrike">
              <a:solidFill>
                <a:srgbClr val="003781"/>
              </a:solidFill>
              <a:latin typeface="Calibri"/>
              <a:ea typeface="Calibri"/>
              <a:cs typeface="Calibri"/>
              <a:sym typeface="Calibri"/>
            </a:endParaRPr>
          </a:p>
          <a:p>
            <a:pPr indent="0" lvl="0" marL="0" marR="0" rtl="0" algn="l">
              <a:lnSpc>
                <a:spcPct val="90000"/>
              </a:lnSpc>
              <a:spcBef>
                <a:spcPts val="0"/>
              </a:spcBef>
              <a:spcAft>
                <a:spcPts val="0"/>
              </a:spcAft>
              <a:buClr>
                <a:srgbClr val="424242"/>
              </a:buClr>
              <a:buSzPts val="2400"/>
              <a:buFont typeface="Calibri"/>
              <a:buNone/>
            </a:pPr>
            <a:r>
              <a:rPr b="0" i="0" lang="en-US" sz="2400" u="none" cap="none" strike="noStrike">
                <a:solidFill>
                  <a:srgbClr val="424242"/>
                </a:solidFill>
                <a:latin typeface="Calibri"/>
                <a:ea typeface="Calibri"/>
                <a:cs typeface="Calibri"/>
                <a:sym typeface="Calibri"/>
              </a:rPr>
              <a:t>Establish a game plan that can help address changes in the cost of living</a:t>
            </a:r>
            <a:endParaRPr/>
          </a:p>
        </p:txBody>
      </p:sp>
      <p:sp>
        <p:nvSpPr>
          <p:cNvPr id="1287" name="Google Shape;1287;p24"/>
          <p:cNvSpPr/>
          <p:nvPr/>
        </p:nvSpPr>
        <p:spPr>
          <a:xfrm>
            <a:off x="596461" y="3068312"/>
            <a:ext cx="731520" cy="731520"/>
          </a:xfrm>
          <a:custGeom>
            <a:rect b="b" l="l" r="r" t="t"/>
            <a:pathLst>
              <a:path extrusionOk="0" h="192" w="193">
                <a:moveTo>
                  <a:pt x="192" y="60"/>
                </a:moveTo>
                <a:cubicBezTo>
                  <a:pt x="180" y="44"/>
                  <a:pt x="180" y="44"/>
                  <a:pt x="180" y="44"/>
                </a:cubicBezTo>
                <a:cubicBezTo>
                  <a:pt x="180" y="44"/>
                  <a:pt x="179" y="43"/>
                  <a:pt x="178" y="43"/>
                </a:cubicBezTo>
                <a:cubicBezTo>
                  <a:pt x="107" y="43"/>
                  <a:pt x="107" y="43"/>
                  <a:pt x="107" y="43"/>
                </a:cubicBezTo>
                <a:cubicBezTo>
                  <a:pt x="107" y="32"/>
                  <a:pt x="107" y="32"/>
                  <a:pt x="107" y="32"/>
                </a:cubicBezTo>
                <a:cubicBezTo>
                  <a:pt x="111" y="28"/>
                  <a:pt x="114" y="23"/>
                  <a:pt x="114" y="18"/>
                </a:cubicBezTo>
                <a:cubicBezTo>
                  <a:pt x="114" y="8"/>
                  <a:pt x="106" y="0"/>
                  <a:pt x="96" y="0"/>
                </a:cubicBezTo>
                <a:cubicBezTo>
                  <a:pt x="87" y="0"/>
                  <a:pt x="79" y="8"/>
                  <a:pt x="79" y="18"/>
                </a:cubicBezTo>
                <a:cubicBezTo>
                  <a:pt x="79" y="23"/>
                  <a:pt x="81" y="28"/>
                  <a:pt x="85" y="32"/>
                </a:cubicBezTo>
                <a:cubicBezTo>
                  <a:pt x="85" y="43"/>
                  <a:pt x="85" y="43"/>
                  <a:pt x="85" y="43"/>
                </a:cubicBezTo>
                <a:cubicBezTo>
                  <a:pt x="32" y="43"/>
                  <a:pt x="32" y="43"/>
                  <a:pt x="32" y="43"/>
                </a:cubicBezTo>
                <a:cubicBezTo>
                  <a:pt x="31" y="43"/>
                  <a:pt x="31" y="44"/>
                  <a:pt x="30" y="44"/>
                </a:cubicBezTo>
                <a:cubicBezTo>
                  <a:pt x="18" y="60"/>
                  <a:pt x="18" y="60"/>
                  <a:pt x="18" y="60"/>
                </a:cubicBezTo>
                <a:cubicBezTo>
                  <a:pt x="18" y="61"/>
                  <a:pt x="18" y="62"/>
                  <a:pt x="18" y="63"/>
                </a:cubicBezTo>
                <a:cubicBezTo>
                  <a:pt x="30" y="79"/>
                  <a:pt x="30" y="79"/>
                  <a:pt x="30" y="79"/>
                </a:cubicBezTo>
                <a:cubicBezTo>
                  <a:pt x="31" y="80"/>
                  <a:pt x="31" y="80"/>
                  <a:pt x="32" y="80"/>
                </a:cubicBezTo>
                <a:cubicBezTo>
                  <a:pt x="85" y="80"/>
                  <a:pt x="85" y="80"/>
                  <a:pt x="85" y="80"/>
                </a:cubicBezTo>
                <a:cubicBezTo>
                  <a:pt x="85" y="104"/>
                  <a:pt x="85" y="104"/>
                  <a:pt x="85" y="104"/>
                </a:cubicBezTo>
                <a:cubicBezTo>
                  <a:pt x="15" y="104"/>
                  <a:pt x="15" y="104"/>
                  <a:pt x="15" y="104"/>
                </a:cubicBezTo>
                <a:cubicBezTo>
                  <a:pt x="14" y="104"/>
                  <a:pt x="13" y="105"/>
                  <a:pt x="13" y="106"/>
                </a:cubicBezTo>
                <a:cubicBezTo>
                  <a:pt x="1" y="121"/>
                  <a:pt x="1" y="121"/>
                  <a:pt x="1" y="121"/>
                </a:cubicBezTo>
                <a:cubicBezTo>
                  <a:pt x="0" y="122"/>
                  <a:pt x="0" y="123"/>
                  <a:pt x="1" y="124"/>
                </a:cubicBezTo>
                <a:cubicBezTo>
                  <a:pt x="13" y="140"/>
                  <a:pt x="13" y="140"/>
                  <a:pt x="13" y="140"/>
                </a:cubicBezTo>
                <a:cubicBezTo>
                  <a:pt x="13" y="141"/>
                  <a:pt x="14" y="141"/>
                  <a:pt x="15" y="141"/>
                </a:cubicBezTo>
                <a:cubicBezTo>
                  <a:pt x="85" y="141"/>
                  <a:pt x="85" y="141"/>
                  <a:pt x="85" y="141"/>
                </a:cubicBezTo>
                <a:cubicBezTo>
                  <a:pt x="85" y="173"/>
                  <a:pt x="85" y="173"/>
                  <a:pt x="85" y="173"/>
                </a:cubicBezTo>
                <a:cubicBezTo>
                  <a:pt x="56" y="173"/>
                  <a:pt x="56" y="173"/>
                  <a:pt x="56" y="173"/>
                </a:cubicBezTo>
                <a:cubicBezTo>
                  <a:pt x="50" y="173"/>
                  <a:pt x="46" y="177"/>
                  <a:pt x="46" y="183"/>
                </a:cubicBezTo>
                <a:cubicBezTo>
                  <a:pt x="46" y="190"/>
                  <a:pt x="46" y="190"/>
                  <a:pt x="46" y="190"/>
                </a:cubicBezTo>
                <a:cubicBezTo>
                  <a:pt x="46" y="191"/>
                  <a:pt x="47" y="192"/>
                  <a:pt x="49" y="192"/>
                </a:cubicBezTo>
                <a:cubicBezTo>
                  <a:pt x="143" y="192"/>
                  <a:pt x="143" y="192"/>
                  <a:pt x="143" y="192"/>
                </a:cubicBezTo>
                <a:cubicBezTo>
                  <a:pt x="145" y="192"/>
                  <a:pt x="146" y="191"/>
                  <a:pt x="146" y="190"/>
                </a:cubicBezTo>
                <a:cubicBezTo>
                  <a:pt x="146" y="183"/>
                  <a:pt x="146" y="183"/>
                  <a:pt x="146" y="183"/>
                </a:cubicBezTo>
                <a:cubicBezTo>
                  <a:pt x="146" y="177"/>
                  <a:pt x="142" y="173"/>
                  <a:pt x="137" y="173"/>
                </a:cubicBezTo>
                <a:cubicBezTo>
                  <a:pt x="107" y="173"/>
                  <a:pt x="107" y="173"/>
                  <a:pt x="107" y="173"/>
                </a:cubicBezTo>
                <a:cubicBezTo>
                  <a:pt x="107" y="127"/>
                  <a:pt x="107" y="127"/>
                  <a:pt x="107" y="127"/>
                </a:cubicBezTo>
                <a:cubicBezTo>
                  <a:pt x="152" y="127"/>
                  <a:pt x="152" y="127"/>
                  <a:pt x="152" y="127"/>
                </a:cubicBezTo>
                <a:cubicBezTo>
                  <a:pt x="153" y="127"/>
                  <a:pt x="153" y="126"/>
                  <a:pt x="154" y="125"/>
                </a:cubicBezTo>
                <a:cubicBezTo>
                  <a:pt x="166" y="110"/>
                  <a:pt x="166" y="110"/>
                  <a:pt x="166" y="110"/>
                </a:cubicBezTo>
                <a:cubicBezTo>
                  <a:pt x="166" y="109"/>
                  <a:pt x="166" y="107"/>
                  <a:pt x="166" y="106"/>
                </a:cubicBezTo>
                <a:cubicBezTo>
                  <a:pt x="154" y="91"/>
                  <a:pt x="154" y="91"/>
                  <a:pt x="154" y="91"/>
                </a:cubicBezTo>
                <a:cubicBezTo>
                  <a:pt x="153" y="90"/>
                  <a:pt x="153" y="90"/>
                  <a:pt x="152" y="90"/>
                </a:cubicBezTo>
                <a:cubicBezTo>
                  <a:pt x="107" y="90"/>
                  <a:pt x="107" y="90"/>
                  <a:pt x="107" y="90"/>
                </a:cubicBezTo>
                <a:cubicBezTo>
                  <a:pt x="107" y="80"/>
                  <a:pt x="107" y="80"/>
                  <a:pt x="107" y="80"/>
                </a:cubicBezTo>
                <a:cubicBezTo>
                  <a:pt x="178" y="80"/>
                  <a:pt x="178" y="80"/>
                  <a:pt x="178" y="80"/>
                </a:cubicBezTo>
                <a:cubicBezTo>
                  <a:pt x="179" y="80"/>
                  <a:pt x="180" y="80"/>
                  <a:pt x="180" y="79"/>
                </a:cubicBezTo>
                <a:cubicBezTo>
                  <a:pt x="192" y="63"/>
                  <a:pt x="192" y="63"/>
                  <a:pt x="192" y="63"/>
                </a:cubicBezTo>
                <a:cubicBezTo>
                  <a:pt x="193" y="62"/>
                  <a:pt x="193" y="61"/>
                  <a:pt x="192" y="60"/>
                </a:cubicBezTo>
                <a:close/>
                <a:moveTo>
                  <a:pt x="96" y="6"/>
                </a:moveTo>
                <a:cubicBezTo>
                  <a:pt x="103" y="6"/>
                  <a:pt x="108" y="12"/>
                  <a:pt x="108" y="18"/>
                </a:cubicBezTo>
                <a:cubicBezTo>
                  <a:pt x="108" y="24"/>
                  <a:pt x="103" y="30"/>
                  <a:pt x="96" y="30"/>
                </a:cubicBezTo>
                <a:cubicBezTo>
                  <a:pt x="90" y="30"/>
                  <a:pt x="85" y="24"/>
                  <a:pt x="85" y="18"/>
                </a:cubicBezTo>
                <a:cubicBezTo>
                  <a:pt x="85" y="12"/>
                  <a:pt x="90" y="6"/>
                  <a:pt x="96" y="6"/>
                </a:cubicBezTo>
                <a:close/>
                <a:moveTo>
                  <a:pt x="34" y="74"/>
                </a:moveTo>
                <a:cubicBezTo>
                  <a:pt x="24" y="62"/>
                  <a:pt x="24" y="62"/>
                  <a:pt x="24" y="62"/>
                </a:cubicBezTo>
                <a:cubicBezTo>
                  <a:pt x="34" y="49"/>
                  <a:pt x="34" y="49"/>
                  <a:pt x="34" y="49"/>
                </a:cubicBezTo>
                <a:cubicBezTo>
                  <a:pt x="85" y="49"/>
                  <a:pt x="85" y="49"/>
                  <a:pt x="85" y="49"/>
                </a:cubicBezTo>
                <a:cubicBezTo>
                  <a:pt x="85" y="74"/>
                  <a:pt x="85" y="74"/>
                  <a:pt x="85" y="74"/>
                </a:cubicBezTo>
                <a:lnTo>
                  <a:pt x="34" y="74"/>
                </a:lnTo>
                <a:close/>
                <a:moveTo>
                  <a:pt x="16" y="135"/>
                </a:moveTo>
                <a:cubicBezTo>
                  <a:pt x="7" y="123"/>
                  <a:pt x="7" y="123"/>
                  <a:pt x="7" y="123"/>
                </a:cubicBezTo>
                <a:cubicBezTo>
                  <a:pt x="16" y="110"/>
                  <a:pt x="16" y="110"/>
                  <a:pt x="16" y="110"/>
                </a:cubicBezTo>
                <a:cubicBezTo>
                  <a:pt x="85" y="110"/>
                  <a:pt x="85" y="110"/>
                  <a:pt x="85" y="110"/>
                </a:cubicBezTo>
                <a:cubicBezTo>
                  <a:pt x="85" y="135"/>
                  <a:pt x="85" y="135"/>
                  <a:pt x="85" y="135"/>
                </a:cubicBezTo>
                <a:lnTo>
                  <a:pt x="16" y="135"/>
                </a:lnTo>
                <a:close/>
                <a:moveTo>
                  <a:pt x="140" y="183"/>
                </a:moveTo>
                <a:cubicBezTo>
                  <a:pt x="140" y="187"/>
                  <a:pt x="140" y="187"/>
                  <a:pt x="140" y="187"/>
                </a:cubicBezTo>
                <a:cubicBezTo>
                  <a:pt x="52" y="187"/>
                  <a:pt x="52" y="187"/>
                  <a:pt x="52" y="187"/>
                </a:cubicBezTo>
                <a:cubicBezTo>
                  <a:pt x="52" y="183"/>
                  <a:pt x="52" y="183"/>
                  <a:pt x="52" y="183"/>
                </a:cubicBezTo>
                <a:cubicBezTo>
                  <a:pt x="52" y="181"/>
                  <a:pt x="53" y="179"/>
                  <a:pt x="56" y="179"/>
                </a:cubicBezTo>
                <a:cubicBezTo>
                  <a:pt x="137" y="179"/>
                  <a:pt x="137" y="179"/>
                  <a:pt x="137" y="179"/>
                </a:cubicBezTo>
                <a:cubicBezTo>
                  <a:pt x="139" y="179"/>
                  <a:pt x="140" y="181"/>
                  <a:pt x="140" y="183"/>
                </a:cubicBezTo>
                <a:close/>
                <a:moveTo>
                  <a:pt x="91" y="173"/>
                </a:moveTo>
                <a:cubicBezTo>
                  <a:pt x="91" y="138"/>
                  <a:pt x="91" y="138"/>
                  <a:pt x="91" y="138"/>
                </a:cubicBezTo>
                <a:cubicBezTo>
                  <a:pt x="91" y="107"/>
                  <a:pt x="91" y="107"/>
                  <a:pt x="91" y="107"/>
                </a:cubicBezTo>
                <a:cubicBezTo>
                  <a:pt x="91" y="77"/>
                  <a:pt x="91" y="77"/>
                  <a:pt x="91" y="77"/>
                </a:cubicBezTo>
                <a:cubicBezTo>
                  <a:pt x="91" y="46"/>
                  <a:pt x="91" y="46"/>
                  <a:pt x="91" y="46"/>
                </a:cubicBezTo>
                <a:cubicBezTo>
                  <a:pt x="91" y="35"/>
                  <a:pt x="91" y="35"/>
                  <a:pt x="91" y="35"/>
                </a:cubicBezTo>
                <a:cubicBezTo>
                  <a:pt x="93" y="35"/>
                  <a:pt x="95" y="35"/>
                  <a:pt x="96" y="35"/>
                </a:cubicBezTo>
                <a:cubicBezTo>
                  <a:pt x="98" y="35"/>
                  <a:pt x="100" y="35"/>
                  <a:pt x="101" y="35"/>
                </a:cubicBezTo>
                <a:cubicBezTo>
                  <a:pt x="101" y="46"/>
                  <a:pt x="101" y="46"/>
                  <a:pt x="101" y="46"/>
                </a:cubicBezTo>
                <a:cubicBezTo>
                  <a:pt x="101" y="77"/>
                  <a:pt x="101" y="77"/>
                  <a:pt x="101" y="77"/>
                </a:cubicBezTo>
                <a:cubicBezTo>
                  <a:pt x="101" y="93"/>
                  <a:pt x="101" y="93"/>
                  <a:pt x="101" y="93"/>
                </a:cubicBezTo>
                <a:cubicBezTo>
                  <a:pt x="101" y="124"/>
                  <a:pt x="101" y="124"/>
                  <a:pt x="101" y="124"/>
                </a:cubicBezTo>
                <a:cubicBezTo>
                  <a:pt x="101" y="173"/>
                  <a:pt x="101" y="173"/>
                  <a:pt x="101" y="173"/>
                </a:cubicBezTo>
                <a:lnTo>
                  <a:pt x="91" y="173"/>
                </a:lnTo>
                <a:close/>
                <a:moveTo>
                  <a:pt x="150" y="96"/>
                </a:moveTo>
                <a:cubicBezTo>
                  <a:pt x="160" y="108"/>
                  <a:pt x="160" y="108"/>
                  <a:pt x="160" y="108"/>
                </a:cubicBezTo>
                <a:cubicBezTo>
                  <a:pt x="150" y="121"/>
                  <a:pt x="150" y="121"/>
                  <a:pt x="150" y="121"/>
                </a:cubicBezTo>
                <a:cubicBezTo>
                  <a:pt x="107" y="121"/>
                  <a:pt x="107" y="121"/>
                  <a:pt x="107" y="121"/>
                </a:cubicBezTo>
                <a:cubicBezTo>
                  <a:pt x="107" y="96"/>
                  <a:pt x="107" y="96"/>
                  <a:pt x="107" y="96"/>
                </a:cubicBezTo>
                <a:lnTo>
                  <a:pt x="150" y="96"/>
                </a:lnTo>
                <a:close/>
                <a:moveTo>
                  <a:pt x="176" y="74"/>
                </a:moveTo>
                <a:cubicBezTo>
                  <a:pt x="107" y="74"/>
                  <a:pt x="107" y="74"/>
                  <a:pt x="107" y="74"/>
                </a:cubicBezTo>
                <a:cubicBezTo>
                  <a:pt x="107" y="49"/>
                  <a:pt x="107" y="49"/>
                  <a:pt x="107" y="49"/>
                </a:cubicBezTo>
                <a:cubicBezTo>
                  <a:pt x="176" y="49"/>
                  <a:pt x="176" y="49"/>
                  <a:pt x="176" y="49"/>
                </a:cubicBezTo>
                <a:cubicBezTo>
                  <a:pt x="186" y="62"/>
                  <a:pt x="186" y="62"/>
                  <a:pt x="186" y="62"/>
                </a:cubicBezTo>
                <a:lnTo>
                  <a:pt x="176" y="7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300"/>
              <a:buFont typeface="Calibri"/>
              <a:buNone/>
            </a:pPr>
            <a:r>
              <a:t/>
            </a:r>
            <a:endParaRPr b="0" i="0" sz="2300" u="none" cap="none" strike="noStrike">
              <a:solidFill>
                <a:srgbClr val="424242"/>
              </a:solidFill>
              <a:latin typeface="Calibri"/>
              <a:ea typeface="Calibri"/>
              <a:cs typeface="Calibri"/>
              <a:sym typeface="Calibri"/>
            </a:endParaRPr>
          </a:p>
        </p:txBody>
      </p:sp>
      <p:sp>
        <p:nvSpPr>
          <p:cNvPr id="1288" name="Google Shape;1288;p24"/>
          <p:cNvSpPr txBox="1"/>
          <p:nvPr/>
        </p:nvSpPr>
        <p:spPr>
          <a:xfrm>
            <a:off x="367964" y="329829"/>
            <a:ext cx="6149537" cy="85598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24242"/>
              </a:buClr>
              <a:buSzPts val="3600"/>
              <a:buFont typeface="Calibri"/>
              <a:buNone/>
            </a:pPr>
            <a:r>
              <a:rPr b="0" i="0" lang="en-US" sz="3600" u="none" cap="none" strike="noStrike">
                <a:solidFill>
                  <a:srgbClr val="424242"/>
                </a:solidFill>
                <a:latin typeface="Calibri"/>
                <a:ea typeface="Calibri"/>
                <a:cs typeface="Calibri"/>
                <a:sym typeface="Calibri"/>
              </a:rPr>
              <a:t>Allianz </a:t>
            </a:r>
            <a:r>
              <a:rPr b="1" i="0" lang="en-US" sz="3600" u="none" cap="none" strike="noStrike">
                <a:solidFill>
                  <a:srgbClr val="551461"/>
                </a:solidFill>
                <a:latin typeface="Calibri"/>
                <a:ea typeface="Calibri"/>
                <a:cs typeface="Calibri"/>
                <a:sym typeface="Calibri"/>
              </a:rPr>
              <a:t>Benefit Control </a:t>
            </a:r>
            <a:r>
              <a:rPr b="0" i="0" lang="en-US" sz="3600" u="none" cap="none" strike="noStrike">
                <a:solidFill>
                  <a:srgbClr val="424242"/>
                </a:solidFill>
                <a:latin typeface="Calibri"/>
                <a:ea typeface="Calibri"/>
                <a:cs typeface="Calibri"/>
                <a:sym typeface="Calibri"/>
              </a:rPr>
              <a:t>Annuity</a:t>
            </a:r>
            <a:endParaRPr/>
          </a:p>
          <a:p>
            <a:pPr indent="0" lvl="0" marL="0" marR="0" rtl="0" algn="l">
              <a:lnSpc>
                <a:spcPct val="90000"/>
              </a:lnSpc>
              <a:spcBef>
                <a:spcPts val="0"/>
              </a:spcBef>
              <a:spcAft>
                <a:spcPts val="0"/>
              </a:spcAft>
              <a:buClr>
                <a:srgbClr val="424242"/>
              </a:buClr>
              <a:buSzPts val="2800"/>
              <a:buFont typeface="Calibri"/>
              <a:buNone/>
            </a:pPr>
            <a:r>
              <a:rPr b="0" i="0" lang="en-US" sz="2800" u="none" cap="none" strike="noStrike">
                <a:solidFill>
                  <a:srgbClr val="424242"/>
                </a:solidFill>
                <a:latin typeface="Calibri"/>
                <a:ea typeface="Calibri"/>
                <a:cs typeface="Calibri"/>
                <a:sym typeface="Calibri"/>
              </a:rPr>
              <a:t>offers more control in three key ways:</a:t>
            </a:r>
            <a:endParaRPr b="0" i="0" sz="3600" u="none" cap="none" strike="noStrike">
              <a:solidFill>
                <a:srgbClr val="424242"/>
              </a:solidFill>
              <a:latin typeface="Calibri"/>
              <a:ea typeface="Calibri"/>
              <a:cs typeface="Calibri"/>
              <a:sym typeface="Calibri"/>
            </a:endParaRPr>
          </a:p>
        </p:txBody>
      </p:sp>
      <p:pic>
        <p:nvPicPr>
          <p:cNvPr id="1289" name="Google Shape;1289;p24"/>
          <p:cNvPicPr preferRelativeResize="0"/>
          <p:nvPr/>
        </p:nvPicPr>
        <p:blipFill rotWithShape="1">
          <a:blip r:embed="rId3">
            <a:alphaModFix/>
          </a:blip>
          <a:srcRect b="0" l="0" r="0" t="0"/>
          <a:stretch/>
        </p:blipFill>
        <p:spPr>
          <a:xfrm>
            <a:off x="6529579" y="-12187"/>
            <a:ext cx="4572000" cy="6858000"/>
          </a:xfrm>
          <a:prstGeom prst="rect">
            <a:avLst/>
          </a:prstGeom>
          <a:noFill/>
          <a:ln>
            <a:noFill/>
          </a:ln>
        </p:spPr>
      </p:pic>
      <p:sp>
        <p:nvSpPr>
          <p:cNvPr id="1290" name="Google Shape;1290;p24"/>
          <p:cNvSpPr txBox="1"/>
          <p:nvPr/>
        </p:nvSpPr>
        <p:spPr>
          <a:xfrm>
            <a:off x="251892" y="5963708"/>
            <a:ext cx="6245769" cy="49625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24242"/>
              </a:buClr>
              <a:buSzPts val="1000"/>
              <a:buFont typeface="Calibri"/>
              <a:buNone/>
            </a:pPr>
            <a:r>
              <a:rPr b="0" baseline="30000" i="0" lang="en-US" sz="1000" u="none" cap="none" strike="noStrike">
                <a:solidFill>
                  <a:srgbClr val="424242"/>
                </a:solidFill>
                <a:latin typeface="Calibri"/>
                <a:ea typeface="Calibri"/>
                <a:cs typeface="Calibri"/>
                <a:sym typeface="Calibri"/>
              </a:rPr>
              <a:t>1</a:t>
            </a:r>
            <a:r>
              <a:rPr b="0" i="0" lang="en-US" sz="1000" u="none" cap="none" strike="noStrike">
                <a:solidFill>
                  <a:srgbClr val="424242"/>
                </a:solidFill>
                <a:latin typeface="Calibri"/>
                <a:ea typeface="Calibri"/>
                <a:cs typeface="Calibri"/>
                <a:sym typeface="Calibri"/>
              </a:rPr>
              <a:t>Guaranteed lifetime withdrawal benefit can start immediately or on any monthly contract anniversary after age 50. </a:t>
            </a:r>
            <a:endParaRPr/>
          </a:p>
          <a:p>
            <a:pPr indent="0" lvl="0" marL="0" marR="0" rtl="0" algn="l">
              <a:lnSpc>
                <a:spcPct val="90000"/>
              </a:lnSpc>
              <a:spcBef>
                <a:spcPts val="0"/>
              </a:spcBef>
              <a:spcAft>
                <a:spcPts val="0"/>
              </a:spcAft>
              <a:buClr>
                <a:srgbClr val="424242"/>
              </a:buClr>
              <a:buSzPts val="1000"/>
              <a:buFont typeface="Calibri"/>
              <a:buNone/>
            </a:pPr>
            <a:r>
              <a:rPr b="0" i="0" lang="en-US" sz="1000" u="none" cap="none" strike="noStrike">
                <a:solidFill>
                  <a:srgbClr val="424242"/>
                </a:solidFill>
                <a:latin typeface="Calibri"/>
                <a:ea typeface="Calibri"/>
                <a:cs typeface="Calibri"/>
                <a:sym typeface="Calibri"/>
              </a:rPr>
              <a:t>Any distributions are subject to ordinary income tax and, if taken prior to age 59½, a 10% federal additional tax.</a:t>
            </a:r>
            <a:endParaRPr/>
          </a:p>
          <a:p>
            <a:pPr indent="0" lvl="0" marL="0" marR="0" rtl="0" algn="l">
              <a:lnSpc>
                <a:spcPct val="90000"/>
              </a:lnSpc>
              <a:spcBef>
                <a:spcPts val="0"/>
              </a:spcBef>
              <a:spcAft>
                <a:spcPts val="0"/>
              </a:spcAft>
              <a:buClr>
                <a:schemeClr val="lt1"/>
              </a:buClr>
              <a:buSzPts val="1400"/>
              <a:buFont typeface="Calibri"/>
              <a:buNone/>
            </a:pPr>
            <a:r>
              <a:t/>
            </a:r>
            <a:endParaRPr b="0" i="0" sz="1400" u="none" cap="none" strike="noStrike">
              <a:solidFill>
                <a:srgbClr val="424242"/>
              </a:solidFill>
              <a:latin typeface="Calibri"/>
              <a:ea typeface="Calibri"/>
              <a:cs typeface="Calibri"/>
              <a:sym typeface="Calibri"/>
            </a:endParaRPr>
          </a:p>
        </p:txBody>
      </p:sp>
      <p:sp>
        <p:nvSpPr>
          <p:cNvPr id="1291" name="Google Shape;1291;p24"/>
          <p:cNvSpPr txBox="1"/>
          <p:nvPr/>
        </p:nvSpPr>
        <p:spPr>
          <a:xfrm>
            <a:off x="643519" y="6553408"/>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24242"/>
              </a:buClr>
              <a:buSzPts val="900"/>
              <a:buFont typeface="Calibri"/>
              <a:buNone/>
            </a:pPr>
            <a:r>
              <a:rPr b="0" i="0" lang="en-US" sz="900" u="none" cap="none" strike="noStrike">
                <a:solidFill>
                  <a:srgbClr val="424242"/>
                </a:solidFill>
                <a:latin typeface="Calibri"/>
                <a:ea typeface="Calibri"/>
                <a:cs typeface="Calibri"/>
                <a:sym typeface="Calibri"/>
              </a:rPr>
              <a:t>Product feature and availability may vary by state. </a:t>
            </a:r>
            <a:endParaRPr/>
          </a:p>
        </p:txBody>
      </p:sp>
      <p:pic>
        <p:nvPicPr>
          <p:cNvPr id="1292" name="Google Shape;1292;p24"/>
          <p:cNvPicPr preferRelativeResize="0"/>
          <p:nvPr/>
        </p:nvPicPr>
        <p:blipFill rotWithShape="1">
          <a:blip r:embed="rId4">
            <a:alphaModFix/>
          </a:blip>
          <a:srcRect b="49826" l="25129" r="68678" t="39337"/>
          <a:stretch/>
        </p:blipFill>
        <p:spPr>
          <a:xfrm>
            <a:off x="448678" y="1377130"/>
            <a:ext cx="1083025" cy="1028404"/>
          </a:xfrm>
          <a:prstGeom prst="rect">
            <a:avLst/>
          </a:prstGeom>
          <a:noFill/>
          <a:ln>
            <a:noFill/>
          </a:ln>
        </p:spPr>
      </p:pic>
      <p:pic>
        <p:nvPicPr>
          <p:cNvPr id="1293" name="Google Shape;1293;p24"/>
          <p:cNvPicPr preferRelativeResize="0"/>
          <p:nvPr/>
        </p:nvPicPr>
        <p:blipFill rotWithShape="1">
          <a:blip r:embed="rId4">
            <a:alphaModFix/>
          </a:blip>
          <a:srcRect b="27700" l="25129" r="68678" t="59832"/>
          <a:stretch/>
        </p:blipFill>
        <p:spPr>
          <a:xfrm>
            <a:off x="404031" y="4465926"/>
            <a:ext cx="1083025" cy="11831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7"/>
                                        </p:tgtEl>
                                        <p:attrNameLst>
                                          <p:attrName>style.visibility</p:attrName>
                                        </p:attrNameLst>
                                      </p:cBhvr>
                                      <p:to>
                                        <p:strVal val="visible"/>
                                      </p:to>
                                    </p:set>
                                    <p:animEffect filter="fade" transition="in">
                                      <p:cBhvr>
                                        <p:cTn dur="500"/>
                                        <p:tgtEl>
                                          <p:spTgt spid="1287"/>
                                        </p:tgtEl>
                                      </p:cBhvr>
                                    </p:animEffect>
                                  </p:childTnLst>
                                </p:cTn>
                              </p:par>
                              <p:par>
                                <p:cTn fill="hold" nodeType="withEffect" presetClass="entr" presetID="10" presetSubtype="0">
                                  <p:stCondLst>
                                    <p:cond delay="0"/>
                                  </p:stCondLst>
                                  <p:childTnLst>
                                    <p:set>
                                      <p:cBhvr>
                                        <p:cTn dur="1" fill="hold">
                                          <p:stCondLst>
                                            <p:cond delay="0"/>
                                          </p:stCondLst>
                                        </p:cTn>
                                        <p:tgtEl>
                                          <p:spTgt spid="1285"/>
                                        </p:tgtEl>
                                        <p:attrNameLst>
                                          <p:attrName>style.visibility</p:attrName>
                                        </p:attrNameLst>
                                      </p:cBhvr>
                                      <p:to>
                                        <p:strVal val="visible"/>
                                      </p:to>
                                    </p:set>
                                    <p:animEffect filter="fade" transition="in">
                                      <p:cBhvr>
                                        <p:cTn dur="500"/>
                                        <p:tgtEl>
                                          <p:spTgt spid="1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25"/>
          <p:cNvSpPr txBox="1"/>
          <p:nvPr>
            <p:ph type="title"/>
          </p:nvPr>
        </p:nvSpPr>
        <p:spPr>
          <a:xfrm>
            <a:off x="380042" y="260615"/>
            <a:ext cx="11430000" cy="812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2800"/>
              <a:buFont typeface="Calibri"/>
              <a:buNone/>
            </a:pPr>
            <a:r>
              <a:rPr lang="en-US"/>
              <a:t>Disclosures</a:t>
            </a:r>
            <a:br>
              <a:rPr lang="en-US"/>
            </a:br>
            <a:r>
              <a:rPr lang="en-US"/>
              <a:t>Allianz Life Insurance Company of North America (Allianz)</a:t>
            </a:r>
            <a:endParaRPr/>
          </a:p>
        </p:txBody>
      </p:sp>
      <p:sp>
        <p:nvSpPr>
          <p:cNvPr id="1300" name="Google Shape;1300;p25"/>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1301" name="Google Shape;1301;p25"/>
          <p:cNvSpPr txBox="1"/>
          <p:nvPr>
            <p:ph idx="1" type="body"/>
          </p:nvPr>
        </p:nvSpPr>
        <p:spPr>
          <a:xfrm>
            <a:off x="380042" y="1123950"/>
            <a:ext cx="11430000" cy="520132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1100"/>
              <a:buNone/>
            </a:pPr>
            <a:r>
              <a:rPr lang="en-US" sz="1100"/>
              <a:t>The S&amp;P 500® Index is comprised of 500 stocks representing major U.S. industrial sectors. The S&amp;P 500® Futures Daily Risk Control 5% Index is comprised of the S&amp;P 500 Futures Index ER and the S&amp;P 10-year Treasury Note Futures Index ER and is balanced daily to achieve target volatility.</a:t>
            </a:r>
            <a:endParaRPr/>
          </a:p>
          <a:p>
            <a:pPr indent="0" lvl="0" marL="0" rtl="0" algn="l">
              <a:lnSpc>
                <a:spcPct val="100000"/>
              </a:lnSpc>
              <a:spcBef>
                <a:spcPts val="600"/>
              </a:spcBef>
              <a:spcAft>
                <a:spcPts val="0"/>
              </a:spcAft>
              <a:buSzPts val="1100"/>
              <a:buNone/>
            </a:pPr>
            <a:r>
              <a:rPr lang="en-US" sz="1100"/>
              <a:t> The "S&amp;P 500® Futures Daily Risk Control 5% Index" is a product of S&amp;P Dow Jones Indices LLC or its affiliates (“SPDJI”), and has been licensed for use by Allianz Life Insurance Company of North America (Allianz).  Standard &amp; Poor’s® and S&amp;P® are registered trademarks of Standard &amp; Poor’s Financial Services LLC (“S&amp;P”); Dow Jones® is a registered trademark of Dow Jones Trademark Holdings LLC (“Dow Jones”); these trademarks have been licensed for use by SPDJI and sublicensed for certain purposes by Allianz. Allianz products are not sponsored, endorsed, sold or promoted by SPDJI, Dow Jones, S&amp;P, their respective affiliates, and none of such parties make any representation regarding the advisability of investing in such product(s) nor do they have any liability for any errors, omissions, or interruptions of the S&amp;P 500 Futures Daily Risk Control 5% Index.</a:t>
            </a:r>
            <a:endParaRPr/>
          </a:p>
          <a:p>
            <a:pPr indent="0" lvl="0" marL="0" rtl="0" algn="l">
              <a:lnSpc>
                <a:spcPct val="100000"/>
              </a:lnSpc>
              <a:spcBef>
                <a:spcPts val="600"/>
              </a:spcBef>
              <a:spcAft>
                <a:spcPts val="0"/>
              </a:spcAft>
              <a:buSzPts val="1100"/>
              <a:buNone/>
            </a:pPr>
            <a:r>
              <a:rPr lang="en-US" sz="1100"/>
              <a:t> S&amp;P® is a registered trademark of Standard &amp; Poor’s Financial Services LLC (“S&amp;P”). This trademark has been licensed for use by S&amp;P Dow Jones Indices LLC and its affiliates. S&amp;P® and S&amp;P 500® are trademarks of S&amp;P. These trademarks have been sublicensed for certain purposes by Allianz Life Insurance Company of North America (“Allianz”). The S&amp;P 500 is a product of S&amp;P Dow Jones Indices LLC  and/or its affiliates and has been licensed for use by Allianz. Allianz products are not sponsored, endorsed, sold, or promoted by S&amp;P Dow Jones Indices LLC, Dow Jones, S&amp;P, or their respective affiliates and neither S&amp;P Dow Jones Indices LLC, Dow Jones, S&amp;P, or their respective affiliates make any representation regarding the advisability of investing in such product.</a:t>
            </a:r>
            <a:endParaRPr/>
          </a:p>
          <a:p>
            <a:pPr indent="0" lvl="0" marL="0" rtl="0" algn="l">
              <a:lnSpc>
                <a:spcPct val="100000"/>
              </a:lnSpc>
              <a:spcBef>
                <a:spcPts val="600"/>
              </a:spcBef>
              <a:spcAft>
                <a:spcPts val="0"/>
              </a:spcAft>
              <a:buSzPts val="1100"/>
              <a:buNone/>
            </a:pPr>
            <a:r>
              <a:t/>
            </a:r>
            <a:endParaRPr sz="1100"/>
          </a:p>
          <a:p>
            <a:pPr indent="0" lvl="0" marL="0" rtl="0" algn="l">
              <a:lnSpc>
                <a:spcPct val="100000"/>
              </a:lnSpc>
              <a:spcBef>
                <a:spcPts val="0"/>
              </a:spcBef>
              <a:spcAft>
                <a:spcPts val="0"/>
              </a:spcAft>
              <a:buSzPts val="1100"/>
              <a:buNone/>
            </a:pPr>
            <a:r>
              <a:t/>
            </a:r>
            <a:endParaRPr sz="1100"/>
          </a:p>
          <a:p>
            <a:pPr indent="0" lvl="0" marL="0" rtl="0" algn="l">
              <a:lnSpc>
                <a:spcPct val="100000"/>
              </a:lnSpc>
              <a:spcBef>
                <a:spcPts val="600"/>
              </a:spcBef>
              <a:spcAft>
                <a:spcPts val="0"/>
              </a:spcAft>
              <a:buSzPts val="1100"/>
              <a:buNone/>
            </a:pPr>
            <a:r>
              <a:rPr lang="en-US" sz="1100"/>
              <a:t> The PIMCO Tactical Balanced ER Index is comprised of the U.S. Equity Futures Custom Index, a bond component comprised of the PIMCO Synthetic Bond ER Index and a duration overlay, and shifts weighting between them daily based on historical realized volatility of the components. The U.S. Equity Futures Custom Index provides exposure to large cap U.S. stocks in excess of a benchmark rate. The PIMCO Synthetic Bond ER Index is comprised of a small number of derivative instruments designed to provide exposure to U.S. Investment-grade and Treasury bond markets in excess of a benchmark rate.</a:t>
            </a:r>
            <a:endParaRPr/>
          </a:p>
          <a:p>
            <a:pPr indent="0" lvl="0" marL="0" rtl="0" algn="l">
              <a:lnSpc>
                <a:spcPct val="100000"/>
              </a:lnSpc>
              <a:spcBef>
                <a:spcPts val="600"/>
              </a:spcBef>
              <a:spcAft>
                <a:spcPts val="0"/>
              </a:spcAft>
              <a:buSzPts val="1100"/>
              <a:buNone/>
            </a:pPr>
            <a:r>
              <a:rPr lang="en-US" sz="1100"/>
              <a:t> The “PIMCO Tactical Balanced ER Index” (the “Index”) is a rules-based index that tactically allocates across U.S. equity and fixed income markets using quantitative signals. The Index is a trademark of Pacific Investment Management Company LLC (“PIMCO”) and has been licensed for use for certain purposes by Allianz Life Insurance Company of North America (the “Company” or “Allianz”) with respect to this Allianz product (the “Product”). The Index is the exclusive property of PIMCO and is made and compiled without regard to the needs, including, but not limited to, the suitability or appropriateness needs, as applicable, of the Company, the Product, or any Product owners. The Product is not sold, sponsored, endorsed or promoted by PIMCO or any other party involved in, or related to, making or compiling the Index.</a:t>
            </a:r>
            <a:endParaRPr/>
          </a:p>
          <a:p>
            <a:pPr indent="0" lvl="0" marL="0" rtl="0" algn="l">
              <a:lnSpc>
                <a:spcPct val="100000"/>
              </a:lnSpc>
              <a:spcBef>
                <a:spcPts val="600"/>
              </a:spcBef>
              <a:spcAft>
                <a:spcPts val="0"/>
              </a:spcAft>
              <a:buSzPts val="1100"/>
              <a:buNone/>
            </a:pPr>
            <a:r>
              <a:rPr lang="en-US" sz="1100"/>
              <a:t> Neither PIMCO nor any other party involved in, or related to, making or compiling the Index has any obligation to continue to provide the Index to the Company with respect to the Product. In the event that the Index is no longer available to the Product or Product owners, the Company may seek to replace the Index with another suitable index, although there can be no assurance that one will be available.</a:t>
            </a:r>
            <a:endParaRPr/>
          </a:p>
          <a:p>
            <a:pPr indent="0" lvl="0" marL="0" rtl="0" algn="l">
              <a:lnSpc>
                <a:spcPct val="100000"/>
              </a:lnSpc>
              <a:spcBef>
                <a:spcPts val="600"/>
              </a:spcBef>
              <a:spcAft>
                <a:spcPts val="0"/>
              </a:spcAft>
              <a:buSzPts val="1100"/>
              <a:buNone/>
            </a:pPr>
            <a:r>
              <a:rPr lang="en-US" sz="1100"/>
              <a:t> </a:t>
            </a:r>
            <a:r>
              <a:rPr b="1" lang="en-US" sz="1100"/>
              <a:t>PIMCO disclaims all warranties, express or implied, including all warranties of merchantability or fitness for a particular purpose or use. PIMCO shall have no responsibility or liability with respect to the Product.</a:t>
            </a:r>
            <a:endParaRPr/>
          </a:p>
          <a:p>
            <a:pPr indent="0" lvl="0" marL="0" rtl="0" algn="l">
              <a:lnSpc>
                <a:spcPct val="100000"/>
              </a:lnSpc>
              <a:spcBef>
                <a:spcPts val="600"/>
              </a:spcBef>
              <a:spcAft>
                <a:spcPts val="0"/>
              </a:spcAft>
              <a:buSzPts val="1100"/>
              <a:buNone/>
            </a:pPr>
            <a:r>
              <a:rPr b="1" lang="en-US" sz="1100"/>
              <a:t> </a:t>
            </a:r>
            <a:r>
              <a:rPr lang="en-US" sz="1100"/>
              <a:t>The Index is comprised of a number of constituents, some of which are owned by entities other than PIMCO. All disclaimers referenced in the Agreement relative to PIMCO also apply separately to those entities that are owners of the constituents of the Index.</a:t>
            </a:r>
            <a:endParaRPr/>
          </a:p>
          <a:p>
            <a:pPr indent="0" lvl="0" marL="0" rtl="0" algn="l">
              <a:lnSpc>
                <a:spcPct val="100000"/>
              </a:lnSpc>
              <a:spcBef>
                <a:spcPts val="600"/>
              </a:spcBef>
              <a:spcAft>
                <a:spcPts val="0"/>
              </a:spcAft>
              <a:buSzPts val="1000"/>
              <a:buNone/>
            </a:pPr>
            <a:r>
              <a:t/>
            </a:r>
            <a:endParaRPr sz="1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26"/>
          <p:cNvSpPr txBox="1"/>
          <p:nvPr>
            <p:ph type="title"/>
          </p:nvPr>
        </p:nvSpPr>
        <p:spPr>
          <a:xfrm>
            <a:off x="380042" y="260615"/>
            <a:ext cx="11430000" cy="812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2800"/>
              <a:buFont typeface="Calibri"/>
              <a:buNone/>
            </a:pPr>
            <a:r>
              <a:rPr lang="en-US"/>
              <a:t>Disclosures</a:t>
            </a:r>
            <a:br>
              <a:rPr lang="en-US"/>
            </a:br>
            <a:r>
              <a:rPr lang="en-US"/>
              <a:t>Allianz Life Insurance Company of North America (Allianz)</a:t>
            </a:r>
            <a:endParaRPr/>
          </a:p>
        </p:txBody>
      </p:sp>
      <p:sp>
        <p:nvSpPr>
          <p:cNvPr id="1308" name="Google Shape;1308;p26"/>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1309" name="Google Shape;1309;p26"/>
          <p:cNvSpPr txBox="1"/>
          <p:nvPr>
            <p:ph idx="1" type="body"/>
          </p:nvPr>
        </p:nvSpPr>
        <p:spPr>
          <a:xfrm>
            <a:off x="380042" y="1123950"/>
            <a:ext cx="11430000" cy="48974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200"/>
              <a:buNone/>
            </a:pPr>
            <a:r>
              <a:rPr lang="en-US" sz="1200">
                <a:solidFill>
                  <a:srgbClr val="646464"/>
                </a:solidFill>
              </a:rPr>
              <a:t>The BlackRock iBLD Claria® ER Index is comprised of an equity component, a bond component, and a cash component. It shifts weighting between the components daily based on historical realized volatility of the components. The index tracks the return in excess of a benchmark rate. Annually, BlackRock will set allocations to the ETFs within each of the equity component and the bond component. The equity component will be comprised of the following ETFs: iShares Russell 2000 ETF, iShares Core S&amp;P 500 ETF, iShares MSCI EAFE ETF, iShares MSCI Emerging Markets ETF. The bond component will be comprised of the following ETFs: iShares 1-3 year Treasury Bond ETF, iShares 3-7 year Treasury Bond ETF, iShares 7-10 year Treasury Bond ETF. The cash component is represented by the 3 month LIBOR rate. </a:t>
            </a:r>
            <a:endParaRPr/>
          </a:p>
          <a:p>
            <a:pPr indent="0" lvl="0" marL="0" rtl="0" algn="l">
              <a:lnSpc>
                <a:spcPct val="100000"/>
              </a:lnSpc>
              <a:spcBef>
                <a:spcPts val="600"/>
              </a:spcBef>
              <a:spcAft>
                <a:spcPts val="0"/>
              </a:spcAft>
              <a:buSzPts val="1200"/>
              <a:buNone/>
            </a:pPr>
            <a:r>
              <a:rPr lang="en-US" sz="1200">
                <a:solidFill>
                  <a:srgbClr val="646464"/>
                </a:solidFill>
              </a:rPr>
              <a:t> </a:t>
            </a:r>
            <a:endParaRPr/>
          </a:p>
          <a:p>
            <a:pPr indent="0" lvl="0" marL="0" rtl="0" algn="l">
              <a:lnSpc>
                <a:spcPct val="100000"/>
              </a:lnSpc>
              <a:spcBef>
                <a:spcPts val="600"/>
              </a:spcBef>
              <a:spcAft>
                <a:spcPts val="0"/>
              </a:spcAft>
              <a:buSzPts val="1200"/>
              <a:buNone/>
            </a:pPr>
            <a:r>
              <a:rPr lang="en-US" sz="1200">
                <a:solidFill>
                  <a:srgbClr val="646464"/>
                </a:solidFill>
              </a:rPr>
              <a:t>The BlackRock iBLD Claria® ER Index (the “Index”) is a product of BlackRock Index Services, LLC and has been licensed for use by Allianz Life Insurance Company of North America (“Allianz”). BlackRock®, BlackRock iBLD Claria® ER Index, and the corresponding logos are registered and unregistered trademarks of BlackRock. The Allianz product is not sponsored, endorsed, sold or promoted by BlackRock Index Services, LLC, BlackRock, Inc., or any of its affiliates, or any of their respective third party licensors (including the Index calculation agent, as applicable) (collectively, “BlackRock”). BlackRock has no obligation or liability in connection with the administration or marketing of the Allianz product. BlackRock makes no representation or warranty, express or implied, to the owners of the Allianz product or any member of the public regarding the advisability of investing the Allianz product or the ability of the Index to track general market performance. BlackRock does not guarantee the adequacy, accuracy, timeliness, and/or completeness of the Index or any data or communication related thereto nor does it have any liability for any errors, omissions or interruptions of the Index.</a:t>
            </a:r>
            <a:endParaRPr/>
          </a:p>
          <a:p>
            <a:pPr indent="0" lvl="0" marL="0" rtl="0" algn="l">
              <a:lnSpc>
                <a:spcPct val="100000"/>
              </a:lnSpc>
              <a:spcBef>
                <a:spcPts val="600"/>
              </a:spcBef>
              <a:spcAft>
                <a:spcPts val="0"/>
              </a:spcAft>
              <a:buSzPts val="900"/>
              <a:buNone/>
            </a:pPr>
            <a:r>
              <a:t/>
            </a:r>
            <a:endParaRPr>
              <a:solidFill>
                <a:srgbClr val="646464"/>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sp>
        <p:nvSpPr>
          <p:cNvPr id="1315" name="Google Shape;1315;p27"/>
          <p:cNvSpPr txBox="1"/>
          <p:nvPr>
            <p:ph type="title"/>
          </p:nvPr>
        </p:nvSpPr>
        <p:spPr>
          <a:xfrm>
            <a:off x="380042" y="260615"/>
            <a:ext cx="11430000" cy="812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2800"/>
              <a:buFont typeface="Calibri"/>
              <a:buNone/>
            </a:pPr>
            <a:r>
              <a:rPr lang="en-US"/>
              <a:t>Disclosures</a:t>
            </a:r>
            <a:br>
              <a:rPr lang="en-US"/>
            </a:br>
            <a:r>
              <a:rPr lang="en-US"/>
              <a:t>Allianz Life Insurance Company of North America (Allianz)</a:t>
            </a:r>
            <a:endParaRPr/>
          </a:p>
        </p:txBody>
      </p:sp>
      <p:sp>
        <p:nvSpPr>
          <p:cNvPr id="1316" name="Google Shape;1316;p27"/>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1317" name="Google Shape;1317;p27"/>
          <p:cNvSpPr txBox="1"/>
          <p:nvPr>
            <p:ph idx="1" type="body"/>
          </p:nvPr>
        </p:nvSpPr>
        <p:spPr>
          <a:xfrm>
            <a:off x="380042" y="1123950"/>
            <a:ext cx="11430000" cy="48974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sz="1400"/>
              <a:t>The Bloomberg US Dynamic Balance II ER Index is comprised of the Bloomberg US Aggregate Custom RBI Unfunded Index and the Bloomberg US Equity Custom Futures ER Index and shifts weighting daily between them based on realized market volatility. The Bloomberg US Aggregate Custom RBI Unfunded Index is comprised of a portfolio of derivative instruments that are designed to provide exposure to U.S. Investment-grade and Treasury bond markets in excess of a benchmark rate. The Bloomberg US Equity Custom Futures ER Index is designed to provide exposure to large cap U.S stocks in excess of a benchmark rate.</a:t>
            </a:r>
            <a:endParaRPr/>
          </a:p>
          <a:p>
            <a:pPr indent="0" lvl="0" marL="0" rtl="0" algn="l">
              <a:lnSpc>
                <a:spcPct val="100000"/>
              </a:lnSpc>
              <a:spcBef>
                <a:spcPts val="600"/>
              </a:spcBef>
              <a:spcAft>
                <a:spcPts val="0"/>
              </a:spcAft>
              <a:buSzPts val="1400"/>
              <a:buNone/>
            </a:pPr>
            <a:r>
              <a:rPr lang="en-US" sz="1400"/>
              <a:t>“Bloomberg®” and Bloomberg US Dynamic Balance II ER Index are service marks of Bloomberg Finance L.P. and its affiliates, including Bloomberg Index Services Limited (“BISL”), the administrator of the index (collectively, “Bloomberg”) and have been licensed for use for certain purposes by Allianz Life Insurance Company of North America ("Allianz"). Bloomberg is not affiliated with Allianz Life Insurance Company of North America ("Allianz"), and Bloomberg does not approve, endorse, review, or recommend the Allianz product. Bloomberg does not guarantee the timeliness, accurateness, or completeness of any data or information relating to the Allianz product.</a:t>
            </a:r>
            <a:endParaRPr/>
          </a:p>
          <a:p>
            <a:pPr indent="0" lvl="0" marL="0" rtl="0" algn="l">
              <a:lnSpc>
                <a:spcPct val="100000"/>
              </a:lnSpc>
              <a:spcBef>
                <a:spcPts val="600"/>
              </a:spcBef>
              <a:spcAft>
                <a:spcPts val="0"/>
              </a:spcAft>
              <a:buSzPts val="1200"/>
              <a:buNone/>
            </a:pPr>
            <a:r>
              <a:t/>
            </a:r>
            <a:endParaRPr sz="1200">
              <a:solidFill>
                <a:srgbClr val="646464"/>
              </a:solidFill>
            </a:endParaRPr>
          </a:p>
          <a:p>
            <a:pPr indent="0" lvl="0" marL="0" rtl="0" algn="l">
              <a:lnSpc>
                <a:spcPct val="115000"/>
              </a:lnSpc>
              <a:spcBef>
                <a:spcPts val="600"/>
              </a:spcBef>
              <a:spcAft>
                <a:spcPts val="0"/>
              </a:spcAft>
              <a:buClr>
                <a:srgbClr val="FFFFFF"/>
              </a:buClr>
              <a:buSzPts val="1400"/>
              <a:buNone/>
            </a:pPr>
            <a:r>
              <a:rPr lang="en-US" sz="1400">
                <a:solidFill>
                  <a:srgbClr val="313131"/>
                </a:solidFill>
              </a:rPr>
              <a:t>Guarantees are backed by the financial strength and claims-paying ability of Allianz Life Insurance Company of North America.</a:t>
            </a:r>
            <a:endParaRPr/>
          </a:p>
          <a:p>
            <a:pPr indent="0" lvl="0" marL="0" rtl="0" algn="l">
              <a:lnSpc>
                <a:spcPct val="100000"/>
              </a:lnSpc>
              <a:spcBef>
                <a:spcPts val="1240"/>
              </a:spcBef>
              <a:spcAft>
                <a:spcPts val="0"/>
              </a:spcAft>
              <a:buClr>
                <a:srgbClr val="426BB3"/>
              </a:buClr>
              <a:buSzPts val="1200"/>
              <a:buNone/>
            </a:pPr>
            <a:r>
              <a:t/>
            </a:r>
            <a:endParaRPr sz="1200">
              <a:solidFill>
                <a:srgbClr val="313131"/>
              </a:solidFill>
            </a:endParaRPr>
          </a:p>
          <a:p>
            <a:pPr indent="0" lvl="0" marL="0" rtl="0" algn="l">
              <a:lnSpc>
                <a:spcPct val="100000"/>
              </a:lnSpc>
              <a:spcBef>
                <a:spcPts val="240"/>
              </a:spcBef>
              <a:spcAft>
                <a:spcPts val="0"/>
              </a:spcAft>
              <a:buClr>
                <a:srgbClr val="426BB3"/>
              </a:buClr>
              <a:buSzPts val="1200"/>
              <a:buNone/>
            </a:pPr>
            <a:r>
              <a:t/>
            </a:r>
            <a:endParaRPr sz="1200">
              <a:solidFill>
                <a:srgbClr val="313131"/>
              </a:solidFill>
            </a:endParaRPr>
          </a:p>
          <a:p>
            <a:pPr indent="0" lvl="0" marL="0" rtl="0" algn="l">
              <a:lnSpc>
                <a:spcPct val="100000"/>
              </a:lnSpc>
              <a:spcBef>
                <a:spcPts val="240"/>
              </a:spcBef>
              <a:spcAft>
                <a:spcPts val="0"/>
              </a:spcAft>
              <a:buClr>
                <a:srgbClr val="426BB3"/>
              </a:buClr>
              <a:buSzPts val="1200"/>
              <a:buNone/>
            </a:pPr>
            <a:r>
              <a:t/>
            </a:r>
            <a:endParaRPr sz="1200">
              <a:solidFill>
                <a:srgbClr val="313131"/>
              </a:solidFill>
            </a:endParaRPr>
          </a:p>
          <a:p>
            <a:pPr indent="0" lvl="0" marL="0" rtl="0" algn="l">
              <a:lnSpc>
                <a:spcPct val="100000"/>
              </a:lnSpc>
              <a:spcBef>
                <a:spcPts val="280"/>
              </a:spcBef>
              <a:spcAft>
                <a:spcPts val="0"/>
              </a:spcAft>
              <a:buClr>
                <a:srgbClr val="426BB3"/>
              </a:buClr>
              <a:buSzPts val="1400"/>
              <a:buNone/>
            </a:pPr>
            <a:r>
              <a:rPr lang="en-US" sz="1400"/>
              <a:t>Contract ICC17C64237-MVA, CS64370-MVA, R95581-01-MVA </a:t>
            </a:r>
            <a:r>
              <a:rPr lang="en-US" sz="1400">
                <a:solidFill>
                  <a:srgbClr val="313131"/>
                </a:solidFill>
              </a:rPr>
              <a:t>state variations are issued by Allianz Life Insurance Company of North America. </a:t>
            </a:r>
            <a:endParaRPr/>
          </a:p>
          <a:p>
            <a:pPr indent="0" lvl="0" marL="0" rtl="0" algn="l">
              <a:lnSpc>
                <a:spcPct val="100000"/>
              </a:lnSpc>
              <a:spcBef>
                <a:spcPts val="280"/>
              </a:spcBef>
              <a:spcAft>
                <a:spcPts val="0"/>
              </a:spcAft>
              <a:buClr>
                <a:srgbClr val="426BB3"/>
              </a:buClr>
              <a:buSzPts val="1400"/>
              <a:buNone/>
            </a:pPr>
            <a:r>
              <a:rPr lang="en-US" sz="1400">
                <a:solidFill>
                  <a:srgbClr val="313131"/>
                </a:solidFill>
              </a:rPr>
              <a:t>Products are issued by Allianz Life Insurance Company of North America, 5701 Golden Hills Drive, Minneapolis, MN 55416-1297. 800.950.1962  </a:t>
            </a:r>
            <a:r>
              <a:rPr lang="en-US" sz="1400" u="sng">
                <a:solidFill>
                  <a:srgbClr val="313131"/>
                </a:solidFill>
                <a:hlinkClick r:id="rId3">
                  <a:extLst>
                    <a:ext uri="{A12FA001-AC4F-418D-AE19-62706E023703}">
                      <ahyp:hlinkClr val="tx"/>
                    </a:ext>
                  </a:extLst>
                </a:hlinkClick>
              </a:rPr>
              <a:t>www.allianzlife.com</a:t>
            </a:r>
            <a:endParaRPr sz="1400">
              <a:solidFill>
                <a:srgbClr val="313131"/>
              </a:solidFill>
            </a:endParaRPr>
          </a:p>
          <a:p>
            <a:pPr indent="0" lvl="0" marL="0" rtl="0" algn="l">
              <a:lnSpc>
                <a:spcPct val="100000"/>
              </a:lnSpc>
              <a:spcBef>
                <a:spcPts val="600"/>
              </a:spcBef>
              <a:spcAft>
                <a:spcPts val="0"/>
              </a:spcAft>
              <a:buSzPts val="900"/>
              <a:buNone/>
            </a:pPr>
            <a:r>
              <a:t/>
            </a:r>
            <a:endParaRPr>
              <a:solidFill>
                <a:srgbClr val="646464"/>
              </a:solidFill>
            </a:endParaRPr>
          </a:p>
        </p:txBody>
      </p:sp>
      <p:sp>
        <p:nvSpPr>
          <p:cNvPr id="1318" name="Google Shape;1318;p27"/>
          <p:cNvSpPr txBox="1"/>
          <p:nvPr/>
        </p:nvSpPr>
        <p:spPr>
          <a:xfrm>
            <a:off x="380042" y="5650109"/>
            <a:ext cx="11187035" cy="52322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13131"/>
              </a:buClr>
              <a:buSzPts val="1400"/>
              <a:buFont typeface="Calibri"/>
              <a:buNone/>
            </a:pPr>
            <a:r>
              <a:rPr b="0" i="0" lang="en-US" sz="1400" u="none" cap="none" strike="noStrike">
                <a:solidFill>
                  <a:srgbClr val="313131"/>
                </a:solidFill>
                <a:latin typeface="Calibri"/>
                <a:ea typeface="Calibri"/>
                <a:cs typeface="Calibri"/>
                <a:sym typeface="Calibri"/>
              </a:rPr>
              <a:t>• Not FDIC insured • May lose value • No bank or credit union guarantee • Not a deposit • Not insured by any federal government agency or NCUA/NCUSIF</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p28"/>
          <p:cNvSpPr/>
          <p:nvPr/>
        </p:nvSpPr>
        <p:spPr>
          <a:xfrm>
            <a:off x="5583504" y="3001179"/>
            <a:ext cx="6035040" cy="2246673"/>
          </a:xfrm>
          <a:prstGeom prst="rect">
            <a:avLst/>
          </a:prstGeom>
          <a:solidFill>
            <a:srgbClr val="4C30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00"/>
              <a:buFont typeface="Calibri"/>
              <a:buNone/>
            </a:pPr>
            <a:r>
              <a:t/>
            </a:r>
            <a:endParaRPr b="0" i="0" sz="2300" u="none" cap="none" strike="noStrike">
              <a:solidFill>
                <a:srgbClr val="FFFFFF"/>
              </a:solidFill>
              <a:latin typeface="Calibri"/>
              <a:ea typeface="Calibri"/>
              <a:cs typeface="Calibri"/>
              <a:sym typeface="Calibri"/>
            </a:endParaRPr>
          </a:p>
        </p:txBody>
      </p:sp>
      <p:sp>
        <p:nvSpPr>
          <p:cNvPr id="1325" name="Google Shape;1325;p28"/>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marR="0" rtl="0" algn="l">
              <a:lnSpc>
                <a:spcPct val="100000"/>
              </a:lnSpc>
              <a:spcBef>
                <a:spcPts val="0"/>
              </a:spcBef>
              <a:spcAft>
                <a:spcPts val="0"/>
              </a:spcAft>
              <a:buClr>
                <a:srgbClr val="4D4D4D"/>
              </a:buClr>
              <a:buSzPts val="800"/>
              <a:buFont typeface="Calibri"/>
              <a:buNone/>
            </a:pPr>
            <a:fld id="{00000000-1234-1234-1234-123412341234}" type="slidenum">
              <a:rPr b="0" i="0" lang="en-US" sz="800" u="none" cap="none" strike="noStrike">
                <a:solidFill>
                  <a:srgbClr val="4D4D4D"/>
                </a:solidFill>
                <a:latin typeface="Calibri"/>
                <a:ea typeface="Calibri"/>
                <a:cs typeface="Calibri"/>
                <a:sym typeface="Calibri"/>
              </a:rPr>
              <a:t>‹#›</a:t>
            </a:fld>
            <a:endParaRPr b="0" i="0" sz="800" u="none" cap="none" strike="noStrike">
              <a:solidFill>
                <a:srgbClr val="4D4D4D"/>
              </a:solidFill>
              <a:latin typeface="Calibri"/>
              <a:ea typeface="Calibri"/>
              <a:cs typeface="Calibri"/>
              <a:sym typeface="Calibri"/>
            </a:endParaRPr>
          </a:p>
        </p:txBody>
      </p:sp>
      <p:graphicFrame>
        <p:nvGraphicFramePr>
          <p:cNvPr id="1326" name="Google Shape;1326;p28"/>
          <p:cNvGraphicFramePr/>
          <p:nvPr/>
        </p:nvGraphicFramePr>
        <p:xfrm>
          <a:off x="5726638" y="3275869"/>
          <a:ext cx="3000000" cy="3000000"/>
        </p:xfrm>
        <a:graphic>
          <a:graphicData uri="http://schemas.openxmlformats.org/drawingml/2006/table">
            <a:tbl>
              <a:tblPr>
                <a:noFill/>
                <a:tableStyleId>{E356C87E-406D-41CE-9A49-1F635A76D191}</a:tableStyleId>
              </a:tblPr>
              <a:tblGrid>
                <a:gridCol w="3070825"/>
                <a:gridCol w="2677925"/>
              </a:tblGrid>
              <a:tr h="567275">
                <a:tc>
                  <a:txBody>
                    <a:bodyPr/>
                    <a:lstStyle/>
                    <a:p>
                      <a:pPr indent="0" lvl="0" marL="0" marR="0" rtl="0" algn="l">
                        <a:lnSpc>
                          <a:spcPct val="90000"/>
                        </a:lnSpc>
                        <a:spcBef>
                          <a:spcPts val="0"/>
                        </a:spcBef>
                        <a:spcAft>
                          <a:spcPts val="0"/>
                        </a:spcAft>
                        <a:buClr>
                          <a:schemeClr val="lt1"/>
                        </a:buClr>
                        <a:buSzPts val="2400"/>
                        <a:buFont typeface="Noto Sans Symbols"/>
                        <a:buNone/>
                      </a:pPr>
                      <a:r>
                        <a:rPr b="0" i="0" lang="en-US" sz="2400" u="none" cap="none" strike="noStrike">
                          <a:solidFill>
                            <a:schemeClr val="dk2"/>
                          </a:solidFill>
                          <a:latin typeface="Calibri"/>
                          <a:ea typeface="Calibri"/>
                          <a:cs typeface="Calibri"/>
                          <a:sym typeface="Calibri"/>
                        </a:rPr>
                        <a:t>A.M. BEST¹</a:t>
                      </a:r>
                      <a:endParaRPr b="0" baseline="30000" i="0" sz="2400" u="none" cap="none" strike="noStrike">
                        <a:solidFill>
                          <a:schemeClr val="dk2"/>
                        </a:solidFill>
                        <a:latin typeface="Calibri"/>
                        <a:ea typeface="Calibri"/>
                        <a:cs typeface="Calibri"/>
                        <a:sym typeface="Calibri"/>
                      </a:endParaRPr>
                    </a:p>
                  </a:txBody>
                  <a:tcPr marT="137050" marB="1370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lt1"/>
                        </a:buClr>
                        <a:buSzPts val="2400"/>
                        <a:buFont typeface="Noto Sans Symbols"/>
                        <a:buNone/>
                      </a:pPr>
                      <a:r>
                        <a:rPr b="1" i="0" lang="en-US" sz="2400" u="none" cap="none" strike="noStrike">
                          <a:solidFill>
                            <a:schemeClr val="dk2"/>
                          </a:solidFill>
                          <a:latin typeface="Calibri"/>
                          <a:ea typeface="Calibri"/>
                          <a:cs typeface="Calibri"/>
                          <a:sym typeface="Calibri"/>
                        </a:rPr>
                        <a:t>A+</a:t>
                      </a:r>
                      <a:r>
                        <a:rPr b="0" i="0" lang="en-US" sz="2400" u="none" cap="none" strike="noStrike">
                          <a:solidFill>
                            <a:schemeClr val="dk2"/>
                          </a:solidFill>
                          <a:latin typeface="Calibri"/>
                          <a:ea typeface="Calibri"/>
                          <a:cs typeface="Calibri"/>
                          <a:sym typeface="Calibri"/>
                        </a:rPr>
                        <a:t> “Superior”</a:t>
                      </a:r>
                      <a:endParaRPr/>
                    </a:p>
                  </a:txBody>
                  <a:tcPr marT="137050" marB="1370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67275">
                <a:tc>
                  <a:txBody>
                    <a:bodyPr/>
                    <a:lstStyle/>
                    <a:p>
                      <a:pPr indent="0" lvl="0" marL="0" marR="0" rtl="0" algn="l">
                        <a:lnSpc>
                          <a:spcPct val="90000"/>
                        </a:lnSpc>
                        <a:spcBef>
                          <a:spcPts val="0"/>
                        </a:spcBef>
                        <a:spcAft>
                          <a:spcPts val="0"/>
                        </a:spcAft>
                        <a:buClr>
                          <a:schemeClr val="lt1"/>
                        </a:buClr>
                        <a:buSzPts val="2400"/>
                        <a:buFont typeface="Noto Sans Symbols"/>
                        <a:buNone/>
                      </a:pPr>
                      <a:r>
                        <a:rPr b="0" i="0" lang="en-US" sz="2400" u="none" cap="none" strike="noStrike">
                          <a:solidFill>
                            <a:schemeClr val="dk2"/>
                          </a:solidFill>
                          <a:latin typeface="Calibri"/>
                          <a:ea typeface="Calibri"/>
                          <a:cs typeface="Calibri"/>
                          <a:sym typeface="Calibri"/>
                        </a:rPr>
                        <a:t>STANDARD &amp; POOR’S²</a:t>
                      </a:r>
                      <a:endParaRPr b="0" baseline="30000" i="0" sz="2400" u="none" cap="none" strike="noStrike">
                        <a:solidFill>
                          <a:schemeClr val="dk2"/>
                        </a:solidFill>
                        <a:latin typeface="Calibri"/>
                        <a:ea typeface="Calibri"/>
                        <a:cs typeface="Calibri"/>
                        <a:sym typeface="Calibri"/>
                      </a:endParaRPr>
                    </a:p>
                  </a:txBody>
                  <a:tcPr marT="137050" marB="1370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lt1"/>
                        </a:buClr>
                        <a:buSzPts val="2400"/>
                        <a:buFont typeface="Noto Sans Symbols"/>
                        <a:buNone/>
                      </a:pPr>
                      <a:r>
                        <a:rPr b="1" i="0" lang="en-US" sz="2400" u="none" cap="none" strike="noStrike">
                          <a:solidFill>
                            <a:schemeClr val="dk2"/>
                          </a:solidFill>
                          <a:latin typeface="Calibri"/>
                          <a:ea typeface="Calibri"/>
                          <a:cs typeface="Calibri"/>
                          <a:sym typeface="Calibri"/>
                        </a:rPr>
                        <a:t>AA</a:t>
                      </a:r>
                      <a:r>
                        <a:rPr b="0" i="0" lang="en-US" sz="2400" u="none" cap="none" strike="noStrike">
                          <a:solidFill>
                            <a:schemeClr val="dk2"/>
                          </a:solidFill>
                          <a:latin typeface="Calibri"/>
                          <a:ea typeface="Calibri"/>
                          <a:cs typeface="Calibri"/>
                          <a:sym typeface="Calibri"/>
                        </a:rPr>
                        <a:t> “Very Strong”</a:t>
                      </a:r>
                      <a:endParaRPr/>
                    </a:p>
                  </a:txBody>
                  <a:tcPr marT="137050" marB="1370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67275">
                <a:tc>
                  <a:txBody>
                    <a:bodyPr/>
                    <a:lstStyle/>
                    <a:p>
                      <a:pPr indent="0" lvl="0" marL="0" marR="0" rtl="0" algn="l">
                        <a:lnSpc>
                          <a:spcPct val="90000"/>
                        </a:lnSpc>
                        <a:spcBef>
                          <a:spcPts val="0"/>
                        </a:spcBef>
                        <a:spcAft>
                          <a:spcPts val="0"/>
                        </a:spcAft>
                        <a:buClr>
                          <a:schemeClr val="lt1"/>
                        </a:buClr>
                        <a:buSzPts val="2400"/>
                        <a:buFont typeface="Noto Sans Symbols"/>
                        <a:buNone/>
                      </a:pPr>
                      <a:r>
                        <a:rPr b="0" i="0" lang="en-US" sz="2400" u="none" cap="none" strike="noStrike">
                          <a:solidFill>
                            <a:schemeClr val="dk2"/>
                          </a:solidFill>
                          <a:latin typeface="Calibri"/>
                          <a:ea typeface="Calibri"/>
                          <a:cs typeface="Calibri"/>
                          <a:sym typeface="Calibri"/>
                        </a:rPr>
                        <a:t>MOODY’S³</a:t>
                      </a:r>
                      <a:endParaRPr b="0" baseline="30000" i="0" sz="2400" u="none" cap="none" strike="noStrike">
                        <a:solidFill>
                          <a:schemeClr val="dk2"/>
                        </a:solidFill>
                        <a:latin typeface="Calibri"/>
                        <a:ea typeface="Calibri"/>
                        <a:cs typeface="Calibri"/>
                        <a:sym typeface="Calibri"/>
                      </a:endParaRPr>
                    </a:p>
                  </a:txBody>
                  <a:tcPr marT="137050" marB="1370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lt1"/>
                        </a:buClr>
                        <a:buSzPts val="2400"/>
                        <a:buFont typeface="Noto Sans Symbols"/>
                        <a:buNone/>
                      </a:pPr>
                      <a:r>
                        <a:rPr b="1" i="0" lang="en-US" sz="2400" u="none" cap="none" strike="noStrike">
                          <a:solidFill>
                            <a:schemeClr val="dk2"/>
                          </a:solidFill>
                          <a:latin typeface="Calibri"/>
                          <a:ea typeface="Calibri"/>
                          <a:cs typeface="Calibri"/>
                          <a:sym typeface="Calibri"/>
                        </a:rPr>
                        <a:t>A1</a:t>
                      </a:r>
                      <a:endParaRPr b="0" i="0" sz="2400" u="none" cap="none" strike="noStrike">
                        <a:solidFill>
                          <a:schemeClr val="dk2"/>
                        </a:solidFill>
                        <a:latin typeface="Calibri"/>
                        <a:ea typeface="Calibri"/>
                        <a:cs typeface="Calibri"/>
                        <a:sym typeface="Calibri"/>
                      </a:endParaRPr>
                    </a:p>
                  </a:txBody>
                  <a:tcPr marT="137050" marB="1370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cxnSp>
        <p:nvCxnSpPr>
          <p:cNvPr id="1327" name="Google Shape;1327;p28"/>
          <p:cNvCxnSpPr/>
          <p:nvPr/>
        </p:nvCxnSpPr>
        <p:spPr>
          <a:xfrm>
            <a:off x="6572199" y="3810462"/>
            <a:ext cx="4057650" cy="0"/>
          </a:xfrm>
          <a:prstGeom prst="straightConnector1">
            <a:avLst/>
          </a:prstGeom>
          <a:noFill/>
          <a:ln cap="flat" cmpd="sng" w="9525">
            <a:solidFill>
              <a:srgbClr val="808080"/>
            </a:solidFill>
            <a:prstDash val="solid"/>
            <a:round/>
            <a:headEnd len="sm" w="sm" type="none"/>
            <a:tailEnd len="sm" w="sm" type="none"/>
          </a:ln>
        </p:spPr>
      </p:cxnSp>
      <p:cxnSp>
        <p:nvCxnSpPr>
          <p:cNvPr id="1328" name="Google Shape;1328;p28"/>
          <p:cNvCxnSpPr/>
          <p:nvPr/>
        </p:nvCxnSpPr>
        <p:spPr>
          <a:xfrm>
            <a:off x="6572199" y="4420062"/>
            <a:ext cx="4057650" cy="0"/>
          </a:xfrm>
          <a:prstGeom prst="straightConnector1">
            <a:avLst/>
          </a:prstGeom>
          <a:noFill/>
          <a:ln cap="flat" cmpd="sng" w="9525">
            <a:solidFill>
              <a:srgbClr val="808080"/>
            </a:solidFill>
            <a:prstDash val="solid"/>
            <a:round/>
            <a:headEnd len="sm" w="sm" type="none"/>
            <a:tailEnd len="sm" w="sm" type="none"/>
          </a:ln>
        </p:spPr>
      </p:cxnSp>
      <p:sp>
        <p:nvSpPr>
          <p:cNvPr id="1329" name="Google Shape;1329;p28"/>
          <p:cNvSpPr txBox="1"/>
          <p:nvPr/>
        </p:nvSpPr>
        <p:spPr>
          <a:xfrm>
            <a:off x="5518342" y="2046432"/>
            <a:ext cx="6082218" cy="103663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424242"/>
              </a:buClr>
              <a:buSzPts val="3200"/>
              <a:buFont typeface="Calibri"/>
              <a:buNone/>
            </a:pPr>
            <a:r>
              <a:rPr b="0" i="0" lang="en-US" sz="3200" u="none" cap="none" strike="noStrike">
                <a:solidFill>
                  <a:srgbClr val="4C3048"/>
                </a:solidFill>
                <a:latin typeface="Calibri"/>
                <a:ea typeface="Calibri"/>
                <a:cs typeface="Calibri"/>
                <a:sym typeface="Calibri"/>
              </a:rPr>
              <a:t>HIGH RATINGS FROM INDEPENDENT RATING AGENCIES</a:t>
            </a:r>
            <a:endParaRPr/>
          </a:p>
          <a:p>
            <a:pPr indent="0" lvl="0" marL="0" marR="0" rtl="0" algn="ctr">
              <a:lnSpc>
                <a:spcPct val="100000"/>
              </a:lnSpc>
              <a:spcBef>
                <a:spcPts val="1038"/>
              </a:spcBef>
              <a:spcAft>
                <a:spcPts val="0"/>
              </a:spcAft>
              <a:buClr>
                <a:srgbClr val="424242"/>
              </a:buClr>
              <a:buSzPts val="3200"/>
              <a:buFont typeface="Calibri"/>
              <a:buNone/>
            </a:pPr>
            <a:r>
              <a:t/>
            </a:r>
            <a:endParaRPr b="0" i="0" sz="3200" u="none" cap="none" strike="noStrike">
              <a:solidFill>
                <a:srgbClr val="4C3048"/>
              </a:solidFill>
              <a:latin typeface="Calibri"/>
              <a:ea typeface="Calibri"/>
              <a:cs typeface="Calibri"/>
              <a:sym typeface="Calibri"/>
            </a:endParaRPr>
          </a:p>
          <a:p>
            <a:pPr indent="0" lvl="0" marL="0" marR="0" rtl="0" algn="ctr">
              <a:lnSpc>
                <a:spcPct val="100000"/>
              </a:lnSpc>
              <a:spcBef>
                <a:spcPts val="1038"/>
              </a:spcBef>
              <a:spcAft>
                <a:spcPts val="0"/>
              </a:spcAft>
              <a:buClr>
                <a:srgbClr val="424242"/>
              </a:buClr>
              <a:buSzPts val="3200"/>
              <a:buFont typeface="Calibri"/>
              <a:buNone/>
            </a:pPr>
            <a:r>
              <a:t/>
            </a:r>
            <a:endParaRPr b="0" i="0" sz="3200" u="none" cap="none" strike="noStrike">
              <a:solidFill>
                <a:srgbClr val="4C3048"/>
              </a:solidFill>
              <a:latin typeface="Calibri"/>
              <a:ea typeface="Calibri"/>
              <a:cs typeface="Calibri"/>
              <a:sym typeface="Calibri"/>
            </a:endParaRPr>
          </a:p>
        </p:txBody>
      </p:sp>
      <p:sp>
        <p:nvSpPr>
          <p:cNvPr id="1330" name="Google Shape;1330;p28"/>
          <p:cNvSpPr txBox="1"/>
          <p:nvPr/>
        </p:nvSpPr>
        <p:spPr>
          <a:xfrm>
            <a:off x="562922" y="509441"/>
            <a:ext cx="5716013" cy="217066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C3048"/>
              </a:buClr>
              <a:buSzPts val="4400"/>
              <a:buFont typeface="Calibri"/>
              <a:buNone/>
            </a:pPr>
            <a:r>
              <a:rPr b="0" i="0" lang="en-US" sz="4400" u="none" cap="none" strike="noStrike">
                <a:solidFill>
                  <a:srgbClr val="4C3048"/>
                </a:solidFill>
                <a:latin typeface="Calibri"/>
                <a:ea typeface="Calibri"/>
                <a:cs typeface="Calibri"/>
                <a:sym typeface="Calibri"/>
              </a:rPr>
              <a:t>If you’re looking for </a:t>
            </a:r>
            <a:r>
              <a:rPr b="1" i="0" lang="en-US" sz="4400" u="none" cap="none" strike="noStrike">
                <a:solidFill>
                  <a:srgbClr val="4C3048"/>
                </a:solidFill>
                <a:latin typeface="Calibri"/>
                <a:ea typeface="Calibri"/>
                <a:cs typeface="Calibri"/>
                <a:sym typeface="Calibri"/>
              </a:rPr>
              <a:t>strength</a:t>
            </a:r>
            <a:r>
              <a:rPr b="0" i="0" lang="en-US" sz="4400" u="none" cap="none" strike="noStrike">
                <a:solidFill>
                  <a:srgbClr val="4C3048"/>
                </a:solidFill>
                <a:latin typeface="Calibri"/>
                <a:ea typeface="Calibri"/>
                <a:cs typeface="Calibri"/>
                <a:sym typeface="Calibri"/>
              </a:rPr>
              <a:t> and </a:t>
            </a:r>
            <a:r>
              <a:rPr b="1" i="0" lang="en-US" sz="4400" u="none" cap="none" strike="noStrike">
                <a:solidFill>
                  <a:srgbClr val="4C3048"/>
                </a:solidFill>
                <a:latin typeface="Calibri"/>
                <a:ea typeface="Calibri"/>
                <a:cs typeface="Calibri"/>
                <a:sym typeface="Calibri"/>
              </a:rPr>
              <a:t>reliability</a:t>
            </a:r>
            <a:r>
              <a:rPr b="0" i="0" lang="en-US" sz="4400" u="none" cap="none" strike="noStrike">
                <a:solidFill>
                  <a:srgbClr val="4C3048"/>
                </a:solidFill>
                <a:latin typeface="Calibri"/>
                <a:ea typeface="Calibri"/>
                <a:cs typeface="Calibri"/>
                <a:sym typeface="Calibri"/>
              </a:rPr>
              <a:t>, look to Allianz</a:t>
            </a:r>
            <a:endParaRPr b="0" i="0" sz="4400" u="none" cap="none" strike="noStrike">
              <a:solidFill>
                <a:srgbClr val="4C3048"/>
              </a:solidFill>
              <a:latin typeface="Calibri"/>
              <a:ea typeface="Calibri"/>
              <a:cs typeface="Calibri"/>
              <a:sym typeface="Calibri"/>
            </a:endParaRPr>
          </a:p>
        </p:txBody>
      </p:sp>
      <p:sp>
        <p:nvSpPr>
          <p:cNvPr id="1331" name="Google Shape;1331;p28"/>
          <p:cNvSpPr/>
          <p:nvPr/>
        </p:nvSpPr>
        <p:spPr>
          <a:xfrm>
            <a:off x="562922" y="4003964"/>
            <a:ext cx="4264136" cy="125572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4C3048"/>
              </a:buClr>
              <a:buSzPts val="1400"/>
              <a:buFont typeface="Calibri"/>
              <a:buNone/>
            </a:pPr>
            <a:r>
              <a:rPr b="0" i="0" lang="en-US" sz="1400" u="none" cap="none" strike="noStrike">
                <a:solidFill>
                  <a:srgbClr val="4C3048"/>
                </a:solidFill>
                <a:latin typeface="Calibri"/>
                <a:ea typeface="Calibri"/>
                <a:cs typeface="Calibri"/>
                <a:sym typeface="Calibri"/>
              </a:rPr>
              <a:t>For a full description of how rating categories are assigned, please refer to the rating agencies’ websites:</a:t>
            </a:r>
            <a:endParaRPr/>
          </a:p>
          <a:p>
            <a:pPr indent="0" lvl="0" marL="0" marR="0" rtl="0" algn="l">
              <a:lnSpc>
                <a:spcPct val="90000"/>
              </a:lnSpc>
              <a:spcBef>
                <a:spcPts val="420"/>
              </a:spcBef>
              <a:spcAft>
                <a:spcPts val="0"/>
              </a:spcAft>
              <a:buClr>
                <a:srgbClr val="4C3048"/>
              </a:buClr>
              <a:buSzPts val="1400"/>
              <a:buFont typeface="Calibri"/>
              <a:buNone/>
            </a:pPr>
            <a:r>
              <a:rPr b="1" i="0" lang="en-US" sz="1400" u="none" cap="none" strike="noStrike">
                <a:solidFill>
                  <a:srgbClr val="4C3048"/>
                </a:solidFill>
                <a:latin typeface="Calibri"/>
                <a:ea typeface="Calibri"/>
                <a:cs typeface="Calibri"/>
                <a:sym typeface="Calibri"/>
              </a:rPr>
              <a:t>www.AMBest.com</a:t>
            </a:r>
            <a:endParaRPr/>
          </a:p>
          <a:p>
            <a:pPr indent="0" lvl="0" marL="0" marR="0" rtl="0" algn="l">
              <a:lnSpc>
                <a:spcPct val="90000"/>
              </a:lnSpc>
              <a:spcBef>
                <a:spcPts val="420"/>
              </a:spcBef>
              <a:spcAft>
                <a:spcPts val="0"/>
              </a:spcAft>
              <a:buClr>
                <a:srgbClr val="4C3048"/>
              </a:buClr>
              <a:buSzPts val="1400"/>
              <a:buFont typeface="Calibri"/>
              <a:buNone/>
            </a:pPr>
            <a:r>
              <a:rPr b="1" i="0" lang="en-US" sz="1400" u="none" cap="none" strike="noStrike">
                <a:solidFill>
                  <a:srgbClr val="4C3048"/>
                </a:solidFill>
                <a:latin typeface="Calibri"/>
                <a:ea typeface="Calibri"/>
                <a:cs typeface="Calibri"/>
                <a:sym typeface="Calibri"/>
              </a:rPr>
              <a:t>www.standardandpoors.com</a:t>
            </a:r>
            <a:endParaRPr/>
          </a:p>
          <a:p>
            <a:pPr indent="0" lvl="0" marL="0" marR="0" rtl="0" algn="l">
              <a:lnSpc>
                <a:spcPct val="90000"/>
              </a:lnSpc>
              <a:spcBef>
                <a:spcPts val="420"/>
              </a:spcBef>
              <a:spcAft>
                <a:spcPts val="0"/>
              </a:spcAft>
              <a:buClr>
                <a:srgbClr val="4C3048"/>
              </a:buClr>
              <a:buSzPts val="1400"/>
              <a:buFont typeface="Calibri"/>
              <a:buNone/>
            </a:pPr>
            <a:r>
              <a:rPr b="1" i="0" lang="en-US" sz="1400" u="none" cap="none" strike="noStrike">
                <a:solidFill>
                  <a:srgbClr val="4C3048"/>
                </a:solidFill>
                <a:latin typeface="Calibri"/>
                <a:ea typeface="Calibri"/>
                <a:cs typeface="Calibri"/>
                <a:sym typeface="Calibri"/>
              </a:rPr>
              <a:t>www.moodys.com</a:t>
            </a:r>
            <a:endParaRPr b="1" i="0" sz="1400" u="none" cap="none" strike="noStrike">
              <a:solidFill>
                <a:srgbClr val="4C3048"/>
              </a:solidFill>
              <a:latin typeface="Calibri"/>
              <a:ea typeface="Calibri"/>
              <a:cs typeface="Calibri"/>
              <a:sym typeface="Calibri"/>
            </a:endParaRPr>
          </a:p>
        </p:txBody>
      </p:sp>
      <p:sp>
        <p:nvSpPr>
          <p:cNvPr id="1332" name="Google Shape;1332;p28"/>
          <p:cNvSpPr txBox="1"/>
          <p:nvPr/>
        </p:nvSpPr>
        <p:spPr>
          <a:xfrm>
            <a:off x="745802" y="5733280"/>
            <a:ext cx="914400" cy="12024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81C6"/>
              </a:buClr>
              <a:buSzPts val="1000"/>
              <a:buFont typeface="Calibri"/>
              <a:buNone/>
            </a:pPr>
            <a:r>
              <a:rPr b="0" i="0" lang="en-US" sz="1000" u="none" cap="none" strike="noStrike">
                <a:solidFill>
                  <a:srgbClr val="5C5C5C"/>
                </a:solidFill>
                <a:latin typeface="Calibri"/>
                <a:ea typeface="Calibri"/>
                <a:cs typeface="Calibri"/>
                <a:sym typeface="Calibri"/>
              </a:rPr>
              <a:t>¹The A.M. Best rating of A+ (Superior) is the 2</a:t>
            </a:r>
            <a:r>
              <a:rPr b="0" baseline="30000" i="0" lang="en-US" sz="1000" u="none" cap="none" strike="noStrike">
                <a:solidFill>
                  <a:srgbClr val="5C5C5C"/>
                </a:solidFill>
                <a:latin typeface="Calibri"/>
                <a:ea typeface="Calibri"/>
                <a:cs typeface="Calibri"/>
                <a:sym typeface="Calibri"/>
              </a:rPr>
              <a:t>nd</a:t>
            </a:r>
            <a:r>
              <a:rPr b="0" i="0" lang="en-US" sz="1000" u="none" cap="none" strike="noStrike">
                <a:solidFill>
                  <a:srgbClr val="5C5C5C"/>
                </a:solidFill>
                <a:latin typeface="Calibri"/>
                <a:ea typeface="Calibri"/>
                <a:cs typeface="Calibri"/>
                <a:sym typeface="Calibri"/>
              </a:rPr>
              <a:t> highest of 16 possible ratings, and was affirmed </a:t>
            </a:r>
            <a:r>
              <a:rPr lang="en-US" sz="1000">
                <a:solidFill>
                  <a:srgbClr val="5C5C5C"/>
                </a:solidFill>
                <a:latin typeface="Calibri"/>
                <a:ea typeface="Calibri"/>
                <a:cs typeface="Calibri"/>
                <a:sym typeface="Calibri"/>
              </a:rPr>
              <a:t>March 2023</a:t>
            </a:r>
            <a:r>
              <a:rPr b="0" i="0" lang="en-US" sz="1000" u="none" cap="none" strike="noStrike">
                <a:solidFill>
                  <a:srgbClr val="5C5C5C"/>
                </a:solidFill>
                <a:latin typeface="Calibri"/>
                <a:ea typeface="Calibri"/>
                <a:cs typeface="Calibri"/>
                <a:sym typeface="Calibri"/>
              </a:rPr>
              <a:t>. </a:t>
            </a:r>
            <a:endParaRPr b="0" i="0" sz="1000" u="none" cap="none" strike="noStrike">
              <a:solidFill>
                <a:srgbClr val="5C5C5C"/>
              </a:solidFill>
              <a:latin typeface="Calibri"/>
              <a:ea typeface="Calibri"/>
              <a:cs typeface="Calibri"/>
              <a:sym typeface="Calibri"/>
            </a:endParaRPr>
          </a:p>
          <a:p>
            <a:pPr indent="0" lvl="0" marL="0" marR="0" rtl="0" algn="l">
              <a:lnSpc>
                <a:spcPct val="90000"/>
              </a:lnSpc>
              <a:spcBef>
                <a:spcPts val="0"/>
              </a:spcBef>
              <a:spcAft>
                <a:spcPts val="0"/>
              </a:spcAft>
              <a:buClr>
                <a:srgbClr val="0081C6"/>
              </a:buClr>
              <a:buSzPts val="1000"/>
              <a:buFont typeface="Calibri"/>
              <a:buNone/>
            </a:pPr>
            <a:r>
              <a:rPr b="0" i="0" lang="en-US" sz="1000" u="none" cap="none" strike="noStrike">
                <a:solidFill>
                  <a:srgbClr val="5C5C5C"/>
                </a:solidFill>
                <a:latin typeface="Calibri"/>
                <a:ea typeface="Calibri"/>
                <a:cs typeface="Calibri"/>
                <a:sym typeface="Calibri"/>
              </a:rPr>
              <a:t>²The Standard and Poor’s rating of AA (Very Strong) is the 3</a:t>
            </a:r>
            <a:r>
              <a:rPr b="0" baseline="30000" i="0" lang="en-US" sz="1000" u="none" cap="none" strike="noStrike">
                <a:solidFill>
                  <a:srgbClr val="5C5C5C"/>
                </a:solidFill>
                <a:latin typeface="Calibri"/>
                <a:ea typeface="Calibri"/>
                <a:cs typeface="Calibri"/>
                <a:sym typeface="Calibri"/>
              </a:rPr>
              <a:t>rd</a:t>
            </a:r>
            <a:r>
              <a:rPr b="0" i="0" lang="en-US" sz="1000" u="none" cap="none" strike="noStrike">
                <a:solidFill>
                  <a:srgbClr val="5C5C5C"/>
                </a:solidFill>
                <a:latin typeface="Calibri"/>
                <a:ea typeface="Calibri"/>
                <a:cs typeface="Calibri"/>
                <a:sym typeface="Calibri"/>
              </a:rPr>
              <a:t> highest of 21 possible ratings, and was affirmed </a:t>
            </a:r>
            <a:r>
              <a:rPr lang="en-US" sz="1000">
                <a:solidFill>
                  <a:srgbClr val="5C5C5C"/>
                </a:solidFill>
                <a:latin typeface="Calibri"/>
                <a:ea typeface="Calibri"/>
                <a:cs typeface="Calibri"/>
                <a:sym typeface="Calibri"/>
              </a:rPr>
              <a:t>March 2023</a:t>
            </a:r>
            <a:r>
              <a:rPr b="0" i="0" lang="en-US" sz="1000" u="none" cap="none" strike="noStrike">
                <a:solidFill>
                  <a:srgbClr val="5C5C5C"/>
                </a:solidFill>
                <a:latin typeface="Calibri"/>
                <a:ea typeface="Calibri"/>
                <a:cs typeface="Calibri"/>
                <a:sym typeface="Calibri"/>
              </a:rPr>
              <a:t>.</a:t>
            </a:r>
            <a:endParaRPr b="0" i="0" sz="1000" u="none" cap="none" strike="noStrike">
              <a:solidFill>
                <a:srgbClr val="5C5C5C"/>
              </a:solidFill>
              <a:latin typeface="Calibri"/>
              <a:ea typeface="Calibri"/>
              <a:cs typeface="Calibri"/>
              <a:sym typeface="Calibri"/>
            </a:endParaRPr>
          </a:p>
          <a:p>
            <a:pPr indent="0" lvl="0" marL="0" marR="0" rtl="0" algn="l">
              <a:lnSpc>
                <a:spcPct val="90000"/>
              </a:lnSpc>
              <a:spcBef>
                <a:spcPts val="0"/>
              </a:spcBef>
              <a:spcAft>
                <a:spcPts val="0"/>
              </a:spcAft>
              <a:buClr>
                <a:srgbClr val="0081C6"/>
              </a:buClr>
              <a:buSzPts val="1000"/>
              <a:buFont typeface="Calibri"/>
              <a:buNone/>
            </a:pPr>
            <a:r>
              <a:rPr b="0" i="0" lang="en-US" sz="1000" u="none" cap="none" strike="noStrike">
                <a:solidFill>
                  <a:srgbClr val="5C5C5C"/>
                </a:solidFill>
                <a:latin typeface="Calibri"/>
                <a:ea typeface="Calibri"/>
                <a:cs typeface="Calibri"/>
                <a:sym typeface="Calibri"/>
              </a:rPr>
              <a:t>³The Moody’s rating of A1 is the 5</a:t>
            </a:r>
            <a:r>
              <a:rPr b="0" baseline="30000" i="0" lang="en-US" sz="1000" u="none" cap="none" strike="noStrike">
                <a:solidFill>
                  <a:srgbClr val="5C5C5C"/>
                </a:solidFill>
                <a:latin typeface="Calibri"/>
                <a:ea typeface="Calibri"/>
                <a:cs typeface="Calibri"/>
                <a:sym typeface="Calibri"/>
              </a:rPr>
              <a:t>th</a:t>
            </a:r>
            <a:r>
              <a:rPr b="0" i="0" lang="en-US" sz="1000" u="none" cap="none" strike="noStrike">
                <a:solidFill>
                  <a:srgbClr val="5C5C5C"/>
                </a:solidFill>
                <a:latin typeface="Calibri"/>
                <a:ea typeface="Calibri"/>
                <a:cs typeface="Calibri"/>
                <a:sym typeface="Calibri"/>
              </a:rPr>
              <a:t> highest of 21 possible ratings, and was affirmed </a:t>
            </a:r>
            <a:r>
              <a:rPr lang="en-US" sz="1000">
                <a:solidFill>
                  <a:srgbClr val="5C5C5C"/>
                </a:solidFill>
                <a:latin typeface="Calibri"/>
                <a:ea typeface="Calibri"/>
                <a:cs typeface="Calibri"/>
                <a:sym typeface="Calibri"/>
              </a:rPr>
              <a:t>July 2022</a:t>
            </a:r>
            <a:r>
              <a:rPr b="0" i="0" lang="en-US" sz="1000" u="none" cap="none" strike="noStrike">
                <a:solidFill>
                  <a:srgbClr val="5C5C5C"/>
                </a:solidFill>
                <a:latin typeface="Calibri"/>
                <a:ea typeface="Calibri"/>
                <a:cs typeface="Calibri"/>
                <a:sym typeface="Calibri"/>
              </a:rPr>
              <a:t>.</a:t>
            </a:r>
            <a:endParaRPr b="0" i="0" sz="1000" u="none" cap="none" strike="noStrike">
              <a:solidFill>
                <a:srgbClr val="5C5C5C"/>
              </a:solidFill>
              <a:latin typeface="Calibri"/>
              <a:ea typeface="Calibri"/>
              <a:cs typeface="Calibri"/>
              <a:sym typeface="Calibri"/>
            </a:endParaRPr>
          </a:p>
          <a:p>
            <a:pPr indent="0" lvl="0" marL="0" marR="0" rtl="0" algn="l">
              <a:lnSpc>
                <a:spcPct val="90000"/>
              </a:lnSpc>
              <a:spcBef>
                <a:spcPts val="0"/>
              </a:spcBef>
              <a:spcAft>
                <a:spcPts val="0"/>
              </a:spcAft>
              <a:buClr>
                <a:srgbClr val="0081C6"/>
              </a:buClr>
              <a:buSzPts val="1000"/>
              <a:buFont typeface="Calibri"/>
              <a:buNone/>
            </a:pPr>
            <a:r>
              <a:rPr b="0" i="0" lang="en-US" sz="1000" u="none" cap="none" strike="noStrike">
                <a:solidFill>
                  <a:srgbClr val="5C5C5C"/>
                </a:solidFill>
                <a:latin typeface="Calibri"/>
                <a:ea typeface="Calibri"/>
                <a:cs typeface="Calibri"/>
                <a:sym typeface="Calibri"/>
              </a:rPr>
              <a:t>The ratings of independent rating agencies are a measure of financial strength and claims-paying ability. The ratings are based on an analysis of financial results and evaluation of management objectives and</a:t>
            </a:r>
            <a:endParaRPr/>
          </a:p>
          <a:p>
            <a:pPr indent="0" lvl="0" marL="0" marR="0" rtl="0" algn="l">
              <a:lnSpc>
                <a:spcPct val="90000"/>
              </a:lnSpc>
              <a:spcBef>
                <a:spcPts val="0"/>
              </a:spcBef>
              <a:spcAft>
                <a:spcPts val="0"/>
              </a:spcAft>
              <a:buClr>
                <a:srgbClr val="0081C6"/>
              </a:buClr>
              <a:buSzPts val="1000"/>
              <a:buFont typeface="Calibri"/>
              <a:buNone/>
            </a:pPr>
            <a:r>
              <a:rPr b="0" i="0" lang="en-US" sz="1000" u="none" cap="none" strike="noStrike">
                <a:solidFill>
                  <a:srgbClr val="5C5C5C"/>
                </a:solidFill>
                <a:latin typeface="Calibri"/>
                <a:ea typeface="Calibri"/>
                <a:cs typeface="Calibri"/>
                <a:sym typeface="Calibri"/>
              </a:rPr>
              <a:t> strategies. The ratings do not pertain to investment options, which fluctuate with market conditions. The ratings do not indicate approval by the analysts and are subject to change.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29"/>
          <p:cNvSpPr/>
          <p:nvPr/>
        </p:nvSpPr>
        <p:spPr>
          <a:xfrm>
            <a:off x="0" y="-1"/>
            <a:ext cx="6035040" cy="6858001"/>
          </a:xfrm>
          <a:prstGeom prst="rect">
            <a:avLst/>
          </a:prstGeom>
          <a:solidFill>
            <a:srgbClr val="4C30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00"/>
              <a:buFont typeface="Calibri"/>
              <a:buNone/>
            </a:pPr>
            <a:r>
              <a:t/>
            </a:r>
            <a:endParaRPr b="0" i="0" sz="2300" u="none" cap="none" strike="noStrike">
              <a:solidFill>
                <a:srgbClr val="FFFFFF"/>
              </a:solidFill>
              <a:latin typeface="Calibri"/>
              <a:ea typeface="Calibri"/>
              <a:cs typeface="Calibri"/>
              <a:sym typeface="Calibri"/>
            </a:endParaRPr>
          </a:p>
        </p:txBody>
      </p:sp>
      <p:sp>
        <p:nvSpPr>
          <p:cNvPr id="1339" name="Google Shape;1339;p29"/>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marR="0" rtl="0" algn="l">
              <a:lnSpc>
                <a:spcPct val="100000"/>
              </a:lnSpc>
              <a:spcBef>
                <a:spcPts val="0"/>
              </a:spcBef>
              <a:spcAft>
                <a:spcPts val="0"/>
              </a:spcAft>
              <a:buClr>
                <a:srgbClr val="FFFFFF"/>
              </a:buClr>
              <a:buSzPts val="800"/>
              <a:buFont typeface="Calibri"/>
              <a:buNone/>
            </a:pPr>
            <a:fld id="{00000000-1234-1234-1234-123412341234}" type="slidenum">
              <a:rPr b="0" i="0" lang="en-US" sz="800" u="none" cap="none" strike="noStrike">
                <a:solidFill>
                  <a:srgbClr val="FFFFFF"/>
                </a:solidFill>
                <a:latin typeface="Calibri"/>
                <a:ea typeface="Calibri"/>
                <a:cs typeface="Calibri"/>
                <a:sym typeface="Calibri"/>
              </a:rPr>
              <a:t>‹#›</a:t>
            </a:fld>
            <a:endParaRPr b="0" i="0" sz="800" u="none" cap="none" strike="noStrike">
              <a:solidFill>
                <a:srgbClr val="FFFFFF"/>
              </a:solidFill>
              <a:latin typeface="Calibri"/>
              <a:ea typeface="Calibri"/>
              <a:cs typeface="Calibri"/>
              <a:sym typeface="Calibri"/>
            </a:endParaRPr>
          </a:p>
        </p:txBody>
      </p:sp>
      <p:sp>
        <p:nvSpPr>
          <p:cNvPr id="1340" name="Google Shape;1340;p29"/>
          <p:cNvSpPr txBox="1"/>
          <p:nvPr/>
        </p:nvSpPr>
        <p:spPr>
          <a:xfrm>
            <a:off x="252105" y="318222"/>
            <a:ext cx="5266238" cy="1089025"/>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Allianz Life </a:t>
            </a:r>
            <a:r>
              <a:rPr b="0" i="0" lang="en-US" sz="3200" u="none" cap="none" strike="noStrike">
                <a:solidFill>
                  <a:srgbClr val="FFFFFF"/>
                </a:solidFill>
                <a:latin typeface="Calibri"/>
                <a:ea typeface="Calibri"/>
                <a:cs typeface="Calibri"/>
                <a:sym typeface="Calibri"/>
              </a:rPr>
              <a:t>Insurance Company of North America is part of the global financial powerhouse of Allianz SE</a:t>
            </a:r>
            <a:endParaRPr/>
          </a:p>
        </p:txBody>
      </p:sp>
      <p:sp>
        <p:nvSpPr>
          <p:cNvPr id="1341" name="Google Shape;1341;p29"/>
          <p:cNvSpPr txBox="1"/>
          <p:nvPr/>
        </p:nvSpPr>
        <p:spPr>
          <a:xfrm>
            <a:off x="154253" y="2275270"/>
            <a:ext cx="4978944" cy="2943225"/>
          </a:xfrm>
          <a:prstGeom prst="rect">
            <a:avLst/>
          </a:prstGeom>
          <a:noFill/>
          <a:ln>
            <a:noFill/>
          </a:ln>
        </p:spPr>
        <p:txBody>
          <a:bodyPr anchorCtr="0" anchor="t" bIns="0" lIns="0" spcFirstLastPara="1" rIns="0" wrap="square" tIns="0">
            <a:noAutofit/>
          </a:bodyPr>
          <a:lstStyle/>
          <a:p>
            <a:pPr indent="-228600" lvl="1" marL="228600" marR="0" rtl="0" algn="l">
              <a:lnSpc>
                <a:spcPct val="100000"/>
              </a:lnSpc>
              <a:spcBef>
                <a:spcPts val="0"/>
              </a:spcBef>
              <a:spcAft>
                <a:spcPts val="0"/>
              </a:spcAft>
              <a:buClr>
                <a:srgbClr val="FFFFFF"/>
              </a:buClr>
              <a:buSzPts val="2000"/>
              <a:buFont typeface="Arial"/>
              <a:buChar char="•"/>
            </a:pPr>
            <a:r>
              <a:rPr b="0" i="0" lang="en-US" sz="2000" u="none" cap="none" strike="noStrike">
                <a:solidFill>
                  <a:srgbClr val="FFFFFF"/>
                </a:solidFill>
                <a:latin typeface="Calibri"/>
                <a:ea typeface="Calibri"/>
                <a:cs typeface="Calibri"/>
                <a:sym typeface="Calibri"/>
              </a:rPr>
              <a:t>Founded in 1890 in Munich, Germany</a:t>
            </a:r>
            <a:endParaRPr/>
          </a:p>
          <a:p>
            <a:pPr indent="-228600" lvl="1" marL="228600" marR="0" rtl="0" algn="l">
              <a:lnSpc>
                <a:spcPct val="100000"/>
              </a:lnSpc>
              <a:spcBef>
                <a:spcPts val="600"/>
              </a:spcBef>
              <a:spcAft>
                <a:spcPts val="0"/>
              </a:spcAft>
              <a:buClr>
                <a:srgbClr val="FFFFFF"/>
              </a:buClr>
              <a:buSzPts val="2000"/>
              <a:buFont typeface="Arial"/>
              <a:buChar char="•"/>
            </a:pPr>
            <a:r>
              <a:rPr b="0" i="0" lang="en-US" sz="2000" u="none" cap="none" strike="noStrike">
                <a:solidFill>
                  <a:srgbClr val="FFFFFF"/>
                </a:solidFill>
                <a:latin typeface="Calibri"/>
                <a:ea typeface="Calibri"/>
                <a:cs typeface="Calibri"/>
                <a:sym typeface="Calibri"/>
              </a:rPr>
              <a:t>Over 85 million customers in 70 countries</a:t>
            </a:r>
            <a:endParaRPr/>
          </a:p>
          <a:p>
            <a:pPr indent="-228600" lvl="1" marL="228600" marR="0" rtl="0" algn="l">
              <a:lnSpc>
                <a:spcPct val="100000"/>
              </a:lnSpc>
              <a:spcBef>
                <a:spcPts val="600"/>
              </a:spcBef>
              <a:spcAft>
                <a:spcPts val="0"/>
              </a:spcAft>
              <a:buClr>
                <a:srgbClr val="FFFFFF"/>
              </a:buClr>
              <a:buSzPts val="2000"/>
              <a:buFont typeface="Arial"/>
              <a:buChar char="•"/>
            </a:pPr>
            <a:r>
              <a:rPr b="0" i="0" lang="en-US" sz="2000" u="none" cap="none" strike="noStrike">
                <a:solidFill>
                  <a:srgbClr val="FFFFFF"/>
                </a:solidFill>
                <a:latin typeface="Calibri"/>
                <a:ea typeface="Calibri"/>
                <a:cs typeface="Calibri"/>
                <a:sym typeface="Calibri"/>
              </a:rPr>
              <a:t>38</a:t>
            </a:r>
            <a:r>
              <a:rPr b="0" baseline="30000" i="0" lang="en-US" sz="2000" u="none" cap="none" strike="noStrike">
                <a:solidFill>
                  <a:srgbClr val="FFFFFF"/>
                </a:solidFill>
                <a:latin typeface="Calibri"/>
                <a:ea typeface="Calibri"/>
                <a:cs typeface="Calibri"/>
                <a:sym typeface="Calibri"/>
              </a:rPr>
              <a:t>th</a:t>
            </a:r>
            <a:r>
              <a:rPr b="0" i="0" lang="en-US" sz="2000" u="none" cap="none" strike="noStrike">
                <a:solidFill>
                  <a:srgbClr val="FFFFFF"/>
                </a:solidFill>
                <a:latin typeface="Calibri"/>
                <a:ea typeface="Calibri"/>
                <a:cs typeface="Calibri"/>
                <a:sym typeface="Calibri"/>
              </a:rPr>
              <a:t> largest company¹</a:t>
            </a:r>
            <a:endParaRPr/>
          </a:p>
          <a:p>
            <a:pPr indent="-228600" lvl="1" marL="228600" marR="0" rtl="0" algn="l">
              <a:lnSpc>
                <a:spcPct val="100000"/>
              </a:lnSpc>
              <a:spcBef>
                <a:spcPts val="600"/>
              </a:spcBef>
              <a:spcAft>
                <a:spcPts val="0"/>
              </a:spcAft>
              <a:buClr>
                <a:srgbClr val="FFFFFF"/>
              </a:buClr>
              <a:buSzPts val="2000"/>
              <a:buFont typeface="Arial"/>
              <a:buChar char="•"/>
            </a:pPr>
            <a:r>
              <a:rPr b="0" i="0" lang="en-US" sz="2000" u="none" cap="none" strike="noStrike">
                <a:solidFill>
                  <a:srgbClr val="FFFFFF"/>
                </a:solidFill>
                <a:latin typeface="Calibri"/>
                <a:ea typeface="Calibri"/>
                <a:cs typeface="Calibri"/>
                <a:sym typeface="Calibri"/>
              </a:rPr>
              <a:t>5</a:t>
            </a:r>
            <a:r>
              <a:rPr b="0" baseline="30000" i="0" lang="en-US" sz="2000" u="none" cap="none" strike="noStrike">
                <a:solidFill>
                  <a:srgbClr val="FFFFFF"/>
                </a:solidFill>
                <a:latin typeface="Calibri"/>
                <a:ea typeface="Calibri"/>
                <a:cs typeface="Calibri"/>
                <a:sym typeface="Calibri"/>
              </a:rPr>
              <a:t>th</a:t>
            </a:r>
            <a:r>
              <a:rPr b="0" i="0" lang="en-US" sz="2000" u="none" cap="none" strike="noStrike">
                <a:solidFill>
                  <a:srgbClr val="FFFFFF"/>
                </a:solidFill>
                <a:latin typeface="Calibri"/>
                <a:ea typeface="Calibri"/>
                <a:cs typeface="Calibri"/>
                <a:sym typeface="Calibri"/>
              </a:rPr>
              <a:t> largest asset manager²</a:t>
            </a:r>
            <a:endParaRPr/>
          </a:p>
          <a:p>
            <a:pPr indent="-228600" lvl="1" marL="228600" marR="0" rtl="0" algn="l">
              <a:lnSpc>
                <a:spcPct val="100000"/>
              </a:lnSpc>
              <a:spcBef>
                <a:spcPts val="600"/>
              </a:spcBef>
              <a:spcAft>
                <a:spcPts val="0"/>
              </a:spcAft>
              <a:buClr>
                <a:srgbClr val="FFFFFF"/>
              </a:buClr>
              <a:buSzPts val="2000"/>
              <a:buFont typeface="Arial"/>
              <a:buChar char="•"/>
            </a:pPr>
            <a:r>
              <a:rPr b="0" i="0" lang="en-US" sz="2000" u="none" cap="none" strike="noStrike">
                <a:solidFill>
                  <a:srgbClr val="FFFFFF"/>
                </a:solidFill>
                <a:latin typeface="Calibri"/>
                <a:ea typeface="Calibri"/>
                <a:cs typeface="Calibri"/>
                <a:sym typeface="Calibri"/>
              </a:rPr>
              <a:t>3</a:t>
            </a:r>
            <a:r>
              <a:rPr b="0" baseline="30000" i="0" lang="en-US" sz="2000" u="none" cap="none" strike="noStrike">
                <a:solidFill>
                  <a:srgbClr val="FFFFFF"/>
                </a:solidFill>
                <a:latin typeface="Calibri"/>
                <a:ea typeface="Calibri"/>
                <a:cs typeface="Calibri"/>
                <a:sym typeface="Calibri"/>
              </a:rPr>
              <a:t>rd</a:t>
            </a:r>
            <a:r>
              <a:rPr b="0" i="0" lang="en-US" sz="2000" u="none" cap="none" strike="noStrike">
                <a:solidFill>
                  <a:srgbClr val="FFFFFF"/>
                </a:solidFill>
                <a:latin typeface="Calibri"/>
                <a:ea typeface="Calibri"/>
                <a:cs typeface="Calibri"/>
                <a:sym typeface="Calibri"/>
              </a:rPr>
              <a:t> largest company in the diversified insurance industry, based on assets³</a:t>
            </a:r>
            <a:endParaRPr b="0" i="0" sz="2000" u="none" cap="none" strike="noStrike">
              <a:solidFill>
                <a:srgbClr val="FFFFFF"/>
              </a:solidFill>
              <a:latin typeface="Calibri"/>
              <a:ea typeface="Calibri"/>
              <a:cs typeface="Calibri"/>
              <a:sym typeface="Calibri"/>
            </a:endParaRPr>
          </a:p>
          <a:p>
            <a:pPr indent="-228600" lvl="1" marL="228600" marR="0" rtl="0" algn="l">
              <a:lnSpc>
                <a:spcPct val="100000"/>
              </a:lnSpc>
              <a:spcBef>
                <a:spcPts val="600"/>
              </a:spcBef>
              <a:spcAft>
                <a:spcPts val="0"/>
              </a:spcAft>
              <a:buClr>
                <a:srgbClr val="FFFFFF"/>
              </a:buClr>
              <a:buSzPts val="2000"/>
              <a:buFont typeface="Arial"/>
              <a:buChar char="•"/>
            </a:pPr>
            <a:r>
              <a:rPr b="0" i="0" lang="en-US" sz="2000" u="none" cap="none" strike="noStrike">
                <a:solidFill>
                  <a:srgbClr val="FFFFFF"/>
                </a:solidFill>
                <a:latin typeface="Calibri"/>
                <a:ea typeface="Calibri"/>
                <a:cs typeface="Calibri"/>
                <a:sym typeface="Calibri"/>
              </a:rPr>
              <a:t>4</a:t>
            </a:r>
            <a:r>
              <a:rPr b="0" baseline="30000" i="0" lang="en-US" sz="2000" u="none" cap="none" strike="noStrike">
                <a:solidFill>
                  <a:srgbClr val="FFFFFF"/>
                </a:solidFill>
                <a:latin typeface="Calibri"/>
                <a:ea typeface="Calibri"/>
                <a:cs typeface="Calibri"/>
                <a:sym typeface="Calibri"/>
              </a:rPr>
              <a:t>th</a:t>
            </a:r>
            <a:r>
              <a:rPr b="0" i="0" lang="en-US" sz="2000" u="none" cap="none" strike="noStrike">
                <a:solidFill>
                  <a:srgbClr val="FFFFFF"/>
                </a:solidFill>
                <a:latin typeface="Calibri"/>
                <a:ea typeface="Calibri"/>
                <a:cs typeface="Calibri"/>
                <a:sym typeface="Calibri"/>
              </a:rPr>
              <a:t> largest company in the diversified insurance industry, based on market value³</a:t>
            </a:r>
            <a:endParaRPr/>
          </a:p>
          <a:p>
            <a:pPr indent="0" lvl="1" marL="0" marR="0" rtl="0" algn="l">
              <a:lnSpc>
                <a:spcPct val="100000"/>
              </a:lnSpc>
              <a:spcBef>
                <a:spcPts val="600"/>
              </a:spcBef>
              <a:spcAft>
                <a:spcPts val="0"/>
              </a:spcAft>
              <a:buClr>
                <a:schemeClr val="lt1"/>
              </a:buClr>
              <a:buSzPts val="2000"/>
              <a:buFont typeface="Calibri"/>
              <a:buNone/>
            </a:pPr>
            <a:r>
              <a:t/>
            </a:r>
            <a:endParaRPr b="0" baseline="30000" i="0" sz="2000" u="none" cap="none" strike="noStrike">
              <a:solidFill>
                <a:srgbClr val="FFFFFF"/>
              </a:solidFill>
              <a:latin typeface="Calibri"/>
              <a:ea typeface="Calibri"/>
              <a:cs typeface="Calibri"/>
              <a:sym typeface="Calibri"/>
            </a:endParaRPr>
          </a:p>
        </p:txBody>
      </p:sp>
      <p:pic>
        <p:nvPicPr>
          <p:cNvPr id="1342" name="Google Shape;1342;p29"/>
          <p:cNvPicPr preferRelativeResize="0"/>
          <p:nvPr/>
        </p:nvPicPr>
        <p:blipFill rotWithShape="1">
          <a:blip r:embed="rId3">
            <a:alphaModFix/>
          </a:blip>
          <a:srcRect b="0" l="0" r="0" t="0"/>
          <a:stretch/>
        </p:blipFill>
        <p:spPr>
          <a:xfrm>
            <a:off x="9435213" y="4965098"/>
            <a:ext cx="1635989" cy="611325"/>
          </a:xfrm>
          <a:prstGeom prst="rect">
            <a:avLst/>
          </a:prstGeom>
          <a:noFill/>
          <a:ln>
            <a:noFill/>
          </a:ln>
        </p:spPr>
      </p:pic>
      <p:pic>
        <p:nvPicPr>
          <p:cNvPr id="1343" name="Google Shape;1343;p29"/>
          <p:cNvPicPr preferRelativeResize="0"/>
          <p:nvPr/>
        </p:nvPicPr>
        <p:blipFill rotWithShape="1">
          <a:blip r:embed="rId4">
            <a:alphaModFix/>
          </a:blip>
          <a:srcRect b="0" l="0" r="0" t="0"/>
          <a:stretch/>
        </p:blipFill>
        <p:spPr>
          <a:xfrm>
            <a:off x="7168864" y="5218495"/>
            <a:ext cx="1828800" cy="190150"/>
          </a:xfrm>
          <a:prstGeom prst="rect">
            <a:avLst/>
          </a:prstGeom>
          <a:noFill/>
          <a:ln>
            <a:noFill/>
          </a:ln>
        </p:spPr>
      </p:pic>
      <p:sp>
        <p:nvSpPr>
          <p:cNvPr id="1344" name="Google Shape;1344;p29"/>
          <p:cNvSpPr txBox="1"/>
          <p:nvPr/>
        </p:nvSpPr>
        <p:spPr>
          <a:xfrm>
            <a:off x="251363" y="5715151"/>
            <a:ext cx="4784725"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050"/>
              <a:buFont typeface="Calibri"/>
              <a:buNone/>
            </a:pPr>
            <a:r>
              <a:rPr b="0" baseline="30000" i="0" lang="en-US" sz="1050" u="none" cap="none" strike="noStrike">
                <a:solidFill>
                  <a:srgbClr val="FFFFFF"/>
                </a:solidFill>
                <a:latin typeface="Calibri"/>
                <a:ea typeface="Calibri"/>
                <a:cs typeface="Calibri"/>
                <a:sym typeface="Calibri"/>
              </a:rPr>
              <a:t>1</a:t>
            </a:r>
            <a:r>
              <a:rPr b="0" i="0" lang="en-US" sz="1050" u="none" cap="none" strike="noStrike">
                <a:solidFill>
                  <a:srgbClr val="FFFFFF"/>
                </a:solidFill>
                <a:latin typeface="Calibri"/>
                <a:ea typeface="Calibri"/>
                <a:cs typeface="Calibri"/>
                <a:sym typeface="Calibri"/>
              </a:rPr>
              <a:t>Fortune Global 500,</a:t>
            </a:r>
            <a:r>
              <a:rPr b="0" i="1" lang="en-US" sz="1050" u="none" cap="none" strike="noStrike">
                <a:solidFill>
                  <a:srgbClr val="FFFFFF"/>
                </a:solidFill>
                <a:latin typeface="Calibri"/>
                <a:ea typeface="Calibri"/>
                <a:cs typeface="Calibri"/>
                <a:sym typeface="Calibri"/>
              </a:rPr>
              <a:t> </a:t>
            </a:r>
            <a:r>
              <a:rPr b="0" i="0" lang="en-US" sz="1050" u="none" cap="none" strike="noStrike">
                <a:solidFill>
                  <a:srgbClr val="FFFFFF"/>
                </a:solidFill>
                <a:latin typeface="Calibri"/>
                <a:ea typeface="Calibri"/>
                <a:cs typeface="Calibri"/>
                <a:sym typeface="Calibri"/>
              </a:rPr>
              <a:t>June 2021. Ranking based on revenue.</a:t>
            </a:r>
            <a:endParaRPr b="0" i="1" sz="105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1050"/>
              <a:buFont typeface="Calibri"/>
              <a:buNone/>
            </a:pPr>
            <a:r>
              <a:rPr b="0" i="0" lang="en-US" sz="1050" u="none" cap="none" strike="noStrike">
                <a:solidFill>
                  <a:srgbClr val="FFFFFF"/>
                </a:solidFill>
                <a:latin typeface="Calibri"/>
                <a:ea typeface="Calibri"/>
                <a:cs typeface="Calibri"/>
                <a:sym typeface="Calibri"/>
              </a:rPr>
              <a:t>²Allianz SE, P&amp;I/Towers Watson World 500, October 2021. Ranked by total AUM.</a:t>
            </a:r>
            <a:endParaRPr/>
          </a:p>
          <a:p>
            <a:pPr indent="0" lvl="0" marL="0" marR="0" rtl="0" algn="l">
              <a:lnSpc>
                <a:spcPct val="100000"/>
              </a:lnSpc>
              <a:spcBef>
                <a:spcPts val="0"/>
              </a:spcBef>
              <a:spcAft>
                <a:spcPts val="0"/>
              </a:spcAft>
              <a:buClr>
                <a:srgbClr val="FFFFFF"/>
              </a:buClr>
              <a:buSzPts val="1050"/>
              <a:buFont typeface="Calibri"/>
              <a:buNone/>
            </a:pPr>
            <a:r>
              <a:rPr b="0" i="0" lang="en-US" sz="1050" u="none" cap="none" strike="noStrike">
                <a:solidFill>
                  <a:srgbClr val="FFFFFF"/>
                </a:solidFill>
                <a:latin typeface="Calibri"/>
                <a:ea typeface="Calibri"/>
                <a:cs typeface="Calibri"/>
                <a:sym typeface="Calibri"/>
              </a:rPr>
              <a:t>³Forbes Global 2000, The World’s Biggest Public Companies, May 2021.</a:t>
            </a:r>
            <a:endParaRPr/>
          </a:p>
        </p:txBody>
      </p:sp>
      <p:pic>
        <p:nvPicPr>
          <p:cNvPr id="1345" name="Google Shape;1345;p29"/>
          <p:cNvPicPr preferRelativeResize="0"/>
          <p:nvPr/>
        </p:nvPicPr>
        <p:blipFill rotWithShape="1">
          <a:blip r:embed="rId5">
            <a:alphaModFix/>
          </a:blip>
          <a:srcRect b="0" l="0" r="0" t="0"/>
          <a:stretch/>
        </p:blipFill>
        <p:spPr>
          <a:xfrm>
            <a:off x="9771754" y="5732384"/>
            <a:ext cx="962906" cy="602778"/>
          </a:xfrm>
          <a:prstGeom prst="rect">
            <a:avLst/>
          </a:prstGeom>
          <a:noFill/>
          <a:ln>
            <a:noFill/>
          </a:ln>
        </p:spPr>
      </p:pic>
      <p:pic>
        <p:nvPicPr>
          <p:cNvPr id="1346" name="Google Shape;1346;p29"/>
          <p:cNvPicPr preferRelativeResize="0"/>
          <p:nvPr/>
        </p:nvPicPr>
        <p:blipFill rotWithShape="1">
          <a:blip r:embed="rId6">
            <a:alphaModFix/>
          </a:blip>
          <a:srcRect b="0" l="0" r="0" t="0"/>
          <a:stretch/>
        </p:blipFill>
        <p:spPr>
          <a:xfrm>
            <a:off x="6958517" y="5703508"/>
            <a:ext cx="2028118" cy="562486"/>
          </a:xfrm>
          <a:prstGeom prst="rect">
            <a:avLst/>
          </a:prstGeom>
          <a:noFill/>
          <a:ln>
            <a:noFill/>
          </a:ln>
        </p:spPr>
      </p:pic>
      <p:sp>
        <p:nvSpPr>
          <p:cNvPr id="1347" name="Google Shape;1347;p29"/>
          <p:cNvSpPr/>
          <p:nvPr/>
        </p:nvSpPr>
        <p:spPr>
          <a:xfrm>
            <a:off x="6035039" y="4523533"/>
            <a:ext cx="6153785" cy="327782"/>
          </a:xfrm>
          <a:prstGeom prst="rect">
            <a:avLst/>
          </a:prstGeom>
          <a:noFill/>
          <a:ln>
            <a:noFill/>
          </a:ln>
        </p:spPr>
        <p:txBody>
          <a:bodyPr anchorCtr="0" anchor="t" bIns="45700" lIns="91425" spcFirstLastPara="1" rIns="91425" wrap="square" tIns="45700">
            <a:spAutoFit/>
          </a:bodyPr>
          <a:lstStyle/>
          <a:p>
            <a:pPr indent="0" lvl="1" marL="0" marR="0" rtl="0" algn="ctr">
              <a:lnSpc>
                <a:spcPct val="85000"/>
              </a:lnSpc>
              <a:spcBef>
                <a:spcPts val="0"/>
              </a:spcBef>
              <a:spcAft>
                <a:spcPts val="0"/>
              </a:spcAft>
              <a:buClr>
                <a:srgbClr val="424242"/>
              </a:buClr>
              <a:buSzPts val="1800"/>
              <a:buFont typeface="Calibri"/>
              <a:buNone/>
            </a:pPr>
            <a:r>
              <a:rPr b="0" i="0" lang="en-US" sz="1800" u="none" cap="none" strike="noStrike">
                <a:solidFill>
                  <a:srgbClr val="424242"/>
                </a:solidFill>
                <a:latin typeface="Calibri"/>
                <a:ea typeface="Calibri"/>
                <a:cs typeface="Calibri"/>
                <a:sym typeface="Calibri"/>
              </a:rPr>
              <a:t>Allianz SE is parent to our North America sister companies</a:t>
            </a:r>
            <a:endParaRPr/>
          </a:p>
        </p:txBody>
      </p:sp>
      <p:pic>
        <p:nvPicPr>
          <p:cNvPr id="1348" name="Google Shape;1348;p29"/>
          <p:cNvPicPr preferRelativeResize="0"/>
          <p:nvPr/>
        </p:nvPicPr>
        <p:blipFill rotWithShape="1">
          <a:blip r:embed="rId7">
            <a:alphaModFix/>
          </a:blip>
          <a:srcRect b="0" l="0" r="0" t="0"/>
          <a:stretch/>
        </p:blipFill>
        <p:spPr>
          <a:xfrm>
            <a:off x="6035039" y="-27420"/>
            <a:ext cx="6153785" cy="41037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marR="0" rtl="0" algn="l">
              <a:lnSpc>
                <a:spcPct val="100000"/>
              </a:lnSpc>
              <a:spcBef>
                <a:spcPts val="0"/>
              </a:spcBef>
              <a:spcAft>
                <a:spcPts val="0"/>
              </a:spcAft>
              <a:buClr>
                <a:srgbClr val="4D4D4D"/>
              </a:buClr>
              <a:buSzPts val="800"/>
              <a:buFont typeface="Calibri"/>
              <a:buNone/>
            </a:pPr>
            <a:fld id="{00000000-1234-1234-1234-123412341234}" type="slidenum">
              <a:rPr b="0" i="0" lang="en-US" sz="800" u="none" cap="none" strike="noStrike">
                <a:solidFill>
                  <a:srgbClr val="4D4D4D"/>
                </a:solidFill>
                <a:latin typeface="Calibri"/>
                <a:ea typeface="Calibri"/>
                <a:cs typeface="Calibri"/>
                <a:sym typeface="Calibri"/>
              </a:rPr>
              <a:t>‹#›</a:t>
            </a:fld>
            <a:endParaRPr b="0" i="0" sz="800" u="none" cap="none" strike="noStrike">
              <a:solidFill>
                <a:srgbClr val="4D4D4D"/>
              </a:solidFill>
              <a:latin typeface="Calibri"/>
              <a:ea typeface="Calibri"/>
              <a:cs typeface="Calibri"/>
              <a:sym typeface="Calibri"/>
            </a:endParaRPr>
          </a:p>
        </p:txBody>
      </p:sp>
      <p:sp>
        <p:nvSpPr>
          <p:cNvPr id="631" name="Google Shape;631;p3"/>
          <p:cNvSpPr txBox="1"/>
          <p:nvPr>
            <p:ph idx="1" type="body"/>
          </p:nvPr>
        </p:nvSpPr>
        <p:spPr>
          <a:xfrm>
            <a:off x="-1" y="1931218"/>
            <a:ext cx="4884666" cy="2937645"/>
          </a:xfrm>
          <a:prstGeom prst="rect">
            <a:avLst/>
          </a:prstGeom>
          <a:solidFill>
            <a:srgbClr val="4C3048"/>
          </a:solidFill>
          <a:ln>
            <a:noFill/>
          </a:ln>
        </p:spPr>
        <p:txBody>
          <a:bodyPr anchorCtr="0" anchor="b" bIns="274300" lIns="365750" spcFirstLastPara="1" rIns="365750" wrap="square" tIns="274300">
            <a:normAutofit/>
          </a:bodyPr>
          <a:lstStyle/>
          <a:p>
            <a:pPr indent="0" lvl="0" marL="0" rtl="0" algn="l">
              <a:lnSpc>
                <a:spcPct val="100000"/>
              </a:lnSpc>
              <a:spcBef>
                <a:spcPts val="0"/>
              </a:spcBef>
              <a:spcAft>
                <a:spcPts val="0"/>
              </a:spcAft>
              <a:buSzPts val="4400"/>
              <a:buNone/>
            </a:pPr>
            <a:r>
              <a:rPr lang="en-US"/>
              <a:t>Allianz Benefit Control Overview</a:t>
            </a:r>
            <a:endParaRPr/>
          </a:p>
        </p:txBody>
      </p:sp>
      <p:sp>
        <p:nvSpPr>
          <p:cNvPr id="632" name="Google Shape;632;p3"/>
          <p:cNvSpPr txBox="1"/>
          <p:nvPr>
            <p:ph idx="2" type="body"/>
          </p:nvPr>
        </p:nvSpPr>
        <p:spPr>
          <a:xfrm>
            <a:off x="2465170" y="563274"/>
            <a:ext cx="2246673" cy="1828800"/>
          </a:xfrm>
          <a:prstGeom prst="rect">
            <a:avLst/>
          </a:prstGeom>
          <a:noFill/>
          <a:ln>
            <a:noFill/>
          </a:ln>
        </p:spPr>
        <p:txBody>
          <a:bodyPr anchorCtr="0" anchor="b" bIns="0" lIns="91425" spcFirstLastPara="1" rIns="91425" wrap="square" tIns="0">
            <a:normAutofit fontScale="92500" lnSpcReduction="10000"/>
          </a:bodyPr>
          <a:lstStyle/>
          <a:p>
            <a:pPr indent="0" lvl="0" marL="0" rtl="0" algn="ctr">
              <a:lnSpc>
                <a:spcPct val="100000"/>
              </a:lnSpc>
              <a:spcBef>
                <a:spcPts val="0"/>
              </a:spcBef>
              <a:spcAft>
                <a:spcPts val="0"/>
              </a:spcAft>
              <a:buSzPct val="100000"/>
              <a:buNone/>
            </a:pPr>
            <a:r>
              <a:rPr lang="en-US"/>
              <a:t>01</a:t>
            </a:r>
            <a:endParaRPr/>
          </a:p>
        </p:txBody>
      </p:sp>
      <p:sp>
        <p:nvSpPr>
          <p:cNvPr id="633" name="Google Shape;633;p3"/>
          <p:cNvSpPr txBox="1"/>
          <p:nvPr/>
        </p:nvSpPr>
        <p:spPr>
          <a:xfrm>
            <a:off x="643519" y="6553408"/>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24242"/>
              </a:buClr>
              <a:buSzPts val="900"/>
              <a:buFont typeface="Calibri"/>
              <a:buNone/>
            </a:pPr>
            <a:r>
              <a:rPr b="0" i="0" lang="en-US" sz="900" u="none" cap="none" strike="noStrike">
                <a:solidFill>
                  <a:srgbClr val="424242"/>
                </a:solidFill>
                <a:latin typeface="Calibri"/>
                <a:ea typeface="Calibri"/>
                <a:cs typeface="Calibri"/>
                <a:sym typeface="Calibri"/>
              </a:rPr>
              <a:t>Product feature and availability may vary by state. </a:t>
            </a:r>
            <a:endParaRPr/>
          </a:p>
        </p:txBody>
      </p:sp>
      <p:pic>
        <p:nvPicPr>
          <p:cNvPr id="634" name="Google Shape;634;p3"/>
          <p:cNvPicPr preferRelativeResize="0"/>
          <p:nvPr/>
        </p:nvPicPr>
        <p:blipFill rotWithShape="1">
          <a:blip r:embed="rId3">
            <a:alphaModFix/>
          </a:blip>
          <a:srcRect b="0" l="27874" r="0" t="0"/>
          <a:stretch/>
        </p:blipFill>
        <p:spPr>
          <a:xfrm>
            <a:off x="4884665" y="-15206"/>
            <a:ext cx="7304159" cy="687320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3" name="Shape 1353"/>
        <p:cNvGrpSpPr/>
        <p:nvPr/>
      </p:nvGrpSpPr>
      <p:grpSpPr>
        <a:xfrm>
          <a:off x="0" y="0"/>
          <a:ext cx="0" cy="0"/>
          <a:chOff x="0" y="0"/>
          <a:chExt cx="0" cy="0"/>
        </a:xfrm>
      </p:grpSpPr>
      <p:sp>
        <p:nvSpPr>
          <p:cNvPr id="1354" name="Google Shape;1354;p30"/>
          <p:cNvSpPr txBox="1"/>
          <p:nvPr>
            <p:ph idx="1" type="body"/>
          </p:nvPr>
        </p:nvSpPr>
        <p:spPr>
          <a:xfrm>
            <a:off x="333375" y="720725"/>
            <a:ext cx="7200900" cy="472452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a:t>What is the next step?</a:t>
            </a:r>
            <a:endParaRPr/>
          </a:p>
          <a:p>
            <a:pPr indent="0" lvl="0" marL="0" rtl="0" algn="l">
              <a:lnSpc>
                <a:spcPct val="100000"/>
              </a:lnSpc>
              <a:spcBef>
                <a:spcPts val="600"/>
              </a:spcBef>
              <a:spcAft>
                <a:spcPts val="0"/>
              </a:spcAft>
              <a:buSzPts val="3600"/>
              <a:buNone/>
            </a:pPr>
            <a:r>
              <a:t/>
            </a:r>
            <a:endParaRPr/>
          </a:p>
          <a:p>
            <a:pPr indent="0" lvl="0" marL="0" rtl="0" algn="l">
              <a:lnSpc>
                <a:spcPct val="100000"/>
              </a:lnSpc>
              <a:spcBef>
                <a:spcPts val="600"/>
              </a:spcBef>
              <a:spcAft>
                <a:spcPts val="0"/>
              </a:spcAft>
              <a:buSzPts val="3200"/>
              <a:buNone/>
            </a:pPr>
            <a:r>
              <a:rPr lang="en-US" sz="3200"/>
              <a:t>Ask your FINANCIAL PROFESSIONAL</a:t>
            </a:r>
            <a:br>
              <a:rPr lang="en-US" sz="3200"/>
            </a:br>
            <a:r>
              <a:rPr lang="en-US" sz="3200"/>
              <a:t>if Allianz Benefit Control® Annuity</a:t>
            </a:r>
            <a:br>
              <a:rPr lang="en-US" sz="3200"/>
            </a:br>
            <a:r>
              <a:rPr lang="en-US" sz="3200"/>
              <a:t>may be a good fit for your overall retirement strategy.</a:t>
            </a:r>
            <a:endParaRPr sz="3200"/>
          </a:p>
          <a:p>
            <a:pPr indent="0" lvl="0" marL="0" rtl="0" algn="l">
              <a:lnSpc>
                <a:spcPct val="100000"/>
              </a:lnSpc>
              <a:spcBef>
                <a:spcPts val="600"/>
              </a:spcBef>
              <a:spcAft>
                <a:spcPts val="0"/>
              </a:spcAft>
              <a:buSzPts val="3200"/>
              <a:buNone/>
            </a:pPr>
            <a:r>
              <a:t/>
            </a: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marR="0" rtl="0" algn="l">
              <a:lnSpc>
                <a:spcPct val="100000"/>
              </a:lnSpc>
              <a:spcBef>
                <a:spcPts val="0"/>
              </a:spcBef>
              <a:spcAft>
                <a:spcPts val="0"/>
              </a:spcAft>
              <a:buClr>
                <a:srgbClr val="4D4D4D"/>
              </a:buClr>
              <a:buSzPts val="800"/>
              <a:buFont typeface="Calibri"/>
              <a:buNone/>
            </a:pPr>
            <a:fld id="{00000000-1234-1234-1234-123412341234}" type="slidenum">
              <a:rPr b="0" i="0" lang="en-US" sz="800" u="none" cap="none" strike="noStrike">
                <a:solidFill>
                  <a:srgbClr val="4D4D4D"/>
                </a:solidFill>
                <a:latin typeface="Calibri"/>
                <a:ea typeface="Calibri"/>
                <a:cs typeface="Calibri"/>
                <a:sym typeface="Calibri"/>
              </a:rPr>
              <a:t>‹#›</a:t>
            </a:fld>
            <a:endParaRPr b="0" i="0" sz="800" u="none" cap="none" strike="noStrike">
              <a:solidFill>
                <a:srgbClr val="4D4D4D"/>
              </a:solidFill>
              <a:latin typeface="Calibri"/>
              <a:ea typeface="Calibri"/>
              <a:cs typeface="Calibri"/>
              <a:sym typeface="Calibri"/>
            </a:endParaRPr>
          </a:p>
        </p:txBody>
      </p:sp>
      <p:sp>
        <p:nvSpPr>
          <p:cNvPr id="641" name="Google Shape;641;p4"/>
          <p:cNvSpPr txBox="1"/>
          <p:nvPr/>
        </p:nvSpPr>
        <p:spPr>
          <a:xfrm>
            <a:off x="1595204" y="1545689"/>
            <a:ext cx="4623147" cy="132901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C3048"/>
              </a:buClr>
              <a:buSzPts val="3200"/>
              <a:buFont typeface="Calibri"/>
              <a:buNone/>
            </a:pPr>
            <a:r>
              <a:rPr b="1" i="0" lang="en-US" sz="3200" u="none" cap="none" strike="noStrike">
                <a:solidFill>
                  <a:srgbClr val="4C3048"/>
                </a:solidFill>
                <a:latin typeface="Calibri"/>
                <a:ea typeface="Calibri"/>
                <a:cs typeface="Calibri"/>
                <a:sym typeface="Calibri"/>
              </a:rPr>
              <a:t>A</a:t>
            </a:r>
            <a:r>
              <a:rPr b="0" i="0" lang="en-US" sz="3200" u="none" cap="none" strike="noStrike">
                <a:solidFill>
                  <a:srgbClr val="4C3048"/>
                </a:solidFill>
                <a:latin typeface="Calibri"/>
                <a:ea typeface="Calibri"/>
                <a:cs typeface="Calibri"/>
                <a:sym typeface="Calibri"/>
              </a:rPr>
              <a:t>nytime Income</a:t>
            </a:r>
            <a:endParaRPr/>
          </a:p>
          <a:p>
            <a:pPr indent="0" lvl="0" marL="0" marR="0" rtl="0" algn="l">
              <a:lnSpc>
                <a:spcPct val="90000"/>
              </a:lnSpc>
              <a:spcBef>
                <a:spcPts val="0"/>
              </a:spcBef>
              <a:spcAft>
                <a:spcPts val="0"/>
              </a:spcAft>
              <a:buClr>
                <a:srgbClr val="424242"/>
              </a:buClr>
              <a:buSzPts val="2400"/>
              <a:buFont typeface="Calibri"/>
              <a:buNone/>
            </a:pPr>
            <a:r>
              <a:rPr b="0" i="0" lang="en-US" sz="2400" u="none" cap="none" strike="noStrike">
                <a:solidFill>
                  <a:srgbClr val="424242"/>
                </a:solidFill>
                <a:latin typeface="Calibri"/>
                <a:ea typeface="Calibri"/>
                <a:cs typeface="Calibri"/>
                <a:sym typeface="Calibri"/>
              </a:rPr>
              <a:t>Flexibility to start lifetime withdrawals on any month</a:t>
            </a:r>
            <a:r>
              <a:rPr b="0" baseline="30000" i="0" lang="en-US" sz="2400" u="none" cap="none" strike="noStrike">
                <a:solidFill>
                  <a:srgbClr val="424242"/>
                </a:solidFill>
                <a:latin typeface="Calibri"/>
                <a:ea typeface="Calibri"/>
                <a:cs typeface="Calibri"/>
                <a:sym typeface="Calibri"/>
              </a:rPr>
              <a:t>1</a:t>
            </a:r>
            <a:r>
              <a:rPr b="0" i="0" lang="en-US" sz="2400" u="none" cap="none" strike="noStrike">
                <a:solidFill>
                  <a:srgbClr val="424242"/>
                </a:solidFill>
                <a:latin typeface="Calibri"/>
                <a:ea typeface="Calibri"/>
                <a:cs typeface="Calibri"/>
                <a:sym typeface="Calibri"/>
              </a:rPr>
              <a:t> </a:t>
            </a:r>
            <a:endParaRPr/>
          </a:p>
        </p:txBody>
      </p:sp>
      <p:sp>
        <p:nvSpPr>
          <p:cNvPr id="642" name="Google Shape;642;p4"/>
          <p:cNvSpPr txBox="1"/>
          <p:nvPr/>
        </p:nvSpPr>
        <p:spPr>
          <a:xfrm>
            <a:off x="1595204" y="2968144"/>
            <a:ext cx="4326387" cy="69128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3200"/>
              <a:buFont typeface="Calibri"/>
              <a:buNone/>
            </a:pPr>
            <a:r>
              <a:rPr b="1" i="0" lang="en-US" sz="3200" u="none" cap="none" strike="noStrike">
                <a:solidFill>
                  <a:schemeClr val="accent1"/>
                </a:solidFill>
                <a:latin typeface="Calibri"/>
                <a:ea typeface="Calibri"/>
                <a:cs typeface="Calibri"/>
                <a:sym typeface="Calibri"/>
              </a:rPr>
              <a:t>B</a:t>
            </a:r>
            <a:r>
              <a:rPr b="0" i="0" lang="en-US" sz="3200" u="none" cap="none" strike="noStrike">
                <a:solidFill>
                  <a:schemeClr val="accent1"/>
                </a:solidFill>
                <a:latin typeface="Calibri"/>
                <a:ea typeface="Calibri"/>
                <a:cs typeface="Calibri"/>
                <a:sym typeface="Calibri"/>
              </a:rPr>
              <a:t>enefit Control</a:t>
            </a:r>
            <a:endParaRPr b="0" i="0" sz="32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424242"/>
              </a:buClr>
              <a:buSzPts val="2400"/>
              <a:buFont typeface="Calibri"/>
              <a:buNone/>
            </a:pPr>
            <a:r>
              <a:rPr b="0" i="0" lang="en-US" sz="2400" u="none" cap="none" strike="noStrike">
                <a:solidFill>
                  <a:srgbClr val="424242"/>
                </a:solidFill>
                <a:latin typeface="Calibri"/>
                <a:ea typeface="Calibri"/>
                <a:cs typeface="Calibri"/>
                <a:sym typeface="Calibri"/>
              </a:rPr>
              <a:t>Adjust how aggressively you pursue your income and accumulation goals</a:t>
            </a:r>
            <a:endParaRPr b="0" i="0" sz="2400" u="none" cap="none" strike="noStrike">
              <a:solidFill>
                <a:srgbClr val="424242"/>
              </a:solidFill>
              <a:latin typeface="Calibri"/>
              <a:ea typeface="Calibri"/>
              <a:cs typeface="Calibri"/>
              <a:sym typeface="Calibri"/>
            </a:endParaRPr>
          </a:p>
        </p:txBody>
      </p:sp>
      <p:sp>
        <p:nvSpPr>
          <p:cNvPr id="643" name="Google Shape;643;p4"/>
          <p:cNvSpPr txBox="1"/>
          <p:nvPr/>
        </p:nvSpPr>
        <p:spPr>
          <a:xfrm>
            <a:off x="1595203" y="4698039"/>
            <a:ext cx="4650567" cy="69128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C</a:t>
            </a:r>
            <a:r>
              <a:rPr b="0" i="0" lang="en-US" sz="3200" u="none" cap="none" strike="noStrike">
                <a:solidFill>
                  <a:schemeClr val="dk1"/>
                </a:solidFill>
                <a:latin typeface="Calibri"/>
                <a:ea typeface="Calibri"/>
                <a:cs typeface="Calibri"/>
                <a:sym typeface="Calibri"/>
              </a:rPr>
              <a:t>ost of living</a:t>
            </a:r>
            <a:endParaRPr b="0" i="0" sz="3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424242"/>
              </a:buClr>
              <a:buSzPts val="2400"/>
              <a:buFont typeface="Calibri"/>
              <a:buNone/>
            </a:pPr>
            <a:r>
              <a:rPr b="0" i="0" lang="en-US" sz="2400" u="none" cap="none" strike="noStrike">
                <a:solidFill>
                  <a:srgbClr val="424242"/>
                </a:solidFill>
                <a:latin typeface="Calibri"/>
                <a:ea typeface="Calibri"/>
                <a:cs typeface="Calibri"/>
                <a:sym typeface="Calibri"/>
              </a:rPr>
              <a:t>Establish a game plan that can help address changes in the cost of living</a:t>
            </a:r>
            <a:endParaRPr b="0" i="0" sz="2400" u="none" cap="none" strike="noStrike">
              <a:solidFill>
                <a:srgbClr val="424242"/>
              </a:solidFill>
              <a:latin typeface="Calibri"/>
              <a:ea typeface="Calibri"/>
              <a:cs typeface="Calibri"/>
              <a:sym typeface="Calibri"/>
            </a:endParaRPr>
          </a:p>
        </p:txBody>
      </p:sp>
      <p:sp>
        <p:nvSpPr>
          <p:cNvPr id="644" name="Google Shape;644;p4"/>
          <p:cNvSpPr/>
          <p:nvPr/>
        </p:nvSpPr>
        <p:spPr>
          <a:xfrm>
            <a:off x="596461" y="3068312"/>
            <a:ext cx="731520" cy="731520"/>
          </a:xfrm>
          <a:custGeom>
            <a:rect b="b" l="l" r="r" t="t"/>
            <a:pathLst>
              <a:path extrusionOk="0" h="192" w="193">
                <a:moveTo>
                  <a:pt x="192" y="60"/>
                </a:moveTo>
                <a:cubicBezTo>
                  <a:pt x="180" y="44"/>
                  <a:pt x="180" y="44"/>
                  <a:pt x="180" y="44"/>
                </a:cubicBezTo>
                <a:cubicBezTo>
                  <a:pt x="180" y="44"/>
                  <a:pt x="179" y="43"/>
                  <a:pt x="178" y="43"/>
                </a:cubicBezTo>
                <a:cubicBezTo>
                  <a:pt x="107" y="43"/>
                  <a:pt x="107" y="43"/>
                  <a:pt x="107" y="43"/>
                </a:cubicBezTo>
                <a:cubicBezTo>
                  <a:pt x="107" y="32"/>
                  <a:pt x="107" y="32"/>
                  <a:pt x="107" y="32"/>
                </a:cubicBezTo>
                <a:cubicBezTo>
                  <a:pt x="111" y="28"/>
                  <a:pt x="114" y="23"/>
                  <a:pt x="114" y="18"/>
                </a:cubicBezTo>
                <a:cubicBezTo>
                  <a:pt x="114" y="8"/>
                  <a:pt x="106" y="0"/>
                  <a:pt x="96" y="0"/>
                </a:cubicBezTo>
                <a:cubicBezTo>
                  <a:pt x="87" y="0"/>
                  <a:pt x="79" y="8"/>
                  <a:pt x="79" y="18"/>
                </a:cubicBezTo>
                <a:cubicBezTo>
                  <a:pt x="79" y="23"/>
                  <a:pt x="81" y="28"/>
                  <a:pt x="85" y="32"/>
                </a:cubicBezTo>
                <a:cubicBezTo>
                  <a:pt x="85" y="43"/>
                  <a:pt x="85" y="43"/>
                  <a:pt x="85" y="43"/>
                </a:cubicBezTo>
                <a:cubicBezTo>
                  <a:pt x="32" y="43"/>
                  <a:pt x="32" y="43"/>
                  <a:pt x="32" y="43"/>
                </a:cubicBezTo>
                <a:cubicBezTo>
                  <a:pt x="31" y="43"/>
                  <a:pt x="31" y="44"/>
                  <a:pt x="30" y="44"/>
                </a:cubicBezTo>
                <a:cubicBezTo>
                  <a:pt x="18" y="60"/>
                  <a:pt x="18" y="60"/>
                  <a:pt x="18" y="60"/>
                </a:cubicBezTo>
                <a:cubicBezTo>
                  <a:pt x="18" y="61"/>
                  <a:pt x="18" y="62"/>
                  <a:pt x="18" y="63"/>
                </a:cubicBezTo>
                <a:cubicBezTo>
                  <a:pt x="30" y="79"/>
                  <a:pt x="30" y="79"/>
                  <a:pt x="30" y="79"/>
                </a:cubicBezTo>
                <a:cubicBezTo>
                  <a:pt x="31" y="80"/>
                  <a:pt x="31" y="80"/>
                  <a:pt x="32" y="80"/>
                </a:cubicBezTo>
                <a:cubicBezTo>
                  <a:pt x="85" y="80"/>
                  <a:pt x="85" y="80"/>
                  <a:pt x="85" y="80"/>
                </a:cubicBezTo>
                <a:cubicBezTo>
                  <a:pt x="85" y="104"/>
                  <a:pt x="85" y="104"/>
                  <a:pt x="85" y="104"/>
                </a:cubicBezTo>
                <a:cubicBezTo>
                  <a:pt x="15" y="104"/>
                  <a:pt x="15" y="104"/>
                  <a:pt x="15" y="104"/>
                </a:cubicBezTo>
                <a:cubicBezTo>
                  <a:pt x="14" y="104"/>
                  <a:pt x="13" y="105"/>
                  <a:pt x="13" y="106"/>
                </a:cubicBezTo>
                <a:cubicBezTo>
                  <a:pt x="1" y="121"/>
                  <a:pt x="1" y="121"/>
                  <a:pt x="1" y="121"/>
                </a:cubicBezTo>
                <a:cubicBezTo>
                  <a:pt x="0" y="122"/>
                  <a:pt x="0" y="123"/>
                  <a:pt x="1" y="124"/>
                </a:cubicBezTo>
                <a:cubicBezTo>
                  <a:pt x="13" y="140"/>
                  <a:pt x="13" y="140"/>
                  <a:pt x="13" y="140"/>
                </a:cubicBezTo>
                <a:cubicBezTo>
                  <a:pt x="13" y="141"/>
                  <a:pt x="14" y="141"/>
                  <a:pt x="15" y="141"/>
                </a:cubicBezTo>
                <a:cubicBezTo>
                  <a:pt x="85" y="141"/>
                  <a:pt x="85" y="141"/>
                  <a:pt x="85" y="141"/>
                </a:cubicBezTo>
                <a:cubicBezTo>
                  <a:pt x="85" y="173"/>
                  <a:pt x="85" y="173"/>
                  <a:pt x="85" y="173"/>
                </a:cubicBezTo>
                <a:cubicBezTo>
                  <a:pt x="56" y="173"/>
                  <a:pt x="56" y="173"/>
                  <a:pt x="56" y="173"/>
                </a:cubicBezTo>
                <a:cubicBezTo>
                  <a:pt x="50" y="173"/>
                  <a:pt x="46" y="177"/>
                  <a:pt x="46" y="183"/>
                </a:cubicBezTo>
                <a:cubicBezTo>
                  <a:pt x="46" y="190"/>
                  <a:pt x="46" y="190"/>
                  <a:pt x="46" y="190"/>
                </a:cubicBezTo>
                <a:cubicBezTo>
                  <a:pt x="46" y="191"/>
                  <a:pt x="47" y="192"/>
                  <a:pt x="49" y="192"/>
                </a:cubicBezTo>
                <a:cubicBezTo>
                  <a:pt x="143" y="192"/>
                  <a:pt x="143" y="192"/>
                  <a:pt x="143" y="192"/>
                </a:cubicBezTo>
                <a:cubicBezTo>
                  <a:pt x="145" y="192"/>
                  <a:pt x="146" y="191"/>
                  <a:pt x="146" y="190"/>
                </a:cubicBezTo>
                <a:cubicBezTo>
                  <a:pt x="146" y="183"/>
                  <a:pt x="146" y="183"/>
                  <a:pt x="146" y="183"/>
                </a:cubicBezTo>
                <a:cubicBezTo>
                  <a:pt x="146" y="177"/>
                  <a:pt x="142" y="173"/>
                  <a:pt x="137" y="173"/>
                </a:cubicBezTo>
                <a:cubicBezTo>
                  <a:pt x="107" y="173"/>
                  <a:pt x="107" y="173"/>
                  <a:pt x="107" y="173"/>
                </a:cubicBezTo>
                <a:cubicBezTo>
                  <a:pt x="107" y="127"/>
                  <a:pt x="107" y="127"/>
                  <a:pt x="107" y="127"/>
                </a:cubicBezTo>
                <a:cubicBezTo>
                  <a:pt x="152" y="127"/>
                  <a:pt x="152" y="127"/>
                  <a:pt x="152" y="127"/>
                </a:cubicBezTo>
                <a:cubicBezTo>
                  <a:pt x="153" y="127"/>
                  <a:pt x="153" y="126"/>
                  <a:pt x="154" y="125"/>
                </a:cubicBezTo>
                <a:cubicBezTo>
                  <a:pt x="166" y="110"/>
                  <a:pt x="166" y="110"/>
                  <a:pt x="166" y="110"/>
                </a:cubicBezTo>
                <a:cubicBezTo>
                  <a:pt x="166" y="109"/>
                  <a:pt x="166" y="107"/>
                  <a:pt x="166" y="106"/>
                </a:cubicBezTo>
                <a:cubicBezTo>
                  <a:pt x="154" y="91"/>
                  <a:pt x="154" y="91"/>
                  <a:pt x="154" y="91"/>
                </a:cubicBezTo>
                <a:cubicBezTo>
                  <a:pt x="153" y="90"/>
                  <a:pt x="153" y="90"/>
                  <a:pt x="152" y="90"/>
                </a:cubicBezTo>
                <a:cubicBezTo>
                  <a:pt x="107" y="90"/>
                  <a:pt x="107" y="90"/>
                  <a:pt x="107" y="90"/>
                </a:cubicBezTo>
                <a:cubicBezTo>
                  <a:pt x="107" y="80"/>
                  <a:pt x="107" y="80"/>
                  <a:pt x="107" y="80"/>
                </a:cubicBezTo>
                <a:cubicBezTo>
                  <a:pt x="178" y="80"/>
                  <a:pt x="178" y="80"/>
                  <a:pt x="178" y="80"/>
                </a:cubicBezTo>
                <a:cubicBezTo>
                  <a:pt x="179" y="80"/>
                  <a:pt x="180" y="80"/>
                  <a:pt x="180" y="79"/>
                </a:cubicBezTo>
                <a:cubicBezTo>
                  <a:pt x="192" y="63"/>
                  <a:pt x="192" y="63"/>
                  <a:pt x="192" y="63"/>
                </a:cubicBezTo>
                <a:cubicBezTo>
                  <a:pt x="193" y="62"/>
                  <a:pt x="193" y="61"/>
                  <a:pt x="192" y="60"/>
                </a:cubicBezTo>
                <a:close/>
                <a:moveTo>
                  <a:pt x="96" y="6"/>
                </a:moveTo>
                <a:cubicBezTo>
                  <a:pt x="103" y="6"/>
                  <a:pt x="108" y="12"/>
                  <a:pt x="108" y="18"/>
                </a:cubicBezTo>
                <a:cubicBezTo>
                  <a:pt x="108" y="24"/>
                  <a:pt x="103" y="30"/>
                  <a:pt x="96" y="30"/>
                </a:cubicBezTo>
                <a:cubicBezTo>
                  <a:pt x="90" y="30"/>
                  <a:pt x="85" y="24"/>
                  <a:pt x="85" y="18"/>
                </a:cubicBezTo>
                <a:cubicBezTo>
                  <a:pt x="85" y="12"/>
                  <a:pt x="90" y="6"/>
                  <a:pt x="96" y="6"/>
                </a:cubicBezTo>
                <a:close/>
                <a:moveTo>
                  <a:pt x="34" y="74"/>
                </a:moveTo>
                <a:cubicBezTo>
                  <a:pt x="24" y="62"/>
                  <a:pt x="24" y="62"/>
                  <a:pt x="24" y="62"/>
                </a:cubicBezTo>
                <a:cubicBezTo>
                  <a:pt x="34" y="49"/>
                  <a:pt x="34" y="49"/>
                  <a:pt x="34" y="49"/>
                </a:cubicBezTo>
                <a:cubicBezTo>
                  <a:pt x="85" y="49"/>
                  <a:pt x="85" y="49"/>
                  <a:pt x="85" y="49"/>
                </a:cubicBezTo>
                <a:cubicBezTo>
                  <a:pt x="85" y="74"/>
                  <a:pt x="85" y="74"/>
                  <a:pt x="85" y="74"/>
                </a:cubicBezTo>
                <a:lnTo>
                  <a:pt x="34" y="74"/>
                </a:lnTo>
                <a:close/>
                <a:moveTo>
                  <a:pt x="16" y="135"/>
                </a:moveTo>
                <a:cubicBezTo>
                  <a:pt x="7" y="123"/>
                  <a:pt x="7" y="123"/>
                  <a:pt x="7" y="123"/>
                </a:cubicBezTo>
                <a:cubicBezTo>
                  <a:pt x="16" y="110"/>
                  <a:pt x="16" y="110"/>
                  <a:pt x="16" y="110"/>
                </a:cubicBezTo>
                <a:cubicBezTo>
                  <a:pt x="85" y="110"/>
                  <a:pt x="85" y="110"/>
                  <a:pt x="85" y="110"/>
                </a:cubicBezTo>
                <a:cubicBezTo>
                  <a:pt x="85" y="135"/>
                  <a:pt x="85" y="135"/>
                  <a:pt x="85" y="135"/>
                </a:cubicBezTo>
                <a:lnTo>
                  <a:pt x="16" y="135"/>
                </a:lnTo>
                <a:close/>
                <a:moveTo>
                  <a:pt x="140" y="183"/>
                </a:moveTo>
                <a:cubicBezTo>
                  <a:pt x="140" y="187"/>
                  <a:pt x="140" y="187"/>
                  <a:pt x="140" y="187"/>
                </a:cubicBezTo>
                <a:cubicBezTo>
                  <a:pt x="52" y="187"/>
                  <a:pt x="52" y="187"/>
                  <a:pt x="52" y="187"/>
                </a:cubicBezTo>
                <a:cubicBezTo>
                  <a:pt x="52" y="183"/>
                  <a:pt x="52" y="183"/>
                  <a:pt x="52" y="183"/>
                </a:cubicBezTo>
                <a:cubicBezTo>
                  <a:pt x="52" y="181"/>
                  <a:pt x="53" y="179"/>
                  <a:pt x="56" y="179"/>
                </a:cubicBezTo>
                <a:cubicBezTo>
                  <a:pt x="137" y="179"/>
                  <a:pt x="137" y="179"/>
                  <a:pt x="137" y="179"/>
                </a:cubicBezTo>
                <a:cubicBezTo>
                  <a:pt x="139" y="179"/>
                  <a:pt x="140" y="181"/>
                  <a:pt x="140" y="183"/>
                </a:cubicBezTo>
                <a:close/>
                <a:moveTo>
                  <a:pt x="91" y="173"/>
                </a:moveTo>
                <a:cubicBezTo>
                  <a:pt x="91" y="138"/>
                  <a:pt x="91" y="138"/>
                  <a:pt x="91" y="138"/>
                </a:cubicBezTo>
                <a:cubicBezTo>
                  <a:pt x="91" y="107"/>
                  <a:pt x="91" y="107"/>
                  <a:pt x="91" y="107"/>
                </a:cubicBezTo>
                <a:cubicBezTo>
                  <a:pt x="91" y="77"/>
                  <a:pt x="91" y="77"/>
                  <a:pt x="91" y="77"/>
                </a:cubicBezTo>
                <a:cubicBezTo>
                  <a:pt x="91" y="46"/>
                  <a:pt x="91" y="46"/>
                  <a:pt x="91" y="46"/>
                </a:cubicBezTo>
                <a:cubicBezTo>
                  <a:pt x="91" y="35"/>
                  <a:pt x="91" y="35"/>
                  <a:pt x="91" y="35"/>
                </a:cubicBezTo>
                <a:cubicBezTo>
                  <a:pt x="93" y="35"/>
                  <a:pt x="95" y="35"/>
                  <a:pt x="96" y="35"/>
                </a:cubicBezTo>
                <a:cubicBezTo>
                  <a:pt x="98" y="35"/>
                  <a:pt x="100" y="35"/>
                  <a:pt x="101" y="35"/>
                </a:cubicBezTo>
                <a:cubicBezTo>
                  <a:pt x="101" y="46"/>
                  <a:pt x="101" y="46"/>
                  <a:pt x="101" y="46"/>
                </a:cubicBezTo>
                <a:cubicBezTo>
                  <a:pt x="101" y="77"/>
                  <a:pt x="101" y="77"/>
                  <a:pt x="101" y="77"/>
                </a:cubicBezTo>
                <a:cubicBezTo>
                  <a:pt x="101" y="93"/>
                  <a:pt x="101" y="93"/>
                  <a:pt x="101" y="93"/>
                </a:cubicBezTo>
                <a:cubicBezTo>
                  <a:pt x="101" y="124"/>
                  <a:pt x="101" y="124"/>
                  <a:pt x="101" y="124"/>
                </a:cubicBezTo>
                <a:cubicBezTo>
                  <a:pt x="101" y="173"/>
                  <a:pt x="101" y="173"/>
                  <a:pt x="101" y="173"/>
                </a:cubicBezTo>
                <a:lnTo>
                  <a:pt x="91" y="173"/>
                </a:lnTo>
                <a:close/>
                <a:moveTo>
                  <a:pt x="150" y="96"/>
                </a:moveTo>
                <a:cubicBezTo>
                  <a:pt x="160" y="108"/>
                  <a:pt x="160" y="108"/>
                  <a:pt x="160" y="108"/>
                </a:cubicBezTo>
                <a:cubicBezTo>
                  <a:pt x="150" y="121"/>
                  <a:pt x="150" y="121"/>
                  <a:pt x="150" y="121"/>
                </a:cubicBezTo>
                <a:cubicBezTo>
                  <a:pt x="107" y="121"/>
                  <a:pt x="107" y="121"/>
                  <a:pt x="107" y="121"/>
                </a:cubicBezTo>
                <a:cubicBezTo>
                  <a:pt x="107" y="96"/>
                  <a:pt x="107" y="96"/>
                  <a:pt x="107" y="96"/>
                </a:cubicBezTo>
                <a:lnTo>
                  <a:pt x="150" y="96"/>
                </a:lnTo>
                <a:close/>
                <a:moveTo>
                  <a:pt x="176" y="74"/>
                </a:moveTo>
                <a:cubicBezTo>
                  <a:pt x="107" y="74"/>
                  <a:pt x="107" y="74"/>
                  <a:pt x="107" y="74"/>
                </a:cubicBezTo>
                <a:cubicBezTo>
                  <a:pt x="107" y="49"/>
                  <a:pt x="107" y="49"/>
                  <a:pt x="107" y="49"/>
                </a:cubicBezTo>
                <a:cubicBezTo>
                  <a:pt x="176" y="49"/>
                  <a:pt x="176" y="49"/>
                  <a:pt x="176" y="49"/>
                </a:cubicBezTo>
                <a:cubicBezTo>
                  <a:pt x="186" y="62"/>
                  <a:pt x="186" y="62"/>
                  <a:pt x="186" y="62"/>
                </a:cubicBezTo>
                <a:lnTo>
                  <a:pt x="176" y="7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300"/>
              <a:buFont typeface="Calibri"/>
              <a:buNone/>
            </a:pPr>
            <a:r>
              <a:t/>
            </a:r>
            <a:endParaRPr b="0" i="0" sz="2300" u="none" cap="none" strike="noStrike">
              <a:solidFill>
                <a:srgbClr val="424242"/>
              </a:solidFill>
              <a:latin typeface="Calibri"/>
              <a:ea typeface="Calibri"/>
              <a:cs typeface="Calibri"/>
              <a:sym typeface="Calibri"/>
            </a:endParaRPr>
          </a:p>
        </p:txBody>
      </p:sp>
      <p:sp>
        <p:nvSpPr>
          <p:cNvPr id="645" name="Google Shape;645;p4"/>
          <p:cNvSpPr txBox="1"/>
          <p:nvPr/>
        </p:nvSpPr>
        <p:spPr>
          <a:xfrm>
            <a:off x="367964" y="329829"/>
            <a:ext cx="6149537" cy="85598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24242"/>
              </a:buClr>
              <a:buSzPts val="3600"/>
              <a:buFont typeface="Calibri"/>
              <a:buNone/>
            </a:pPr>
            <a:r>
              <a:rPr b="0" i="0" lang="en-US" sz="3600" u="none" cap="none" strike="noStrike">
                <a:solidFill>
                  <a:srgbClr val="424242"/>
                </a:solidFill>
                <a:latin typeface="Calibri"/>
                <a:ea typeface="Calibri"/>
                <a:cs typeface="Calibri"/>
                <a:sym typeface="Calibri"/>
              </a:rPr>
              <a:t>Allianz </a:t>
            </a:r>
            <a:r>
              <a:rPr b="1" i="0" lang="en-US" sz="3600" u="none" cap="none" strike="noStrike">
                <a:solidFill>
                  <a:srgbClr val="551461"/>
                </a:solidFill>
                <a:latin typeface="Calibri"/>
                <a:ea typeface="Calibri"/>
                <a:cs typeface="Calibri"/>
                <a:sym typeface="Calibri"/>
              </a:rPr>
              <a:t>Benefit Control </a:t>
            </a:r>
            <a:r>
              <a:rPr b="0" i="0" lang="en-US" sz="3600" u="none" cap="none" strike="noStrike">
                <a:solidFill>
                  <a:srgbClr val="424242"/>
                </a:solidFill>
                <a:latin typeface="Calibri"/>
                <a:ea typeface="Calibri"/>
                <a:cs typeface="Calibri"/>
                <a:sym typeface="Calibri"/>
              </a:rPr>
              <a:t>Annuity</a:t>
            </a:r>
            <a:endParaRPr/>
          </a:p>
          <a:p>
            <a:pPr indent="0" lvl="0" marL="0" marR="0" rtl="0" algn="l">
              <a:lnSpc>
                <a:spcPct val="90000"/>
              </a:lnSpc>
              <a:spcBef>
                <a:spcPts val="0"/>
              </a:spcBef>
              <a:spcAft>
                <a:spcPts val="0"/>
              </a:spcAft>
              <a:buClr>
                <a:srgbClr val="424242"/>
              </a:buClr>
              <a:buSzPts val="2800"/>
              <a:buFont typeface="Calibri"/>
              <a:buNone/>
            </a:pPr>
            <a:r>
              <a:rPr b="0" i="0" lang="en-US" sz="2800" u="none" cap="none" strike="noStrike">
                <a:solidFill>
                  <a:srgbClr val="424242"/>
                </a:solidFill>
                <a:latin typeface="Calibri"/>
                <a:ea typeface="Calibri"/>
                <a:cs typeface="Calibri"/>
                <a:sym typeface="Calibri"/>
              </a:rPr>
              <a:t>offers more control in three key ways:</a:t>
            </a:r>
            <a:endParaRPr b="0" i="0" sz="3600" u="none" cap="none" strike="noStrike">
              <a:solidFill>
                <a:srgbClr val="424242"/>
              </a:solidFill>
              <a:latin typeface="Calibri"/>
              <a:ea typeface="Calibri"/>
              <a:cs typeface="Calibri"/>
              <a:sym typeface="Calibri"/>
            </a:endParaRPr>
          </a:p>
        </p:txBody>
      </p:sp>
      <p:pic>
        <p:nvPicPr>
          <p:cNvPr id="646" name="Google Shape;646;p4"/>
          <p:cNvPicPr preferRelativeResize="0"/>
          <p:nvPr/>
        </p:nvPicPr>
        <p:blipFill rotWithShape="1">
          <a:blip r:embed="rId3">
            <a:alphaModFix/>
          </a:blip>
          <a:srcRect b="0" l="0" r="0" t="0"/>
          <a:stretch/>
        </p:blipFill>
        <p:spPr>
          <a:xfrm>
            <a:off x="6529579" y="-12187"/>
            <a:ext cx="4572000" cy="6858000"/>
          </a:xfrm>
          <a:prstGeom prst="rect">
            <a:avLst/>
          </a:prstGeom>
          <a:noFill/>
          <a:ln>
            <a:noFill/>
          </a:ln>
        </p:spPr>
      </p:pic>
      <p:sp>
        <p:nvSpPr>
          <p:cNvPr id="647" name="Google Shape;647;p4"/>
          <p:cNvSpPr txBox="1"/>
          <p:nvPr/>
        </p:nvSpPr>
        <p:spPr>
          <a:xfrm>
            <a:off x="251892" y="5963708"/>
            <a:ext cx="6245769" cy="49625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baseline="30000" i="0" lang="en-US" sz="1000" u="none" cap="none" strike="noStrike">
                <a:solidFill>
                  <a:srgbClr val="424242"/>
                </a:solidFill>
                <a:latin typeface="Calibri"/>
                <a:ea typeface="Calibri"/>
                <a:cs typeface="Calibri"/>
                <a:sym typeface="Calibri"/>
              </a:rPr>
              <a:t>1</a:t>
            </a:r>
            <a:r>
              <a:rPr b="0" i="0" lang="en-US" sz="1000" u="none" cap="none" strike="noStrike">
                <a:solidFill>
                  <a:srgbClr val="424242"/>
                </a:solidFill>
                <a:latin typeface="Calibri"/>
                <a:ea typeface="Calibri"/>
                <a:cs typeface="Calibri"/>
                <a:sym typeface="Calibri"/>
              </a:rPr>
              <a:t>Guaranteed lifetime withdrawal benefit can start immediately or on any monthly contract anniversary after age 50. </a:t>
            </a:r>
            <a:endParaRPr/>
          </a:p>
          <a:p>
            <a:pPr indent="0" lvl="0" marL="0" marR="0" rtl="0" algn="l">
              <a:lnSpc>
                <a:spcPct val="90000"/>
              </a:lnSpc>
              <a:spcBef>
                <a:spcPts val="0"/>
              </a:spcBef>
              <a:spcAft>
                <a:spcPts val="0"/>
              </a:spcAft>
              <a:buNone/>
            </a:pPr>
            <a:r>
              <a:rPr b="0" i="0" lang="en-US" sz="1000" u="none" cap="none" strike="noStrike">
                <a:solidFill>
                  <a:schemeClr val="lt1"/>
                </a:solidFill>
                <a:latin typeface="Calibri"/>
                <a:ea typeface="Calibri"/>
                <a:cs typeface="Calibri"/>
                <a:sym typeface="Calibri"/>
              </a:rPr>
              <a:t>Any distributions are subject to ordinary income tax and, if taken prior to age 59½, a 10% federal additional tax.</a:t>
            </a:r>
            <a:endParaRPr/>
          </a:p>
          <a:p>
            <a:pPr indent="0" lvl="0" marL="0" marR="0" rtl="0" algn="l">
              <a:lnSpc>
                <a:spcPct val="90000"/>
              </a:lnSpc>
              <a:spcBef>
                <a:spcPts val="0"/>
              </a:spcBef>
              <a:spcAft>
                <a:spcPts val="0"/>
              </a:spcAft>
              <a:buClr>
                <a:schemeClr val="lt1"/>
              </a:buClr>
              <a:buSzPts val="1400"/>
              <a:buFont typeface="Calibri"/>
              <a:buNone/>
            </a:pPr>
            <a:r>
              <a:t/>
            </a:r>
            <a:endParaRPr b="0" i="0" sz="1400" u="none" cap="none" strike="noStrike">
              <a:solidFill>
                <a:srgbClr val="424242"/>
              </a:solidFill>
              <a:latin typeface="Calibri"/>
              <a:ea typeface="Calibri"/>
              <a:cs typeface="Calibri"/>
              <a:sym typeface="Calibri"/>
            </a:endParaRPr>
          </a:p>
        </p:txBody>
      </p:sp>
      <p:sp>
        <p:nvSpPr>
          <p:cNvPr id="648" name="Google Shape;648;p4"/>
          <p:cNvSpPr txBox="1"/>
          <p:nvPr/>
        </p:nvSpPr>
        <p:spPr>
          <a:xfrm>
            <a:off x="643519" y="6553408"/>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900" u="none" cap="none" strike="noStrike">
                <a:solidFill>
                  <a:schemeClr val="lt1"/>
                </a:solidFill>
                <a:latin typeface="Calibri"/>
                <a:ea typeface="Calibri"/>
                <a:cs typeface="Calibri"/>
                <a:sym typeface="Calibri"/>
              </a:rPr>
              <a:t>Product feature and availability may vary by state. </a:t>
            </a:r>
            <a:endParaRPr/>
          </a:p>
        </p:txBody>
      </p:sp>
      <p:pic>
        <p:nvPicPr>
          <p:cNvPr id="649" name="Google Shape;649;p4"/>
          <p:cNvPicPr preferRelativeResize="0"/>
          <p:nvPr/>
        </p:nvPicPr>
        <p:blipFill rotWithShape="1">
          <a:blip r:embed="rId4">
            <a:alphaModFix/>
          </a:blip>
          <a:srcRect b="49826" l="25129" r="68678" t="39337"/>
          <a:stretch/>
        </p:blipFill>
        <p:spPr>
          <a:xfrm>
            <a:off x="448678" y="1377130"/>
            <a:ext cx="1083025" cy="1028404"/>
          </a:xfrm>
          <a:prstGeom prst="rect">
            <a:avLst/>
          </a:prstGeom>
          <a:noFill/>
          <a:ln>
            <a:noFill/>
          </a:ln>
        </p:spPr>
      </p:pic>
      <p:pic>
        <p:nvPicPr>
          <p:cNvPr id="650" name="Google Shape;650;p4"/>
          <p:cNvPicPr preferRelativeResize="0"/>
          <p:nvPr/>
        </p:nvPicPr>
        <p:blipFill rotWithShape="1">
          <a:blip r:embed="rId4">
            <a:alphaModFix/>
          </a:blip>
          <a:srcRect b="27700" l="25129" r="68678" t="59832"/>
          <a:stretch/>
        </p:blipFill>
        <p:spPr>
          <a:xfrm>
            <a:off x="404031" y="4465926"/>
            <a:ext cx="1083025" cy="11831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5"/>
          <p:cNvSpPr/>
          <p:nvPr/>
        </p:nvSpPr>
        <p:spPr>
          <a:xfrm>
            <a:off x="-1" y="2104039"/>
            <a:ext cx="12188825" cy="3053171"/>
          </a:xfrm>
          <a:prstGeom prst="rect">
            <a:avLst/>
          </a:prstGeom>
          <a:solidFill>
            <a:srgbClr val="4C30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300" u="none" cap="none" strike="noStrike">
              <a:solidFill>
                <a:schemeClr val="dk2"/>
              </a:solidFill>
              <a:latin typeface="Calibri"/>
              <a:ea typeface="Calibri"/>
              <a:cs typeface="Calibri"/>
              <a:sym typeface="Calibri"/>
            </a:endParaRPr>
          </a:p>
        </p:txBody>
      </p:sp>
      <p:sp>
        <p:nvSpPr>
          <p:cNvPr id="657" name="Google Shape;657;p5"/>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658" name="Google Shape;658;p5"/>
          <p:cNvSpPr txBox="1"/>
          <p:nvPr/>
        </p:nvSpPr>
        <p:spPr>
          <a:xfrm>
            <a:off x="273776" y="981064"/>
            <a:ext cx="11641270" cy="812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51461"/>
              </a:buClr>
              <a:buSzPts val="4000"/>
              <a:buFont typeface="Calibri"/>
              <a:buNone/>
            </a:pPr>
            <a:r>
              <a:rPr b="0" i="0" lang="en-US" sz="4000" u="none" cap="none" strike="noStrike">
                <a:solidFill>
                  <a:srgbClr val="551461"/>
                </a:solidFill>
                <a:latin typeface="Calibri"/>
                <a:ea typeface="Calibri"/>
                <a:cs typeface="Calibri"/>
                <a:sym typeface="Calibri"/>
              </a:rPr>
              <a:t>There’s opportunity with Fixed Indexed Annuities (FIAs)</a:t>
            </a:r>
            <a:endParaRPr b="0" i="0" sz="4000" u="none" cap="none" strike="noStrike">
              <a:solidFill>
                <a:srgbClr val="551461"/>
              </a:solidFill>
              <a:latin typeface="Calibri"/>
              <a:ea typeface="Calibri"/>
              <a:cs typeface="Calibri"/>
              <a:sym typeface="Calibri"/>
            </a:endParaRPr>
          </a:p>
        </p:txBody>
      </p:sp>
      <p:grpSp>
        <p:nvGrpSpPr>
          <p:cNvPr id="659" name="Google Shape;659;p5"/>
          <p:cNvGrpSpPr/>
          <p:nvPr/>
        </p:nvGrpSpPr>
        <p:grpSpPr>
          <a:xfrm>
            <a:off x="794568" y="2852930"/>
            <a:ext cx="881297" cy="709936"/>
            <a:chOff x="8174768" y="2801612"/>
            <a:chExt cx="567557" cy="457200"/>
          </a:xfrm>
        </p:grpSpPr>
        <p:sp>
          <p:nvSpPr>
            <p:cNvPr id="660" name="Google Shape;660;p5"/>
            <p:cNvSpPr/>
            <p:nvPr/>
          </p:nvSpPr>
          <p:spPr>
            <a:xfrm>
              <a:off x="8209451" y="2801612"/>
              <a:ext cx="532874" cy="302697"/>
            </a:xfrm>
            <a:custGeom>
              <a:rect b="b" l="l" r="r" t="t"/>
              <a:pathLst>
                <a:path extrusionOk="0" h="103" w="180">
                  <a:moveTo>
                    <a:pt x="11" y="99"/>
                  </a:moveTo>
                  <a:cubicBezTo>
                    <a:pt x="11" y="100"/>
                    <a:pt x="11" y="100"/>
                    <a:pt x="11" y="100"/>
                  </a:cubicBezTo>
                  <a:cubicBezTo>
                    <a:pt x="11" y="101"/>
                    <a:pt x="12" y="103"/>
                    <a:pt x="14" y="103"/>
                  </a:cubicBezTo>
                  <a:cubicBezTo>
                    <a:pt x="16" y="103"/>
                    <a:pt x="17" y="101"/>
                    <a:pt x="17" y="100"/>
                  </a:cubicBezTo>
                  <a:cubicBezTo>
                    <a:pt x="17" y="99"/>
                    <a:pt x="17" y="99"/>
                    <a:pt x="17" y="99"/>
                  </a:cubicBezTo>
                  <a:cubicBezTo>
                    <a:pt x="23" y="98"/>
                    <a:pt x="28" y="92"/>
                    <a:pt x="28" y="86"/>
                  </a:cubicBezTo>
                  <a:cubicBezTo>
                    <a:pt x="28" y="84"/>
                    <a:pt x="28" y="82"/>
                    <a:pt x="27" y="80"/>
                  </a:cubicBezTo>
                  <a:cubicBezTo>
                    <a:pt x="55" y="61"/>
                    <a:pt x="55" y="61"/>
                    <a:pt x="55" y="61"/>
                  </a:cubicBezTo>
                  <a:cubicBezTo>
                    <a:pt x="57" y="62"/>
                    <a:pt x="59" y="64"/>
                    <a:pt x="62" y="64"/>
                  </a:cubicBezTo>
                  <a:cubicBezTo>
                    <a:pt x="62" y="64"/>
                    <a:pt x="62" y="64"/>
                    <a:pt x="62" y="64"/>
                  </a:cubicBezTo>
                  <a:cubicBezTo>
                    <a:pt x="62" y="66"/>
                    <a:pt x="63" y="67"/>
                    <a:pt x="65" y="67"/>
                  </a:cubicBezTo>
                  <a:cubicBezTo>
                    <a:pt x="66" y="67"/>
                    <a:pt x="67" y="66"/>
                    <a:pt x="67" y="64"/>
                  </a:cubicBezTo>
                  <a:cubicBezTo>
                    <a:pt x="67" y="64"/>
                    <a:pt x="67" y="64"/>
                    <a:pt x="67" y="64"/>
                  </a:cubicBezTo>
                  <a:cubicBezTo>
                    <a:pt x="71" y="63"/>
                    <a:pt x="74" y="61"/>
                    <a:pt x="76" y="58"/>
                  </a:cubicBezTo>
                  <a:cubicBezTo>
                    <a:pt x="101" y="68"/>
                    <a:pt x="101" y="68"/>
                    <a:pt x="101" y="68"/>
                  </a:cubicBezTo>
                  <a:cubicBezTo>
                    <a:pt x="101" y="69"/>
                    <a:pt x="101" y="69"/>
                    <a:pt x="101" y="70"/>
                  </a:cubicBezTo>
                  <a:cubicBezTo>
                    <a:pt x="101" y="77"/>
                    <a:pt x="106" y="83"/>
                    <a:pt x="112" y="84"/>
                  </a:cubicBezTo>
                  <a:cubicBezTo>
                    <a:pt x="112" y="84"/>
                    <a:pt x="112" y="84"/>
                    <a:pt x="112" y="84"/>
                  </a:cubicBezTo>
                  <a:cubicBezTo>
                    <a:pt x="112" y="86"/>
                    <a:pt x="114" y="87"/>
                    <a:pt x="115" y="87"/>
                  </a:cubicBezTo>
                  <a:cubicBezTo>
                    <a:pt x="117" y="87"/>
                    <a:pt x="118" y="86"/>
                    <a:pt x="118" y="84"/>
                  </a:cubicBezTo>
                  <a:cubicBezTo>
                    <a:pt x="118" y="84"/>
                    <a:pt x="118" y="84"/>
                    <a:pt x="118" y="84"/>
                  </a:cubicBezTo>
                  <a:cubicBezTo>
                    <a:pt x="124" y="83"/>
                    <a:pt x="129" y="77"/>
                    <a:pt x="129" y="70"/>
                  </a:cubicBezTo>
                  <a:cubicBezTo>
                    <a:pt x="129" y="67"/>
                    <a:pt x="128" y="64"/>
                    <a:pt x="127" y="62"/>
                  </a:cubicBezTo>
                  <a:cubicBezTo>
                    <a:pt x="159" y="26"/>
                    <a:pt x="159" y="26"/>
                    <a:pt x="159" y="26"/>
                  </a:cubicBezTo>
                  <a:cubicBezTo>
                    <a:pt x="160" y="27"/>
                    <a:pt x="161" y="27"/>
                    <a:pt x="163" y="28"/>
                  </a:cubicBezTo>
                  <a:cubicBezTo>
                    <a:pt x="163" y="28"/>
                    <a:pt x="163" y="28"/>
                    <a:pt x="163" y="28"/>
                  </a:cubicBezTo>
                  <a:cubicBezTo>
                    <a:pt x="163" y="30"/>
                    <a:pt x="164" y="31"/>
                    <a:pt x="166" y="31"/>
                  </a:cubicBezTo>
                  <a:cubicBezTo>
                    <a:pt x="167" y="31"/>
                    <a:pt x="169" y="30"/>
                    <a:pt x="169" y="28"/>
                  </a:cubicBezTo>
                  <a:cubicBezTo>
                    <a:pt x="169" y="28"/>
                    <a:pt x="169" y="28"/>
                    <a:pt x="169" y="28"/>
                  </a:cubicBezTo>
                  <a:cubicBezTo>
                    <a:pt x="175" y="26"/>
                    <a:pt x="180" y="21"/>
                    <a:pt x="180" y="14"/>
                  </a:cubicBezTo>
                  <a:cubicBezTo>
                    <a:pt x="180" y="6"/>
                    <a:pt x="174" y="0"/>
                    <a:pt x="166" y="0"/>
                  </a:cubicBezTo>
                  <a:cubicBezTo>
                    <a:pt x="158" y="0"/>
                    <a:pt x="152" y="6"/>
                    <a:pt x="152" y="14"/>
                  </a:cubicBezTo>
                  <a:cubicBezTo>
                    <a:pt x="152" y="17"/>
                    <a:pt x="153" y="20"/>
                    <a:pt x="154" y="22"/>
                  </a:cubicBezTo>
                  <a:cubicBezTo>
                    <a:pt x="122" y="58"/>
                    <a:pt x="122" y="58"/>
                    <a:pt x="122" y="58"/>
                  </a:cubicBezTo>
                  <a:cubicBezTo>
                    <a:pt x="120" y="57"/>
                    <a:pt x="118" y="56"/>
                    <a:pt x="115" y="56"/>
                  </a:cubicBezTo>
                  <a:cubicBezTo>
                    <a:pt x="110" y="56"/>
                    <a:pt x="106" y="59"/>
                    <a:pt x="103" y="62"/>
                  </a:cubicBezTo>
                  <a:cubicBezTo>
                    <a:pt x="78" y="53"/>
                    <a:pt x="78" y="53"/>
                    <a:pt x="78" y="53"/>
                  </a:cubicBezTo>
                  <a:cubicBezTo>
                    <a:pt x="79" y="52"/>
                    <a:pt x="79" y="51"/>
                    <a:pt x="79" y="50"/>
                  </a:cubicBezTo>
                  <a:cubicBezTo>
                    <a:pt x="79" y="43"/>
                    <a:pt x="72" y="36"/>
                    <a:pt x="65" y="36"/>
                  </a:cubicBezTo>
                  <a:cubicBezTo>
                    <a:pt x="57" y="36"/>
                    <a:pt x="50" y="43"/>
                    <a:pt x="50" y="50"/>
                  </a:cubicBezTo>
                  <a:cubicBezTo>
                    <a:pt x="50" y="52"/>
                    <a:pt x="51" y="54"/>
                    <a:pt x="52" y="56"/>
                  </a:cubicBezTo>
                  <a:cubicBezTo>
                    <a:pt x="24" y="75"/>
                    <a:pt x="24" y="75"/>
                    <a:pt x="24" y="75"/>
                  </a:cubicBezTo>
                  <a:cubicBezTo>
                    <a:pt x="21" y="73"/>
                    <a:pt x="18" y="72"/>
                    <a:pt x="14" y="72"/>
                  </a:cubicBezTo>
                  <a:cubicBezTo>
                    <a:pt x="6" y="72"/>
                    <a:pt x="0" y="78"/>
                    <a:pt x="0" y="86"/>
                  </a:cubicBezTo>
                  <a:cubicBezTo>
                    <a:pt x="0" y="92"/>
                    <a:pt x="5" y="98"/>
                    <a:pt x="11" y="99"/>
                  </a:cubicBezTo>
                  <a:close/>
                  <a:moveTo>
                    <a:pt x="166" y="6"/>
                  </a:moveTo>
                  <a:cubicBezTo>
                    <a:pt x="170" y="6"/>
                    <a:pt x="174" y="9"/>
                    <a:pt x="174" y="14"/>
                  </a:cubicBezTo>
                  <a:cubicBezTo>
                    <a:pt x="174" y="18"/>
                    <a:pt x="170" y="22"/>
                    <a:pt x="166" y="22"/>
                  </a:cubicBezTo>
                  <a:cubicBezTo>
                    <a:pt x="161" y="22"/>
                    <a:pt x="157" y="18"/>
                    <a:pt x="157" y="14"/>
                  </a:cubicBezTo>
                  <a:cubicBezTo>
                    <a:pt x="157" y="9"/>
                    <a:pt x="161" y="6"/>
                    <a:pt x="166" y="6"/>
                  </a:cubicBezTo>
                  <a:close/>
                  <a:moveTo>
                    <a:pt x="115" y="62"/>
                  </a:moveTo>
                  <a:cubicBezTo>
                    <a:pt x="120" y="62"/>
                    <a:pt x="123" y="66"/>
                    <a:pt x="123" y="70"/>
                  </a:cubicBezTo>
                  <a:cubicBezTo>
                    <a:pt x="123" y="75"/>
                    <a:pt x="120" y="78"/>
                    <a:pt x="115" y="78"/>
                  </a:cubicBezTo>
                  <a:cubicBezTo>
                    <a:pt x="111" y="78"/>
                    <a:pt x="107" y="75"/>
                    <a:pt x="107" y="70"/>
                  </a:cubicBezTo>
                  <a:cubicBezTo>
                    <a:pt x="107" y="66"/>
                    <a:pt x="111" y="62"/>
                    <a:pt x="115" y="62"/>
                  </a:cubicBezTo>
                  <a:close/>
                  <a:moveTo>
                    <a:pt x="65" y="42"/>
                  </a:moveTo>
                  <a:cubicBezTo>
                    <a:pt x="69" y="42"/>
                    <a:pt x="73" y="46"/>
                    <a:pt x="73" y="50"/>
                  </a:cubicBezTo>
                  <a:cubicBezTo>
                    <a:pt x="73" y="55"/>
                    <a:pt x="69" y="59"/>
                    <a:pt x="65" y="59"/>
                  </a:cubicBezTo>
                  <a:cubicBezTo>
                    <a:pt x="60" y="59"/>
                    <a:pt x="56" y="55"/>
                    <a:pt x="56" y="50"/>
                  </a:cubicBezTo>
                  <a:cubicBezTo>
                    <a:pt x="56" y="46"/>
                    <a:pt x="60" y="42"/>
                    <a:pt x="65" y="42"/>
                  </a:cubicBezTo>
                  <a:close/>
                  <a:moveTo>
                    <a:pt x="14" y="77"/>
                  </a:moveTo>
                  <a:cubicBezTo>
                    <a:pt x="19" y="77"/>
                    <a:pt x="22" y="81"/>
                    <a:pt x="22" y="86"/>
                  </a:cubicBezTo>
                  <a:cubicBezTo>
                    <a:pt x="22" y="90"/>
                    <a:pt x="19" y="94"/>
                    <a:pt x="14" y="94"/>
                  </a:cubicBezTo>
                  <a:cubicBezTo>
                    <a:pt x="9" y="94"/>
                    <a:pt x="6" y="90"/>
                    <a:pt x="6" y="86"/>
                  </a:cubicBezTo>
                  <a:cubicBezTo>
                    <a:pt x="6" y="81"/>
                    <a:pt x="9" y="77"/>
                    <a:pt x="14" y="77"/>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661" name="Google Shape;661;p5"/>
            <p:cNvSpPr/>
            <p:nvPr/>
          </p:nvSpPr>
          <p:spPr>
            <a:xfrm>
              <a:off x="8174768" y="2801612"/>
              <a:ext cx="567557" cy="457200"/>
            </a:xfrm>
            <a:custGeom>
              <a:rect b="b" l="l" r="r" t="t"/>
              <a:pathLst>
                <a:path extrusionOk="0" h="155" w="192">
                  <a:moveTo>
                    <a:pt x="189" y="149"/>
                  </a:moveTo>
                  <a:cubicBezTo>
                    <a:pt x="6" y="149"/>
                    <a:pt x="6" y="149"/>
                    <a:pt x="6" y="149"/>
                  </a:cubicBezTo>
                  <a:cubicBezTo>
                    <a:pt x="6" y="3"/>
                    <a:pt x="6" y="3"/>
                    <a:pt x="6" y="3"/>
                  </a:cubicBezTo>
                  <a:cubicBezTo>
                    <a:pt x="6" y="1"/>
                    <a:pt x="4" y="0"/>
                    <a:pt x="3" y="0"/>
                  </a:cubicBezTo>
                  <a:cubicBezTo>
                    <a:pt x="1" y="0"/>
                    <a:pt x="0" y="1"/>
                    <a:pt x="0" y="3"/>
                  </a:cubicBezTo>
                  <a:cubicBezTo>
                    <a:pt x="0" y="152"/>
                    <a:pt x="0" y="152"/>
                    <a:pt x="0" y="152"/>
                  </a:cubicBezTo>
                  <a:cubicBezTo>
                    <a:pt x="0" y="153"/>
                    <a:pt x="1" y="155"/>
                    <a:pt x="3" y="155"/>
                  </a:cubicBezTo>
                  <a:cubicBezTo>
                    <a:pt x="189" y="155"/>
                    <a:pt x="189" y="155"/>
                    <a:pt x="189" y="155"/>
                  </a:cubicBezTo>
                  <a:cubicBezTo>
                    <a:pt x="191" y="155"/>
                    <a:pt x="192" y="153"/>
                    <a:pt x="192" y="152"/>
                  </a:cubicBezTo>
                  <a:cubicBezTo>
                    <a:pt x="192" y="150"/>
                    <a:pt x="191" y="149"/>
                    <a:pt x="189" y="14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grpSp>
      <p:grpSp>
        <p:nvGrpSpPr>
          <p:cNvPr id="662" name="Google Shape;662;p5"/>
          <p:cNvGrpSpPr/>
          <p:nvPr/>
        </p:nvGrpSpPr>
        <p:grpSpPr>
          <a:xfrm>
            <a:off x="8121960" y="2724389"/>
            <a:ext cx="910409" cy="886067"/>
            <a:chOff x="8682038" y="2844800"/>
            <a:chExt cx="296862" cy="288925"/>
          </a:xfrm>
        </p:grpSpPr>
        <p:sp>
          <p:nvSpPr>
            <p:cNvPr id="663" name="Google Shape;663;p5"/>
            <p:cNvSpPr/>
            <p:nvPr/>
          </p:nvSpPr>
          <p:spPr>
            <a:xfrm>
              <a:off x="8682038" y="2844800"/>
              <a:ext cx="296862" cy="288925"/>
            </a:xfrm>
            <a:custGeom>
              <a:rect b="b" l="l" r="r" t="t"/>
              <a:pathLst>
                <a:path extrusionOk="0" h="187" w="192">
                  <a:moveTo>
                    <a:pt x="171" y="11"/>
                  </a:moveTo>
                  <a:cubicBezTo>
                    <a:pt x="169" y="11"/>
                    <a:pt x="169" y="11"/>
                    <a:pt x="169" y="11"/>
                  </a:cubicBezTo>
                  <a:cubicBezTo>
                    <a:pt x="168" y="5"/>
                    <a:pt x="162" y="0"/>
                    <a:pt x="155" y="0"/>
                  </a:cubicBezTo>
                  <a:cubicBezTo>
                    <a:pt x="148" y="0"/>
                    <a:pt x="143" y="5"/>
                    <a:pt x="141" y="11"/>
                  </a:cubicBezTo>
                  <a:cubicBezTo>
                    <a:pt x="128" y="11"/>
                    <a:pt x="128" y="11"/>
                    <a:pt x="128" y="11"/>
                  </a:cubicBezTo>
                  <a:cubicBezTo>
                    <a:pt x="127" y="5"/>
                    <a:pt x="121" y="0"/>
                    <a:pt x="114" y="0"/>
                  </a:cubicBezTo>
                  <a:cubicBezTo>
                    <a:pt x="108" y="0"/>
                    <a:pt x="102" y="5"/>
                    <a:pt x="100" y="11"/>
                  </a:cubicBezTo>
                  <a:cubicBezTo>
                    <a:pt x="88" y="11"/>
                    <a:pt x="88" y="11"/>
                    <a:pt x="88" y="11"/>
                  </a:cubicBezTo>
                  <a:cubicBezTo>
                    <a:pt x="86" y="5"/>
                    <a:pt x="81" y="0"/>
                    <a:pt x="74" y="0"/>
                  </a:cubicBezTo>
                  <a:cubicBezTo>
                    <a:pt x="67" y="0"/>
                    <a:pt x="61" y="5"/>
                    <a:pt x="60" y="11"/>
                  </a:cubicBezTo>
                  <a:cubicBezTo>
                    <a:pt x="50" y="11"/>
                    <a:pt x="50" y="11"/>
                    <a:pt x="50" y="11"/>
                  </a:cubicBezTo>
                  <a:cubicBezTo>
                    <a:pt x="48" y="5"/>
                    <a:pt x="43" y="0"/>
                    <a:pt x="36" y="0"/>
                  </a:cubicBezTo>
                  <a:cubicBezTo>
                    <a:pt x="29" y="0"/>
                    <a:pt x="23" y="5"/>
                    <a:pt x="22" y="11"/>
                  </a:cubicBezTo>
                  <a:cubicBezTo>
                    <a:pt x="20" y="11"/>
                    <a:pt x="20" y="11"/>
                    <a:pt x="20" y="11"/>
                  </a:cubicBezTo>
                  <a:cubicBezTo>
                    <a:pt x="9" y="11"/>
                    <a:pt x="0" y="21"/>
                    <a:pt x="0" y="32"/>
                  </a:cubicBezTo>
                  <a:cubicBezTo>
                    <a:pt x="0" y="167"/>
                    <a:pt x="0" y="167"/>
                    <a:pt x="0" y="167"/>
                  </a:cubicBezTo>
                  <a:cubicBezTo>
                    <a:pt x="0" y="178"/>
                    <a:pt x="9" y="187"/>
                    <a:pt x="20" y="187"/>
                  </a:cubicBezTo>
                  <a:cubicBezTo>
                    <a:pt x="171" y="187"/>
                    <a:pt x="171" y="187"/>
                    <a:pt x="171" y="187"/>
                  </a:cubicBezTo>
                  <a:cubicBezTo>
                    <a:pt x="182" y="187"/>
                    <a:pt x="192" y="178"/>
                    <a:pt x="192" y="167"/>
                  </a:cubicBezTo>
                  <a:cubicBezTo>
                    <a:pt x="192" y="32"/>
                    <a:pt x="192" y="32"/>
                    <a:pt x="192" y="32"/>
                  </a:cubicBezTo>
                  <a:cubicBezTo>
                    <a:pt x="192" y="21"/>
                    <a:pt x="182" y="11"/>
                    <a:pt x="171" y="11"/>
                  </a:cubicBezTo>
                  <a:close/>
                  <a:moveTo>
                    <a:pt x="155" y="6"/>
                  </a:moveTo>
                  <a:cubicBezTo>
                    <a:pt x="159" y="6"/>
                    <a:pt x="162" y="8"/>
                    <a:pt x="163" y="11"/>
                  </a:cubicBezTo>
                  <a:cubicBezTo>
                    <a:pt x="147" y="11"/>
                    <a:pt x="147" y="11"/>
                    <a:pt x="147" y="11"/>
                  </a:cubicBezTo>
                  <a:cubicBezTo>
                    <a:pt x="148" y="8"/>
                    <a:pt x="152" y="6"/>
                    <a:pt x="155" y="6"/>
                  </a:cubicBezTo>
                  <a:close/>
                  <a:moveTo>
                    <a:pt x="114" y="6"/>
                  </a:moveTo>
                  <a:cubicBezTo>
                    <a:pt x="118" y="6"/>
                    <a:pt x="121" y="8"/>
                    <a:pt x="122" y="11"/>
                  </a:cubicBezTo>
                  <a:cubicBezTo>
                    <a:pt x="107" y="11"/>
                    <a:pt x="107" y="11"/>
                    <a:pt x="107" y="11"/>
                  </a:cubicBezTo>
                  <a:cubicBezTo>
                    <a:pt x="108" y="8"/>
                    <a:pt x="111" y="6"/>
                    <a:pt x="114" y="6"/>
                  </a:cubicBezTo>
                  <a:close/>
                  <a:moveTo>
                    <a:pt x="74" y="6"/>
                  </a:moveTo>
                  <a:cubicBezTo>
                    <a:pt x="77" y="6"/>
                    <a:pt x="80" y="8"/>
                    <a:pt x="82" y="11"/>
                  </a:cubicBezTo>
                  <a:cubicBezTo>
                    <a:pt x="66" y="11"/>
                    <a:pt x="66" y="11"/>
                    <a:pt x="66" y="11"/>
                  </a:cubicBezTo>
                  <a:cubicBezTo>
                    <a:pt x="67" y="8"/>
                    <a:pt x="70" y="6"/>
                    <a:pt x="74" y="6"/>
                  </a:cubicBezTo>
                  <a:close/>
                  <a:moveTo>
                    <a:pt x="36" y="6"/>
                  </a:moveTo>
                  <a:cubicBezTo>
                    <a:pt x="39" y="6"/>
                    <a:pt x="43" y="8"/>
                    <a:pt x="44" y="11"/>
                  </a:cubicBezTo>
                  <a:cubicBezTo>
                    <a:pt x="28" y="11"/>
                    <a:pt x="28" y="11"/>
                    <a:pt x="28" y="11"/>
                  </a:cubicBezTo>
                  <a:cubicBezTo>
                    <a:pt x="29" y="8"/>
                    <a:pt x="32" y="6"/>
                    <a:pt x="36" y="6"/>
                  </a:cubicBezTo>
                  <a:close/>
                  <a:moveTo>
                    <a:pt x="20" y="17"/>
                  </a:moveTo>
                  <a:cubicBezTo>
                    <a:pt x="22" y="17"/>
                    <a:pt x="22" y="17"/>
                    <a:pt x="22" y="17"/>
                  </a:cubicBezTo>
                  <a:cubicBezTo>
                    <a:pt x="23" y="24"/>
                    <a:pt x="29" y="29"/>
                    <a:pt x="36" y="29"/>
                  </a:cubicBezTo>
                  <a:cubicBezTo>
                    <a:pt x="37" y="29"/>
                    <a:pt x="39" y="27"/>
                    <a:pt x="39" y="26"/>
                  </a:cubicBezTo>
                  <a:cubicBezTo>
                    <a:pt x="39" y="24"/>
                    <a:pt x="37" y="23"/>
                    <a:pt x="36" y="23"/>
                  </a:cubicBezTo>
                  <a:cubicBezTo>
                    <a:pt x="32" y="23"/>
                    <a:pt x="29" y="21"/>
                    <a:pt x="28" y="17"/>
                  </a:cubicBezTo>
                  <a:cubicBezTo>
                    <a:pt x="47" y="17"/>
                    <a:pt x="47" y="17"/>
                    <a:pt x="47" y="17"/>
                  </a:cubicBezTo>
                  <a:cubicBezTo>
                    <a:pt x="47" y="17"/>
                    <a:pt x="47" y="17"/>
                    <a:pt x="47" y="17"/>
                  </a:cubicBezTo>
                  <a:cubicBezTo>
                    <a:pt x="47" y="17"/>
                    <a:pt x="47" y="17"/>
                    <a:pt x="47" y="17"/>
                  </a:cubicBezTo>
                  <a:cubicBezTo>
                    <a:pt x="60" y="17"/>
                    <a:pt x="60" y="17"/>
                    <a:pt x="60" y="17"/>
                  </a:cubicBezTo>
                  <a:cubicBezTo>
                    <a:pt x="61" y="24"/>
                    <a:pt x="67" y="29"/>
                    <a:pt x="74" y="29"/>
                  </a:cubicBezTo>
                  <a:cubicBezTo>
                    <a:pt x="75" y="29"/>
                    <a:pt x="77" y="27"/>
                    <a:pt x="77" y="26"/>
                  </a:cubicBezTo>
                  <a:cubicBezTo>
                    <a:pt x="77" y="24"/>
                    <a:pt x="75" y="23"/>
                    <a:pt x="74" y="23"/>
                  </a:cubicBezTo>
                  <a:cubicBezTo>
                    <a:pt x="70" y="23"/>
                    <a:pt x="67" y="21"/>
                    <a:pt x="66" y="17"/>
                  </a:cubicBezTo>
                  <a:cubicBezTo>
                    <a:pt x="85" y="17"/>
                    <a:pt x="85" y="17"/>
                    <a:pt x="85" y="17"/>
                  </a:cubicBezTo>
                  <a:cubicBezTo>
                    <a:pt x="85" y="17"/>
                    <a:pt x="85" y="17"/>
                    <a:pt x="85" y="17"/>
                  </a:cubicBezTo>
                  <a:cubicBezTo>
                    <a:pt x="85" y="17"/>
                    <a:pt x="85" y="17"/>
                    <a:pt x="85" y="17"/>
                  </a:cubicBezTo>
                  <a:cubicBezTo>
                    <a:pt x="100" y="17"/>
                    <a:pt x="100" y="17"/>
                    <a:pt x="100" y="17"/>
                  </a:cubicBezTo>
                  <a:cubicBezTo>
                    <a:pt x="102" y="24"/>
                    <a:pt x="108" y="29"/>
                    <a:pt x="114" y="29"/>
                  </a:cubicBezTo>
                  <a:cubicBezTo>
                    <a:pt x="116" y="29"/>
                    <a:pt x="117" y="27"/>
                    <a:pt x="117" y="26"/>
                  </a:cubicBezTo>
                  <a:cubicBezTo>
                    <a:pt x="117" y="24"/>
                    <a:pt x="116" y="23"/>
                    <a:pt x="114" y="23"/>
                  </a:cubicBezTo>
                  <a:cubicBezTo>
                    <a:pt x="111" y="23"/>
                    <a:pt x="108" y="21"/>
                    <a:pt x="107" y="17"/>
                  </a:cubicBezTo>
                  <a:cubicBezTo>
                    <a:pt x="126" y="17"/>
                    <a:pt x="126" y="17"/>
                    <a:pt x="126" y="17"/>
                  </a:cubicBezTo>
                  <a:cubicBezTo>
                    <a:pt x="126" y="17"/>
                    <a:pt x="126" y="17"/>
                    <a:pt x="126" y="17"/>
                  </a:cubicBezTo>
                  <a:cubicBezTo>
                    <a:pt x="126" y="17"/>
                    <a:pt x="126" y="17"/>
                    <a:pt x="126" y="17"/>
                  </a:cubicBezTo>
                  <a:cubicBezTo>
                    <a:pt x="141" y="17"/>
                    <a:pt x="141" y="17"/>
                    <a:pt x="141" y="17"/>
                  </a:cubicBezTo>
                  <a:cubicBezTo>
                    <a:pt x="143" y="24"/>
                    <a:pt x="148" y="29"/>
                    <a:pt x="155" y="29"/>
                  </a:cubicBezTo>
                  <a:cubicBezTo>
                    <a:pt x="157" y="29"/>
                    <a:pt x="158" y="27"/>
                    <a:pt x="158" y="26"/>
                  </a:cubicBezTo>
                  <a:cubicBezTo>
                    <a:pt x="158" y="24"/>
                    <a:pt x="157" y="23"/>
                    <a:pt x="155" y="23"/>
                  </a:cubicBezTo>
                  <a:cubicBezTo>
                    <a:pt x="152" y="23"/>
                    <a:pt x="148" y="21"/>
                    <a:pt x="147" y="17"/>
                  </a:cubicBezTo>
                  <a:cubicBezTo>
                    <a:pt x="166" y="17"/>
                    <a:pt x="166" y="17"/>
                    <a:pt x="166" y="17"/>
                  </a:cubicBezTo>
                  <a:cubicBezTo>
                    <a:pt x="166" y="17"/>
                    <a:pt x="166" y="17"/>
                    <a:pt x="166" y="17"/>
                  </a:cubicBezTo>
                  <a:cubicBezTo>
                    <a:pt x="167" y="17"/>
                    <a:pt x="167" y="17"/>
                    <a:pt x="167" y="17"/>
                  </a:cubicBezTo>
                  <a:cubicBezTo>
                    <a:pt x="171" y="17"/>
                    <a:pt x="171" y="17"/>
                    <a:pt x="171" y="17"/>
                  </a:cubicBezTo>
                  <a:cubicBezTo>
                    <a:pt x="179" y="17"/>
                    <a:pt x="186" y="24"/>
                    <a:pt x="186" y="32"/>
                  </a:cubicBezTo>
                  <a:cubicBezTo>
                    <a:pt x="186" y="37"/>
                    <a:pt x="186" y="37"/>
                    <a:pt x="186" y="37"/>
                  </a:cubicBezTo>
                  <a:cubicBezTo>
                    <a:pt x="5" y="37"/>
                    <a:pt x="5" y="37"/>
                    <a:pt x="5" y="37"/>
                  </a:cubicBezTo>
                  <a:cubicBezTo>
                    <a:pt x="5" y="32"/>
                    <a:pt x="5" y="32"/>
                    <a:pt x="5" y="32"/>
                  </a:cubicBezTo>
                  <a:cubicBezTo>
                    <a:pt x="5" y="24"/>
                    <a:pt x="12" y="17"/>
                    <a:pt x="20" y="17"/>
                  </a:cubicBezTo>
                  <a:close/>
                  <a:moveTo>
                    <a:pt x="171" y="181"/>
                  </a:moveTo>
                  <a:cubicBezTo>
                    <a:pt x="20" y="181"/>
                    <a:pt x="20" y="181"/>
                    <a:pt x="20" y="181"/>
                  </a:cubicBezTo>
                  <a:cubicBezTo>
                    <a:pt x="12" y="181"/>
                    <a:pt x="5" y="175"/>
                    <a:pt x="5" y="167"/>
                  </a:cubicBezTo>
                  <a:cubicBezTo>
                    <a:pt x="5" y="43"/>
                    <a:pt x="5" y="43"/>
                    <a:pt x="5" y="43"/>
                  </a:cubicBezTo>
                  <a:cubicBezTo>
                    <a:pt x="186" y="43"/>
                    <a:pt x="186" y="43"/>
                    <a:pt x="186" y="43"/>
                  </a:cubicBezTo>
                  <a:cubicBezTo>
                    <a:pt x="186" y="167"/>
                    <a:pt x="186" y="167"/>
                    <a:pt x="186" y="167"/>
                  </a:cubicBezTo>
                  <a:cubicBezTo>
                    <a:pt x="186" y="175"/>
                    <a:pt x="179" y="181"/>
                    <a:pt x="171" y="181"/>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664" name="Google Shape;664;p5"/>
            <p:cNvSpPr/>
            <p:nvPr/>
          </p:nvSpPr>
          <p:spPr>
            <a:xfrm>
              <a:off x="8839200" y="2928938"/>
              <a:ext cx="46037" cy="46038"/>
            </a:xfrm>
            <a:custGeom>
              <a:rect b="b" l="l" r="r" t="t"/>
              <a:pathLst>
                <a:path extrusionOk="0" h="29" w="29">
                  <a:moveTo>
                    <a:pt x="26" y="0"/>
                  </a:moveTo>
                  <a:cubicBezTo>
                    <a:pt x="3" y="0"/>
                    <a:pt x="3" y="0"/>
                    <a:pt x="3" y="0"/>
                  </a:cubicBezTo>
                  <a:cubicBezTo>
                    <a:pt x="2" y="0"/>
                    <a:pt x="0" y="1"/>
                    <a:pt x="0" y="3"/>
                  </a:cubicBezTo>
                  <a:cubicBezTo>
                    <a:pt x="0" y="26"/>
                    <a:pt x="0" y="26"/>
                    <a:pt x="0" y="26"/>
                  </a:cubicBezTo>
                  <a:cubicBezTo>
                    <a:pt x="0" y="27"/>
                    <a:pt x="2" y="29"/>
                    <a:pt x="3" y="29"/>
                  </a:cubicBezTo>
                  <a:cubicBezTo>
                    <a:pt x="26" y="29"/>
                    <a:pt x="26" y="29"/>
                    <a:pt x="26" y="29"/>
                  </a:cubicBezTo>
                  <a:cubicBezTo>
                    <a:pt x="28" y="29"/>
                    <a:pt x="29" y="27"/>
                    <a:pt x="29" y="26"/>
                  </a:cubicBezTo>
                  <a:cubicBezTo>
                    <a:pt x="29" y="3"/>
                    <a:pt x="29" y="3"/>
                    <a:pt x="29" y="3"/>
                  </a:cubicBezTo>
                  <a:cubicBezTo>
                    <a:pt x="29" y="1"/>
                    <a:pt x="28" y="0"/>
                    <a:pt x="26" y="0"/>
                  </a:cubicBezTo>
                  <a:close/>
                  <a:moveTo>
                    <a:pt x="23" y="23"/>
                  </a:moveTo>
                  <a:cubicBezTo>
                    <a:pt x="6" y="23"/>
                    <a:pt x="6" y="23"/>
                    <a:pt x="6" y="23"/>
                  </a:cubicBezTo>
                  <a:cubicBezTo>
                    <a:pt x="6" y="6"/>
                    <a:pt x="6" y="6"/>
                    <a:pt x="6" y="6"/>
                  </a:cubicBezTo>
                  <a:cubicBezTo>
                    <a:pt x="23" y="6"/>
                    <a:pt x="23" y="6"/>
                    <a:pt x="23" y="6"/>
                  </a:cubicBezTo>
                  <a:lnTo>
                    <a:pt x="23" y="23"/>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665" name="Google Shape;665;p5"/>
            <p:cNvSpPr/>
            <p:nvPr/>
          </p:nvSpPr>
          <p:spPr>
            <a:xfrm>
              <a:off x="8905875" y="2928938"/>
              <a:ext cx="42862" cy="46038"/>
            </a:xfrm>
            <a:custGeom>
              <a:rect b="b" l="l" r="r" t="t"/>
              <a:pathLst>
                <a:path extrusionOk="0" h="29" w="28">
                  <a:moveTo>
                    <a:pt x="26" y="0"/>
                  </a:moveTo>
                  <a:cubicBezTo>
                    <a:pt x="3" y="0"/>
                    <a:pt x="3" y="0"/>
                    <a:pt x="3" y="0"/>
                  </a:cubicBezTo>
                  <a:cubicBezTo>
                    <a:pt x="1" y="0"/>
                    <a:pt x="0" y="1"/>
                    <a:pt x="0" y="3"/>
                  </a:cubicBezTo>
                  <a:cubicBezTo>
                    <a:pt x="0" y="26"/>
                    <a:pt x="0" y="26"/>
                    <a:pt x="0" y="26"/>
                  </a:cubicBezTo>
                  <a:cubicBezTo>
                    <a:pt x="0" y="27"/>
                    <a:pt x="1" y="29"/>
                    <a:pt x="3" y="29"/>
                  </a:cubicBezTo>
                  <a:cubicBezTo>
                    <a:pt x="26" y="29"/>
                    <a:pt x="26" y="29"/>
                    <a:pt x="26" y="29"/>
                  </a:cubicBezTo>
                  <a:cubicBezTo>
                    <a:pt x="27" y="29"/>
                    <a:pt x="28" y="27"/>
                    <a:pt x="28" y="26"/>
                  </a:cubicBezTo>
                  <a:cubicBezTo>
                    <a:pt x="28" y="3"/>
                    <a:pt x="28" y="3"/>
                    <a:pt x="28" y="3"/>
                  </a:cubicBezTo>
                  <a:cubicBezTo>
                    <a:pt x="28" y="1"/>
                    <a:pt x="27" y="0"/>
                    <a:pt x="26" y="0"/>
                  </a:cubicBezTo>
                  <a:close/>
                  <a:moveTo>
                    <a:pt x="23" y="23"/>
                  </a:moveTo>
                  <a:cubicBezTo>
                    <a:pt x="6" y="23"/>
                    <a:pt x="6" y="23"/>
                    <a:pt x="6" y="23"/>
                  </a:cubicBezTo>
                  <a:cubicBezTo>
                    <a:pt x="6" y="6"/>
                    <a:pt x="6" y="6"/>
                    <a:pt x="6" y="6"/>
                  </a:cubicBezTo>
                  <a:cubicBezTo>
                    <a:pt x="23" y="6"/>
                    <a:pt x="23" y="6"/>
                    <a:pt x="23" y="6"/>
                  </a:cubicBezTo>
                  <a:lnTo>
                    <a:pt x="23" y="23"/>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666" name="Google Shape;666;p5"/>
            <p:cNvSpPr/>
            <p:nvPr/>
          </p:nvSpPr>
          <p:spPr>
            <a:xfrm>
              <a:off x="8710613" y="2997200"/>
              <a:ext cx="42862" cy="42863"/>
            </a:xfrm>
            <a:custGeom>
              <a:rect b="b" l="l" r="r" t="t"/>
              <a:pathLst>
                <a:path extrusionOk="0" h="28" w="28">
                  <a:moveTo>
                    <a:pt x="25" y="0"/>
                  </a:moveTo>
                  <a:cubicBezTo>
                    <a:pt x="2" y="0"/>
                    <a:pt x="2" y="0"/>
                    <a:pt x="2" y="0"/>
                  </a:cubicBezTo>
                  <a:cubicBezTo>
                    <a:pt x="1" y="0"/>
                    <a:pt x="0" y="1"/>
                    <a:pt x="0" y="2"/>
                  </a:cubicBezTo>
                  <a:cubicBezTo>
                    <a:pt x="0" y="25"/>
                    <a:pt x="0" y="25"/>
                    <a:pt x="0" y="25"/>
                  </a:cubicBezTo>
                  <a:cubicBezTo>
                    <a:pt x="0" y="27"/>
                    <a:pt x="1" y="28"/>
                    <a:pt x="2" y="28"/>
                  </a:cubicBezTo>
                  <a:cubicBezTo>
                    <a:pt x="25" y="28"/>
                    <a:pt x="25" y="28"/>
                    <a:pt x="25" y="28"/>
                  </a:cubicBezTo>
                  <a:cubicBezTo>
                    <a:pt x="27" y="28"/>
                    <a:pt x="28" y="27"/>
                    <a:pt x="28" y="25"/>
                  </a:cubicBezTo>
                  <a:cubicBezTo>
                    <a:pt x="28" y="2"/>
                    <a:pt x="28" y="2"/>
                    <a:pt x="28" y="2"/>
                  </a:cubicBezTo>
                  <a:cubicBezTo>
                    <a:pt x="28" y="1"/>
                    <a:pt x="27" y="0"/>
                    <a:pt x="25" y="0"/>
                  </a:cubicBezTo>
                  <a:close/>
                  <a:moveTo>
                    <a:pt x="22" y="22"/>
                  </a:moveTo>
                  <a:cubicBezTo>
                    <a:pt x="5" y="22"/>
                    <a:pt x="5" y="22"/>
                    <a:pt x="5" y="22"/>
                  </a:cubicBezTo>
                  <a:cubicBezTo>
                    <a:pt x="5" y="5"/>
                    <a:pt x="5" y="5"/>
                    <a:pt x="5" y="5"/>
                  </a:cubicBezTo>
                  <a:cubicBezTo>
                    <a:pt x="22" y="5"/>
                    <a:pt x="22" y="5"/>
                    <a:pt x="22" y="5"/>
                  </a:cubicBezTo>
                  <a:lnTo>
                    <a:pt x="22" y="22"/>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667" name="Google Shape;667;p5"/>
            <p:cNvSpPr/>
            <p:nvPr/>
          </p:nvSpPr>
          <p:spPr>
            <a:xfrm>
              <a:off x="8775700" y="2997200"/>
              <a:ext cx="44450" cy="42863"/>
            </a:xfrm>
            <a:custGeom>
              <a:rect b="b" l="l" r="r" t="t"/>
              <a:pathLst>
                <a:path extrusionOk="0" h="28" w="29">
                  <a:moveTo>
                    <a:pt x="26" y="0"/>
                  </a:moveTo>
                  <a:cubicBezTo>
                    <a:pt x="3" y="0"/>
                    <a:pt x="3" y="0"/>
                    <a:pt x="3" y="0"/>
                  </a:cubicBezTo>
                  <a:cubicBezTo>
                    <a:pt x="1" y="0"/>
                    <a:pt x="0" y="1"/>
                    <a:pt x="0" y="2"/>
                  </a:cubicBezTo>
                  <a:cubicBezTo>
                    <a:pt x="0" y="25"/>
                    <a:pt x="0" y="25"/>
                    <a:pt x="0" y="25"/>
                  </a:cubicBezTo>
                  <a:cubicBezTo>
                    <a:pt x="0" y="27"/>
                    <a:pt x="1" y="28"/>
                    <a:pt x="3" y="28"/>
                  </a:cubicBezTo>
                  <a:cubicBezTo>
                    <a:pt x="26" y="28"/>
                    <a:pt x="26" y="28"/>
                    <a:pt x="26" y="28"/>
                  </a:cubicBezTo>
                  <a:cubicBezTo>
                    <a:pt x="27" y="28"/>
                    <a:pt x="29" y="27"/>
                    <a:pt x="29" y="25"/>
                  </a:cubicBezTo>
                  <a:cubicBezTo>
                    <a:pt x="29" y="2"/>
                    <a:pt x="29" y="2"/>
                    <a:pt x="29" y="2"/>
                  </a:cubicBezTo>
                  <a:cubicBezTo>
                    <a:pt x="29" y="1"/>
                    <a:pt x="27" y="0"/>
                    <a:pt x="26" y="0"/>
                  </a:cubicBezTo>
                  <a:close/>
                  <a:moveTo>
                    <a:pt x="23" y="22"/>
                  </a:moveTo>
                  <a:cubicBezTo>
                    <a:pt x="6" y="22"/>
                    <a:pt x="6" y="22"/>
                    <a:pt x="6" y="22"/>
                  </a:cubicBezTo>
                  <a:cubicBezTo>
                    <a:pt x="6" y="5"/>
                    <a:pt x="6" y="5"/>
                    <a:pt x="6" y="5"/>
                  </a:cubicBezTo>
                  <a:cubicBezTo>
                    <a:pt x="23" y="5"/>
                    <a:pt x="23" y="5"/>
                    <a:pt x="23" y="5"/>
                  </a:cubicBezTo>
                  <a:lnTo>
                    <a:pt x="23" y="22"/>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668" name="Google Shape;668;p5"/>
            <p:cNvSpPr/>
            <p:nvPr/>
          </p:nvSpPr>
          <p:spPr>
            <a:xfrm>
              <a:off x="8839200" y="2997200"/>
              <a:ext cx="46037" cy="42863"/>
            </a:xfrm>
            <a:custGeom>
              <a:rect b="b" l="l" r="r" t="t"/>
              <a:pathLst>
                <a:path extrusionOk="0" h="28" w="29">
                  <a:moveTo>
                    <a:pt x="26" y="0"/>
                  </a:moveTo>
                  <a:cubicBezTo>
                    <a:pt x="3" y="0"/>
                    <a:pt x="3" y="0"/>
                    <a:pt x="3" y="0"/>
                  </a:cubicBezTo>
                  <a:cubicBezTo>
                    <a:pt x="2" y="0"/>
                    <a:pt x="0" y="1"/>
                    <a:pt x="0" y="2"/>
                  </a:cubicBezTo>
                  <a:cubicBezTo>
                    <a:pt x="0" y="25"/>
                    <a:pt x="0" y="25"/>
                    <a:pt x="0" y="25"/>
                  </a:cubicBezTo>
                  <a:cubicBezTo>
                    <a:pt x="0" y="27"/>
                    <a:pt x="2" y="28"/>
                    <a:pt x="3" y="28"/>
                  </a:cubicBezTo>
                  <a:cubicBezTo>
                    <a:pt x="26" y="28"/>
                    <a:pt x="26" y="28"/>
                    <a:pt x="26" y="28"/>
                  </a:cubicBezTo>
                  <a:cubicBezTo>
                    <a:pt x="28" y="28"/>
                    <a:pt x="29" y="27"/>
                    <a:pt x="29" y="25"/>
                  </a:cubicBezTo>
                  <a:cubicBezTo>
                    <a:pt x="29" y="2"/>
                    <a:pt x="29" y="2"/>
                    <a:pt x="29" y="2"/>
                  </a:cubicBezTo>
                  <a:cubicBezTo>
                    <a:pt x="29" y="1"/>
                    <a:pt x="28" y="0"/>
                    <a:pt x="26" y="0"/>
                  </a:cubicBezTo>
                  <a:close/>
                  <a:moveTo>
                    <a:pt x="23" y="22"/>
                  </a:moveTo>
                  <a:cubicBezTo>
                    <a:pt x="6" y="22"/>
                    <a:pt x="6" y="22"/>
                    <a:pt x="6" y="22"/>
                  </a:cubicBezTo>
                  <a:cubicBezTo>
                    <a:pt x="6" y="5"/>
                    <a:pt x="6" y="5"/>
                    <a:pt x="6" y="5"/>
                  </a:cubicBezTo>
                  <a:cubicBezTo>
                    <a:pt x="23" y="5"/>
                    <a:pt x="23" y="5"/>
                    <a:pt x="23" y="5"/>
                  </a:cubicBezTo>
                  <a:lnTo>
                    <a:pt x="23" y="22"/>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669" name="Google Shape;669;p5"/>
            <p:cNvSpPr/>
            <p:nvPr/>
          </p:nvSpPr>
          <p:spPr>
            <a:xfrm>
              <a:off x="8905875" y="2997200"/>
              <a:ext cx="42862" cy="42863"/>
            </a:xfrm>
            <a:custGeom>
              <a:rect b="b" l="l" r="r" t="t"/>
              <a:pathLst>
                <a:path extrusionOk="0" h="28" w="28">
                  <a:moveTo>
                    <a:pt x="26" y="0"/>
                  </a:moveTo>
                  <a:cubicBezTo>
                    <a:pt x="3" y="0"/>
                    <a:pt x="3" y="0"/>
                    <a:pt x="3" y="0"/>
                  </a:cubicBezTo>
                  <a:cubicBezTo>
                    <a:pt x="1" y="0"/>
                    <a:pt x="0" y="1"/>
                    <a:pt x="0" y="2"/>
                  </a:cubicBezTo>
                  <a:cubicBezTo>
                    <a:pt x="0" y="25"/>
                    <a:pt x="0" y="25"/>
                    <a:pt x="0" y="25"/>
                  </a:cubicBezTo>
                  <a:cubicBezTo>
                    <a:pt x="0" y="27"/>
                    <a:pt x="1" y="28"/>
                    <a:pt x="3" y="28"/>
                  </a:cubicBezTo>
                  <a:cubicBezTo>
                    <a:pt x="26" y="28"/>
                    <a:pt x="26" y="28"/>
                    <a:pt x="26" y="28"/>
                  </a:cubicBezTo>
                  <a:cubicBezTo>
                    <a:pt x="27" y="28"/>
                    <a:pt x="28" y="27"/>
                    <a:pt x="28" y="25"/>
                  </a:cubicBezTo>
                  <a:cubicBezTo>
                    <a:pt x="28" y="2"/>
                    <a:pt x="28" y="2"/>
                    <a:pt x="28" y="2"/>
                  </a:cubicBezTo>
                  <a:cubicBezTo>
                    <a:pt x="28" y="1"/>
                    <a:pt x="27" y="0"/>
                    <a:pt x="26" y="0"/>
                  </a:cubicBezTo>
                  <a:close/>
                  <a:moveTo>
                    <a:pt x="23" y="22"/>
                  </a:moveTo>
                  <a:cubicBezTo>
                    <a:pt x="6" y="22"/>
                    <a:pt x="6" y="22"/>
                    <a:pt x="6" y="22"/>
                  </a:cubicBezTo>
                  <a:cubicBezTo>
                    <a:pt x="6" y="5"/>
                    <a:pt x="6" y="5"/>
                    <a:pt x="6" y="5"/>
                  </a:cubicBezTo>
                  <a:cubicBezTo>
                    <a:pt x="23" y="5"/>
                    <a:pt x="23" y="5"/>
                    <a:pt x="23" y="5"/>
                  </a:cubicBezTo>
                  <a:lnTo>
                    <a:pt x="23" y="22"/>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670" name="Google Shape;670;p5"/>
            <p:cNvSpPr/>
            <p:nvPr/>
          </p:nvSpPr>
          <p:spPr>
            <a:xfrm>
              <a:off x="8710613" y="3063875"/>
              <a:ext cx="42862" cy="44450"/>
            </a:xfrm>
            <a:custGeom>
              <a:rect b="b" l="l" r="r" t="t"/>
              <a:pathLst>
                <a:path extrusionOk="0" h="29" w="28">
                  <a:moveTo>
                    <a:pt x="25" y="0"/>
                  </a:moveTo>
                  <a:cubicBezTo>
                    <a:pt x="2" y="0"/>
                    <a:pt x="2" y="0"/>
                    <a:pt x="2" y="0"/>
                  </a:cubicBezTo>
                  <a:cubicBezTo>
                    <a:pt x="1" y="0"/>
                    <a:pt x="0" y="1"/>
                    <a:pt x="0" y="3"/>
                  </a:cubicBezTo>
                  <a:cubicBezTo>
                    <a:pt x="0" y="26"/>
                    <a:pt x="0" y="26"/>
                    <a:pt x="0" y="26"/>
                  </a:cubicBezTo>
                  <a:cubicBezTo>
                    <a:pt x="0" y="28"/>
                    <a:pt x="1" y="29"/>
                    <a:pt x="2" y="29"/>
                  </a:cubicBezTo>
                  <a:cubicBezTo>
                    <a:pt x="25" y="29"/>
                    <a:pt x="25" y="29"/>
                    <a:pt x="25" y="29"/>
                  </a:cubicBezTo>
                  <a:cubicBezTo>
                    <a:pt x="27" y="29"/>
                    <a:pt x="28" y="28"/>
                    <a:pt x="28" y="26"/>
                  </a:cubicBezTo>
                  <a:cubicBezTo>
                    <a:pt x="28" y="3"/>
                    <a:pt x="28" y="3"/>
                    <a:pt x="28" y="3"/>
                  </a:cubicBezTo>
                  <a:cubicBezTo>
                    <a:pt x="28" y="1"/>
                    <a:pt x="27" y="0"/>
                    <a:pt x="25" y="0"/>
                  </a:cubicBezTo>
                  <a:close/>
                  <a:moveTo>
                    <a:pt x="22" y="23"/>
                  </a:moveTo>
                  <a:cubicBezTo>
                    <a:pt x="5" y="23"/>
                    <a:pt x="5" y="23"/>
                    <a:pt x="5" y="23"/>
                  </a:cubicBezTo>
                  <a:cubicBezTo>
                    <a:pt x="5" y="6"/>
                    <a:pt x="5" y="6"/>
                    <a:pt x="5" y="6"/>
                  </a:cubicBezTo>
                  <a:cubicBezTo>
                    <a:pt x="22" y="6"/>
                    <a:pt x="22" y="6"/>
                    <a:pt x="22" y="6"/>
                  </a:cubicBezTo>
                  <a:lnTo>
                    <a:pt x="22" y="23"/>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671" name="Google Shape;671;p5"/>
            <p:cNvSpPr/>
            <p:nvPr/>
          </p:nvSpPr>
          <p:spPr>
            <a:xfrm>
              <a:off x="8775700" y="3063875"/>
              <a:ext cx="44450" cy="44450"/>
            </a:xfrm>
            <a:custGeom>
              <a:rect b="b" l="l" r="r" t="t"/>
              <a:pathLst>
                <a:path extrusionOk="0" h="29" w="29">
                  <a:moveTo>
                    <a:pt x="26" y="0"/>
                  </a:moveTo>
                  <a:cubicBezTo>
                    <a:pt x="3" y="0"/>
                    <a:pt x="3" y="0"/>
                    <a:pt x="3" y="0"/>
                  </a:cubicBezTo>
                  <a:cubicBezTo>
                    <a:pt x="1" y="0"/>
                    <a:pt x="0" y="1"/>
                    <a:pt x="0" y="3"/>
                  </a:cubicBezTo>
                  <a:cubicBezTo>
                    <a:pt x="0" y="26"/>
                    <a:pt x="0" y="26"/>
                    <a:pt x="0" y="26"/>
                  </a:cubicBezTo>
                  <a:cubicBezTo>
                    <a:pt x="0" y="28"/>
                    <a:pt x="1" y="29"/>
                    <a:pt x="3" y="29"/>
                  </a:cubicBezTo>
                  <a:cubicBezTo>
                    <a:pt x="26" y="29"/>
                    <a:pt x="26" y="29"/>
                    <a:pt x="26" y="29"/>
                  </a:cubicBezTo>
                  <a:cubicBezTo>
                    <a:pt x="27" y="29"/>
                    <a:pt x="29" y="28"/>
                    <a:pt x="29" y="26"/>
                  </a:cubicBezTo>
                  <a:cubicBezTo>
                    <a:pt x="29" y="3"/>
                    <a:pt x="29" y="3"/>
                    <a:pt x="29" y="3"/>
                  </a:cubicBezTo>
                  <a:cubicBezTo>
                    <a:pt x="29" y="1"/>
                    <a:pt x="27" y="0"/>
                    <a:pt x="26" y="0"/>
                  </a:cubicBezTo>
                  <a:close/>
                  <a:moveTo>
                    <a:pt x="23" y="23"/>
                  </a:moveTo>
                  <a:cubicBezTo>
                    <a:pt x="6" y="23"/>
                    <a:pt x="6" y="23"/>
                    <a:pt x="6" y="23"/>
                  </a:cubicBezTo>
                  <a:cubicBezTo>
                    <a:pt x="6" y="6"/>
                    <a:pt x="6" y="6"/>
                    <a:pt x="6" y="6"/>
                  </a:cubicBezTo>
                  <a:cubicBezTo>
                    <a:pt x="23" y="6"/>
                    <a:pt x="23" y="6"/>
                    <a:pt x="23" y="6"/>
                  </a:cubicBezTo>
                  <a:lnTo>
                    <a:pt x="23" y="23"/>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672" name="Google Shape;672;p5"/>
            <p:cNvSpPr/>
            <p:nvPr/>
          </p:nvSpPr>
          <p:spPr>
            <a:xfrm>
              <a:off x="8839200" y="3063875"/>
              <a:ext cx="46037" cy="44450"/>
            </a:xfrm>
            <a:custGeom>
              <a:rect b="b" l="l" r="r" t="t"/>
              <a:pathLst>
                <a:path extrusionOk="0" h="29" w="29">
                  <a:moveTo>
                    <a:pt x="26" y="0"/>
                  </a:moveTo>
                  <a:cubicBezTo>
                    <a:pt x="3" y="0"/>
                    <a:pt x="3" y="0"/>
                    <a:pt x="3" y="0"/>
                  </a:cubicBezTo>
                  <a:cubicBezTo>
                    <a:pt x="2" y="0"/>
                    <a:pt x="0" y="1"/>
                    <a:pt x="0" y="3"/>
                  </a:cubicBezTo>
                  <a:cubicBezTo>
                    <a:pt x="0" y="26"/>
                    <a:pt x="0" y="26"/>
                    <a:pt x="0" y="26"/>
                  </a:cubicBezTo>
                  <a:cubicBezTo>
                    <a:pt x="0" y="28"/>
                    <a:pt x="2" y="29"/>
                    <a:pt x="3" y="29"/>
                  </a:cubicBezTo>
                  <a:cubicBezTo>
                    <a:pt x="26" y="29"/>
                    <a:pt x="26" y="29"/>
                    <a:pt x="26" y="29"/>
                  </a:cubicBezTo>
                  <a:cubicBezTo>
                    <a:pt x="28" y="29"/>
                    <a:pt x="29" y="28"/>
                    <a:pt x="29" y="26"/>
                  </a:cubicBezTo>
                  <a:cubicBezTo>
                    <a:pt x="29" y="3"/>
                    <a:pt x="29" y="3"/>
                    <a:pt x="29" y="3"/>
                  </a:cubicBezTo>
                  <a:cubicBezTo>
                    <a:pt x="29" y="1"/>
                    <a:pt x="28" y="0"/>
                    <a:pt x="26" y="0"/>
                  </a:cubicBezTo>
                  <a:close/>
                  <a:moveTo>
                    <a:pt x="23" y="23"/>
                  </a:moveTo>
                  <a:cubicBezTo>
                    <a:pt x="6" y="23"/>
                    <a:pt x="6" y="23"/>
                    <a:pt x="6" y="23"/>
                  </a:cubicBezTo>
                  <a:cubicBezTo>
                    <a:pt x="6" y="6"/>
                    <a:pt x="6" y="6"/>
                    <a:pt x="6" y="6"/>
                  </a:cubicBezTo>
                  <a:cubicBezTo>
                    <a:pt x="23" y="6"/>
                    <a:pt x="23" y="6"/>
                    <a:pt x="23" y="6"/>
                  </a:cubicBezTo>
                  <a:lnTo>
                    <a:pt x="23" y="23"/>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grpSp>
      <p:sp>
        <p:nvSpPr>
          <p:cNvPr id="673" name="Google Shape;673;p5"/>
          <p:cNvSpPr/>
          <p:nvPr/>
        </p:nvSpPr>
        <p:spPr>
          <a:xfrm rot="10800000">
            <a:off x="3156858" y="2655609"/>
            <a:ext cx="945534" cy="954846"/>
          </a:xfrm>
          <a:custGeom>
            <a:rect b="b" l="l" r="r" t="t"/>
            <a:pathLst>
              <a:path extrusionOk="0" h="149" w="148">
                <a:moveTo>
                  <a:pt x="125" y="92"/>
                </a:moveTo>
                <a:cubicBezTo>
                  <a:pt x="125" y="88"/>
                  <a:pt x="122" y="82"/>
                  <a:pt x="120" y="77"/>
                </a:cubicBezTo>
                <a:cubicBezTo>
                  <a:pt x="145" y="77"/>
                  <a:pt x="145" y="77"/>
                  <a:pt x="145" y="77"/>
                </a:cubicBezTo>
                <a:cubicBezTo>
                  <a:pt x="147" y="77"/>
                  <a:pt x="148" y="76"/>
                  <a:pt x="148" y="74"/>
                </a:cubicBezTo>
                <a:cubicBezTo>
                  <a:pt x="148" y="33"/>
                  <a:pt x="115" y="0"/>
                  <a:pt x="74" y="0"/>
                </a:cubicBezTo>
                <a:cubicBezTo>
                  <a:pt x="33" y="0"/>
                  <a:pt x="0" y="33"/>
                  <a:pt x="0" y="74"/>
                </a:cubicBezTo>
                <a:cubicBezTo>
                  <a:pt x="0" y="115"/>
                  <a:pt x="33" y="149"/>
                  <a:pt x="74" y="149"/>
                </a:cubicBezTo>
                <a:cubicBezTo>
                  <a:pt x="76" y="149"/>
                  <a:pt x="77" y="147"/>
                  <a:pt x="77" y="146"/>
                </a:cubicBezTo>
                <a:cubicBezTo>
                  <a:pt x="77" y="116"/>
                  <a:pt x="77" y="116"/>
                  <a:pt x="77" y="116"/>
                </a:cubicBezTo>
                <a:cubicBezTo>
                  <a:pt x="77" y="115"/>
                  <a:pt x="76" y="114"/>
                  <a:pt x="76" y="114"/>
                </a:cubicBezTo>
                <a:cubicBezTo>
                  <a:pt x="75" y="113"/>
                  <a:pt x="74" y="113"/>
                  <a:pt x="73" y="113"/>
                </a:cubicBezTo>
                <a:cubicBezTo>
                  <a:pt x="67" y="116"/>
                  <a:pt x="59" y="119"/>
                  <a:pt x="57" y="119"/>
                </a:cubicBezTo>
                <a:cubicBezTo>
                  <a:pt x="51" y="119"/>
                  <a:pt x="47" y="115"/>
                  <a:pt x="47" y="110"/>
                </a:cubicBezTo>
                <a:cubicBezTo>
                  <a:pt x="47" y="105"/>
                  <a:pt x="51" y="100"/>
                  <a:pt x="57" y="100"/>
                </a:cubicBezTo>
                <a:cubicBezTo>
                  <a:pt x="59" y="100"/>
                  <a:pt x="67" y="104"/>
                  <a:pt x="73" y="107"/>
                </a:cubicBezTo>
                <a:cubicBezTo>
                  <a:pt x="74" y="107"/>
                  <a:pt x="75" y="107"/>
                  <a:pt x="76" y="106"/>
                </a:cubicBezTo>
                <a:cubicBezTo>
                  <a:pt x="76" y="106"/>
                  <a:pt x="77" y="105"/>
                  <a:pt x="77" y="104"/>
                </a:cubicBezTo>
                <a:cubicBezTo>
                  <a:pt x="77" y="77"/>
                  <a:pt x="77" y="77"/>
                  <a:pt x="77" y="77"/>
                </a:cubicBezTo>
                <a:cubicBezTo>
                  <a:pt x="99" y="77"/>
                  <a:pt x="99" y="77"/>
                  <a:pt x="99" y="77"/>
                </a:cubicBezTo>
                <a:cubicBezTo>
                  <a:pt x="97" y="82"/>
                  <a:pt x="94" y="88"/>
                  <a:pt x="94" y="92"/>
                </a:cubicBezTo>
                <a:cubicBezTo>
                  <a:pt x="94" y="100"/>
                  <a:pt x="101" y="107"/>
                  <a:pt x="110" y="107"/>
                </a:cubicBezTo>
                <a:cubicBezTo>
                  <a:pt x="118" y="107"/>
                  <a:pt x="125" y="100"/>
                  <a:pt x="125" y="92"/>
                </a:cubicBezTo>
                <a:close/>
                <a:moveTo>
                  <a:pt x="71" y="6"/>
                </a:moveTo>
                <a:cubicBezTo>
                  <a:pt x="71" y="33"/>
                  <a:pt x="71" y="33"/>
                  <a:pt x="71" y="33"/>
                </a:cubicBezTo>
                <a:cubicBezTo>
                  <a:pt x="71" y="34"/>
                  <a:pt x="72" y="34"/>
                  <a:pt x="72" y="35"/>
                </a:cubicBezTo>
                <a:cubicBezTo>
                  <a:pt x="73" y="35"/>
                  <a:pt x="73" y="35"/>
                  <a:pt x="73" y="35"/>
                </a:cubicBezTo>
                <a:cubicBezTo>
                  <a:pt x="73" y="35"/>
                  <a:pt x="73" y="35"/>
                  <a:pt x="73" y="35"/>
                </a:cubicBezTo>
                <a:cubicBezTo>
                  <a:pt x="73" y="35"/>
                  <a:pt x="74" y="35"/>
                  <a:pt x="74" y="35"/>
                </a:cubicBezTo>
                <a:cubicBezTo>
                  <a:pt x="74" y="35"/>
                  <a:pt x="74" y="35"/>
                  <a:pt x="74" y="35"/>
                </a:cubicBezTo>
                <a:cubicBezTo>
                  <a:pt x="74" y="35"/>
                  <a:pt x="74" y="35"/>
                  <a:pt x="75" y="35"/>
                </a:cubicBezTo>
                <a:cubicBezTo>
                  <a:pt x="75" y="35"/>
                  <a:pt x="75" y="35"/>
                  <a:pt x="75" y="35"/>
                </a:cubicBezTo>
                <a:cubicBezTo>
                  <a:pt x="75" y="35"/>
                  <a:pt x="76" y="35"/>
                  <a:pt x="78" y="34"/>
                </a:cubicBezTo>
                <a:cubicBezTo>
                  <a:pt x="79" y="33"/>
                  <a:pt x="81" y="33"/>
                  <a:pt x="82" y="32"/>
                </a:cubicBezTo>
                <a:cubicBezTo>
                  <a:pt x="83" y="32"/>
                  <a:pt x="84" y="31"/>
                  <a:pt x="85" y="31"/>
                </a:cubicBezTo>
                <a:cubicBezTo>
                  <a:pt x="86" y="30"/>
                  <a:pt x="88" y="30"/>
                  <a:pt x="89" y="30"/>
                </a:cubicBezTo>
                <a:cubicBezTo>
                  <a:pt x="91" y="29"/>
                  <a:pt x="91" y="29"/>
                  <a:pt x="91" y="29"/>
                </a:cubicBezTo>
                <a:cubicBezTo>
                  <a:pt x="92" y="29"/>
                  <a:pt x="93" y="29"/>
                  <a:pt x="94" y="30"/>
                </a:cubicBezTo>
                <a:cubicBezTo>
                  <a:pt x="94" y="30"/>
                  <a:pt x="95" y="30"/>
                  <a:pt x="95" y="30"/>
                </a:cubicBezTo>
                <a:cubicBezTo>
                  <a:pt x="97" y="31"/>
                  <a:pt x="99" y="33"/>
                  <a:pt x="100" y="35"/>
                </a:cubicBezTo>
                <a:cubicBezTo>
                  <a:pt x="100" y="35"/>
                  <a:pt x="100" y="36"/>
                  <a:pt x="100" y="36"/>
                </a:cubicBezTo>
                <a:cubicBezTo>
                  <a:pt x="101" y="37"/>
                  <a:pt x="101" y="38"/>
                  <a:pt x="101" y="39"/>
                </a:cubicBezTo>
                <a:cubicBezTo>
                  <a:pt x="101" y="39"/>
                  <a:pt x="101" y="40"/>
                  <a:pt x="101" y="41"/>
                </a:cubicBezTo>
                <a:cubicBezTo>
                  <a:pt x="100" y="41"/>
                  <a:pt x="100" y="42"/>
                  <a:pt x="100" y="43"/>
                </a:cubicBezTo>
                <a:cubicBezTo>
                  <a:pt x="99" y="44"/>
                  <a:pt x="99" y="44"/>
                  <a:pt x="99" y="44"/>
                </a:cubicBezTo>
                <a:cubicBezTo>
                  <a:pt x="98" y="45"/>
                  <a:pt x="98" y="45"/>
                  <a:pt x="98" y="45"/>
                </a:cubicBezTo>
                <a:cubicBezTo>
                  <a:pt x="98" y="46"/>
                  <a:pt x="97" y="46"/>
                  <a:pt x="97" y="46"/>
                </a:cubicBezTo>
                <a:cubicBezTo>
                  <a:pt x="97" y="46"/>
                  <a:pt x="96" y="47"/>
                  <a:pt x="96" y="47"/>
                </a:cubicBezTo>
                <a:cubicBezTo>
                  <a:pt x="95" y="48"/>
                  <a:pt x="93" y="48"/>
                  <a:pt x="91" y="48"/>
                </a:cubicBezTo>
                <a:cubicBezTo>
                  <a:pt x="89" y="48"/>
                  <a:pt x="81" y="45"/>
                  <a:pt x="75" y="42"/>
                </a:cubicBezTo>
                <a:cubicBezTo>
                  <a:pt x="74" y="42"/>
                  <a:pt x="73" y="42"/>
                  <a:pt x="72" y="42"/>
                </a:cubicBezTo>
                <a:cubicBezTo>
                  <a:pt x="72" y="43"/>
                  <a:pt x="71" y="44"/>
                  <a:pt x="71" y="45"/>
                </a:cubicBezTo>
                <a:cubicBezTo>
                  <a:pt x="71" y="71"/>
                  <a:pt x="71" y="71"/>
                  <a:pt x="71" y="71"/>
                </a:cubicBezTo>
                <a:cubicBezTo>
                  <a:pt x="49" y="71"/>
                  <a:pt x="49" y="71"/>
                  <a:pt x="49" y="71"/>
                </a:cubicBezTo>
                <a:cubicBezTo>
                  <a:pt x="51" y="67"/>
                  <a:pt x="54" y="60"/>
                  <a:pt x="54" y="57"/>
                </a:cubicBezTo>
                <a:cubicBezTo>
                  <a:pt x="54" y="49"/>
                  <a:pt x="47" y="42"/>
                  <a:pt x="38" y="42"/>
                </a:cubicBezTo>
                <a:cubicBezTo>
                  <a:pt x="30" y="42"/>
                  <a:pt x="23" y="49"/>
                  <a:pt x="23" y="57"/>
                </a:cubicBezTo>
                <a:cubicBezTo>
                  <a:pt x="23" y="60"/>
                  <a:pt x="26" y="67"/>
                  <a:pt x="28" y="71"/>
                </a:cubicBezTo>
                <a:cubicBezTo>
                  <a:pt x="6" y="71"/>
                  <a:pt x="6" y="71"/>
                  <a:pt x="6" y="71"/>
                </a:cubicBezTo>
                <a:cubicBezTo>
                  <a:pt x="7" y="36"/>
                  <a:pt x="36" y="7"/>
                  <a:pt x="71" y="6"/>
                </a:cubicBezTo>
                <a:close/>
                <a:moveTo>
                  <a:pt x="71" y="99"/>
                </a:moveTo>
                <a:cubicBezTo>
                  <a:pt x="67" y="97"/>
                  <a:pt x="60" y="95"/>
                  <a:pt x="57" y="95"/>
                </a:cubicBezTo>
                <a:cubicBezTo>
                  <a:pt x="48" y="95"/>
                  <a:pt x="41" y="102"/>
                  <a:pt x="41" y="110"/>
                </a:cubicBezTo>
                <a:cubicBezTo>
                  <a:pt x="41" y="118"/>
                  <a:pt x="48" y="125"/>
                  <a:pt x="57" y="125"/>
                </a:cubicBezTo>
                <a:cubicBezTo>
                  <a:pt x="60" y="125"/>
                  <a:pt x="67" y="122"/>
                  <a:pt x="71" y="121"/>
                </a:cubicBezTo>
                <a:cubicBezTo>
                  <a:pt x="71" y="143"/>
                  <a:pt x="71" y="143"/>
                  <a:pt x="71" y="143"/>
                </a:cubicBezTo>
                <a:cubicBezTo>
                  <a:pt x="36" y="141"/>
                  <a:pt x="7" y="113"/>
                  <a:pt x="6" y="77"/>
                </a:cubicBezTo>
                <a:cubicBezTo>
                  <a:pt x="32" y="77"/>
                  <a:pt x="32" y="77"/>
                  <a:pt x="32" y="77"/>
                </a:cubicBezTo>
                <a:cubicBezTo>
                  <a:pt x="33" y="77"/>
                  <a:pt x="34" y="77"/>
                  <a:pt x="35" y="76"/>
                </a:cubicBezTo>
                <a:cubicBezTo>
                  <a:pt x="35" y="75"/>
                  <a:pt x="35" y="74"/>
                  <a:pt x="35" y="73"/>
                </a:cubicBezTo>
                <a:cubicBezTo>
                  <a:pt x="32" y="67"/>
                  <a:pt x="29" y="59"/>
                  <a:pt x="29" y="57"/>
                </a:cubicBezTo>
                <a:cubicBezTo>
                  <a:pt x="29" y="52"/>
                  <a:pt x="33" y="48"/>
                  <a:pt x="38" y="48"/>
                </a:cubicBezTo>
                <a:cubicBezTo>
                  <a:pt x="43" y="48"/>
                  <a:pt x="48" y="52"/>
                  <a:pt x="48" y="57"/>
                </a:cubicBezTo>
                <a:cubicBezTo>
                  <a:pt x="48" y="59"/>
                  <a:pt x="45" y="67"/>
                  <a:pt x="42" y="73"/>
                </a:cubicBezTo>
                <a:cubicBezTo>
                  <a:pt x="41" y="74"/>
                  <a:pt x="41" y="75"/>
                  <a:pt x="42" y="76"/>
                </a:cubicBezTo>
                <a:cubicBezTo>
                  <a:pt x="42" y="77"/>
                  <a:pt x="43" y="77"/>
                  <a:pt x="44" y="77"/>
                </a:cubicBezTo>
                <a:cubicBezTo>
                  <a:pt x="71" y="77"/>
                  <a:pt x="71" y="77"/>
                  <a:pt x="71" y="77"/>
                </a:cubicBezTo>
                <a:lnTo>
                  <a:pt x="71" y="99"/>
                </a:lnTo>
                <a:close/>
                <a:moveTo>
                  <a:pt x="100" y="92"/>
                </a:moveTo>
                <a:cubicBezTo>
                  <a:pt x="100" y="89"/>
                  <a:pt x="103" y="82"/>
                  <a:pt x="106" y="76"/>
                </a:cubicBezTo>
                <a:cubicBezTo>
                  <a:pt x="107" y="75"/>
                  <a:pt x="107" y="74"/>
                  <a:pt x="106" y="73"/>
                </a:cubicBezTo>
                <a:cubicBezTo>
                  <a:pt x="106" y="72"/>
                  <a:pt x="105" y="71"/>
                  <a:pt x="104" y="71"/>
                </a:cubicBezTo>
                <a:cubicBezTo>
                  <a:pt x="77" y="71"/>
                  <a:pt x="77" y="71"/>
                  <a:pt x="77" y="71"/>
                </a:cubicBezTo>
                <a:cubicBezTo>
                  <a:pt x="77" y="49"/>
                  <a:pt x="77" y="49"/>
                  <a:pt x="77" y="49"/>
                </a:cubicBezTo>
                <a:cubicBezTo>
                  <a:pt x="81" y="51"/>
                  <a:pt x="88" y="54"/>
                  <a:pt x="91" y="54"/>
                </a:cubicBezTo>
                <a:cubicBezTo>
                  <a:pt x="94" y="54"/>
                  <a:pt x="97" y="53"/>
                  <a:pt x="99" y="52"/>
                </a:cubicBezTo>
                <a:cubicBezTo>
                  <a:pt x="100" y="51"/>
                  <a:pt x="100" y="51"/>
                  <a:pt x="101" y="51"/>
                </a:cubicBezTo>
                <a:cubicBezTo>
                  <a:pt x="101" y="50"/>
                  <a:pt x="102" y="50"/>
                  <a:pt x="102" y="49"/>
                </a:cubicBezTo>
                <a:cubicBezTo>
                  <a:pt x="102" y="49"/>
                  <a:pt x="103" y="48"/>
                  <a:pt x="103" y="48"/>
                </a:cubicBezTo>
                <a:cubicBezTo>
                  <a:pt x="104" y="47"/>
                  <a:pt x="104" y="47"/>
                  <a:pt x="105" y="46"/>
                </a:cubicBezTo>
                <a:cubicBezTo>
                  <a:pt x="105" y="45"/>
                  <a:pt x="106" y="43"/>
                  <a:pt x="106" y="42"/>
                </a:cubicBezTo>
                <a:cubicBezTo>
                  <a:pt x="106" y="41"/>
                  <a:pt x="107" y="40"/>
                  <a:pt x="107" y="39"/>
                </a:cubicBezTo>
                <a:cubicBezTo>
                  <a:pt x="107" y="37"/>
                  <a:pt x="106" y="36"/>
                  <a:pt x="106" y="34"/>
                </a:cubicBezTo>
                <a:cubicBezTo>
                  <a:pt x="106" y="34"/>
                  <a:pt x="106" y="33"/>
                  <a:pt x="105" y="33"/>
                </a:cubicBezTo>
                <a:cubicBezTo>
                  <a:pt x="104" y="29"/>
                  <a:pt x="101" y="26"/>
                  <a:pt x="97" y="25"/>
                </a:cubicBezTo>
                <a:cubicBezTo>
                  <a:pt x="97" y="24"/>
                  <a:pt x="96" y="24"/>
                  <a:pt x="96" y="24"/>
                </a:cubicBezTo>
                <a:cubicBezTo>
                  <a:pt x="94" y="24"/>
                  <a:pt x="93" y="23"/>
                  <a:pt x="91" y="23"/>
                </a:cubicBezTo>
                <a:cubicBezTo>
                  <a:pt x="90" y="23"/>
                  <a:pt x="89" y="24"/>
                  <a:pt x="87" y="24"/>
                </a:cubicBezTo>
                <a:cubicBezTo>
                  <a:pt x="86" y="24"/>
                  <a:pt x="85" y="25"/>
                  <a:pt x="83" y="26"/>
                </a:cubicBezTo>
                <a:cubicBezTo>
                  <a:pt x="82" y="26"/>
                  <a:pt x="81" y="26"/>
                  <a:pt x="80" y="27"/>
                </a:cubicBezTo>
                <a:cubicBezTo>
                  <a:pt x="79" y="27"/>
                  <a:pt x="78" y="28"/>
                  <a:pt x="77" y="28"/>
                </a:cubicBezTo>
                <a:cubicBezTo>
                  <a:pt x="77" y="6"/>
                  <a:pt x="77" y="6"/>
                  <a:pt x="77" y="6"/>
                </a:cubicBezTo>
                <a:cubicBezTo>
                  <a:pt x="112" y="7"/>
                  <a:pt x="141" y="36"/>
                  <a:pt x="142" y="71"/>
                </a:cubicBezTo>
                <a:cubicBezTo>
                  <a:pt x="116" y="71"/>
                  <a:pt x="116" y="71"/>
                  <a:pt x="116" y="71"/>
                </a:cubicBezTo>
                <a:cubicBezTo>
                  <a:pt x="115" y="71"/>
                  <a:pt x="114" y="72"/>
                  <a:pt x="113" y="73"/>
                </a:cubicBezTo>
                <a:cubicBezTo>
                  <a:pt x="113" y="74"/>
                  <a:pt x="113" y="75"/>
                  <a:pt x="113" y="76"/>
                </a:cubicBezTo>
                <a:cubicBezTo>
                  <a:pt x="116" y="82"/>
                  <a:pt x="119" y="90"/>
                  <a:pt x="119" y="92"/>
                </a:cubicBezTo>
                <a:cubicBezTo>
                  <a:pt x="119" y="97"/>
                  <a:pt x="115" y="101"/>
                  <a:pt x="110" y="101"/>
                </a:cubicBezTo>
                <a:cubicBezTo>
                  <a:pt x="104" y="101"/>
                  <a:pt x="100" y="97"/>
                  <a:pt x="100" y="92"/>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674" name="Google Shape;674;p5"/>
          <p:cNvSpPr txBox="1"/>
          <p:nvPr/>
        </p:nvSpPr>
        <p:spPr>
          <a:xfrm>
            <a:off x="59256" y="4017034"/>
            <a:ext cx="2308243" cy="65379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2400">
                <a:solidFill>
                  <a:schemeClr val="dk2"/>
                </a:solidFill>
                <a:latin typeface="Calibri"/>
                <a:ea typeface="Calibri"/>
                <a:cs typeface="Calibri"/>
                <a:sym typeface="Calibri"/>
              </a:rPr>
              <a:t>Accumulation potential </a:t>
            </a:r>
            <a:endParaRPr/>
          </a:p>
        </p:txBody>
      </p:sp>
      <p:sp>
        <p:nvSpPr>
          <p:cNvPr id="675" name="Google Shape;675;p5"/>
          <p:cNvSpPr txBox="1"/>
          <p:nvPr/>
        </p:nvSpPr>
        <p:spPr>
          <a:xfrm>
            <a:off x="2516864" y="4017034"/>
            <a:ext cx="2308243" cy="65379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2400">
                <a:solidFill>
                  <a:schemeClr val="dk2"/>
                </a:solidFill>
                <a:latin typeface="Calibri"/>
                <a:ea typeface="Calibri"/>
                <a:cs typeface="Calibri"/>
                <a:sym typeface="Calibri"/>
              </a:rPr>
              <a:t>Tax-deferred growth</a:t>
            </a:r>
            <a:endParaRPr/>
          </a:p>
        </p:txBody>
      </p:sp>
      <p:pic>
        <p:nvPicPr>
          <p:cNvPr id="676" name="Google Shape;676;p5"/>
          <p:cNvPicPr preferRelativeResize="0"/>
          <p:nvPr/>
        </p:nvPicPr>
        <p:blipFill rotWithShape="1">
          <a:blip r:embed="rId3">
            <a:alphaModFix/>
          </a:blip>
          <a:srcRect b="0" l="0" r="0" t="0"/>
          <a:stretch/>
        </p:blipFill>
        <p:spPr>
          <a:xfrm>
            <a:off x="5785433" y="2556260"/>
            <a:ext cx="827442" cy="1103168"/>
          </a:xfrm>
          <a:prstGeom prst="rect">
            <a:avLst/>
          </a:prstGeom>
          <a:noFill/>
          <a:ln>
            <a:noFill/>
          </a:ln>
        </p:spPr>
      </p:pic>
      <p:sp>
        <p:nvSpPr>
          <p:cNvPr id="677" name="Google Shape;677;p5"/>
          <p:cNvSpPr txBox="1"/>
          <p:nvPr/>
        </p:nvSpPr>
        <p:spPr>
          <a:xfrm>
            <a:off x="5053523" y="4017034"/>
            <a:ext cx="2308243" cy="65379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2400">
                <a:solidFill>
                  <a:schemeClr val="dk2"/>
                </a:solidFill>
                <a:latin typeface="Calibri"/>
                <a:ea typeface="Calibri"/>
                <a:cs typeface="Calibri"/>
                <a:sym typeface="Calibri"/>
              </a:rPr>
              <a:t>Level of protection</a:t>
            </a:r>
            <a:endParaRPr/>
          </a:p>
        </p:txBody>
      </p:sp>
      <p:sp>
        <p:nvSpPr>
          <p:cNvPr id="678" name="Google Shape;678;p5"/>
          <p:cNvSpPr txBox="1"/>
          <p:nvPr/>
        </p:nvSpPr>
        <p:spPr>
          <a:xfrm>
            <a:off x="7432080" y="4017034"/>
            <a:ext cx="2308243" cy="65379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2400">
                <a:solidFill>
                  <a:schemeClr val="dk2"/>
                </a:solidFill>
                <a:latin typeface="Calibri"/>
                <a:ea typeface="Calibri"/>
                <a:cs typeface="Calibri"/>
                <a:sym typeface="Calibri"/>
              </a:rPr>
              <a:t>Retirement income</a:t>
            </a:r>
            <a:endParaRPr/>
          </a:p>
        </p:txBody>
      </p:sp>
      <p:sp>
        <p:nvSpPr>
          <p:cNvPr id="679" name="Google Shape;679;p5"/>
          <p:cNvSpPr txBox="1"/>
          <p:nvPr/>
        </p:nvSpPr>
        <p:spPr>
          <a:xfrm>
            <a:off x="380041" y="5903033"/>
            <a:ext cx="11808783" cy="40631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400">
                <a:solidFill>
                  <a:schemeClr val="lt1"/>
                </a:solidFill>
                <a:latin typeface="Calibri"/>
                <a:ea typeface="Calibri"/>
                <a:cs typeface="Calibri"/>
                <a:sym typeface="Calibri"/>
              </a:rPr>
              <a:t>Guarantees are backed by the financial strength and claims-paying ability of the issuing company.</a:t>
            </a:r>
            <a:endParaRPr/>
          </a:p>
        </p:txBody>
      </p:sp>
      <p:sp>
        <p:nvSpPr>
          <p:cNvPr id="680" name="Google Shape;680;p5"/>
          <p:cNvSpPr txBox="1"/>
          <p:nvPr/>
        </p:nvSpPr>
        <p:spPr>
          <a:xfrm>
            <a:off x="9889689" y="4017034"/>
            <a:ext cx="1888776" cy="65379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2400">
                <a:solidFill>
                  <a:schemeClr val="dk2"/>
                </a:solidFill>
                <a:latin typeface="Calibri"/>
                <a:ea typeface="Calibri"/>
                <a:cs typeface="Calibri"/>
                <a:sym typeface="Calibri"/>
              </a:rPr>
              <a:t>Death Benefits </a:t>
            </a:r>
            <a:endParaRPr sz="2400">
              <a:solidFill>
                <a:schemeClr val="dk2"/>
              </a:solidFill>
              <a:latin typeface="Calibri"/>
              <a:ea typeface="Calibri"/>
              <a:cs typeface="Calibri"/>
              <a:sym typeface="Calibri"/>
            </a:endParaRPr>
          </a:p>
        </p:txBody>
      </p:sp>
      <p:sp>
        <p:nvSpPr>
          <p:cNvPr id="681" name="Google Shape;681;p5"/>
          <p:cNvSpPr/>
          <p:nvPr/>
        </p:nvSpPr>
        <p:spPr>
          <a:xfrm>
            <a:off x="10368817" y="2653588"/>
            <a:ext cx="910225" cy="1005840"/>
          </a:xfrm>
          <a:custGeom>
            <a:rect b="b" l="l" r="r" t="t"/>
            <a:pathLst>
              <a:path extrusionOk="0" h="274" w="248">
                <a:moveTo>
                  <a:pt x="233" y="214"/>
                </a:moveTo>
                <a:cubicBezTo>
                  <a:pt x="235" y="215"/>
                  <a:pt x="236" y="215"/>
                  <a:pt x="238" y="215"/>
                </a:cubicBezTo>
                <a:cubicBezTo>
                  <a:pt x="244" y="215"/>
                  <a:pt x="248" y="211"/>
                  <a:pt x="248" y="205"/>
                </a:cubicBezTo>
                <a:cubicBezTo>
                  <a:pt x="248" y="164"/>
                  <a:pt x="248" y="164"/>
                  <a:pt x="248" y="164"/>
                </a:cubicBezTo>
                <a:cubicBezTo>
                  <a:pt x="248" y="164"/>
                  <a:pt x="248" y="164"/>
                  <a:pt x="248" y="164"/>
                </a:cubicBezTo>
                <a:cubicBezTo>
                  <a:pt x="248" y="158"/>
                  <a:pt x="244" y="154"/>
                  <a:pt x="238" y="152"/>
                </a:cubicBezTo>
                <a:cubicBezTo>
                  <a:pt x="233" y="152"/>
                  <a:pt x="229" y="151"/>
                  <a:pt x="225" y="151"/>
                </a:cubicBezTo>
                <a:cubicBezTo>
                  <a:pt x="230" y="147"/>
                  <a:pt x="233" y="141"/>
                  <a:pt x="233" y="134"/>
                </a:cubicBezTo>
                <a:cubicBezTo>
                  <a:pt x="233" y="123"/>
                  <a:pt x="224" y="114"/>
                  <a:pt x="213" y="113"/>
                </a:cubicBezTo>
                <a:cubicBezTo>
                  <a:pt x="213" y="113"/>
                  <a:pt x="208" y="93"/>
                  <a:pt x="208" y="93"/>
                </a:cubicBezTo>
                <a:cubicBezTo>
                  <a:pt x="208" y="93"/>
                  <a:pt x="208" y="92"/>
                  <a:pt x="208" y="92"/>
                </a:cubicBezTo>
                <a:cubicBezTo>
                  <a:pt x="206" y="87"/>
                  <a:pt x="202" y="83"/>
                  <a:pt x="195" y="81"/>
                </a:cubicBezTo>
                <a:cubicBezTo>
                  <a:pt x="189" y="80"/>
                  <a:pt x="183" y="79"/>
                  <a:pt x="176" y="79"/>
                </a:cubicBezTo>
                <a:cubicBezTo>
                  <a:pt x="184" y="74"/>
                  <a:pt x="189" y="66"/>
                  <a:pt x="189" y="57"/>
                </a:cubicBezTo>
                <a:cubicBezTo>
                  <a:pt x="189" y="43"/>
                  <a:pt x="177" y="32"/>
                  <a:pt x="163" y="32"/>
                </a:cubicBezTo>
                <a:cubicBezTo>
                  <a:pt x="149" y="32"/>
                  <a:pt x="138" y="43"/>
                  <a:pt x="138" y="57"/>
                </a:cubicBezTo>
                <a:cubicBezTo>
                  <a:pt x="138" y="58"/>
                  <a:pt x="138" y="58"/>
                  <a:pt x="138" y="59"/>
                </a:cubicBezTo>
                <a:cubicBezTo>
                  <a:pt x="130" y="57"/>
                  <a:pt x="122" y="56"/>
                  <a:pt x="114" y="56"/>
                </a:cubicBezTo>
                <a:cubicBezTo>
                  <a:pt x="124" y="51"/>
                  <a:pt x="131" y="41"/>
                  <a:pt x="131" y="29"/>
                </a:cubicBezTo>
                <a:cubicBezTo>
                  <a:pt x="131" y="13"/>
                  <a:pt x="117" y="0"/>
                  <a:pt x="101" y="0"/>
                </a:cubicBezTo>
                <a:cubicBezTo>
                  <a:pt x="85" y="0"/>
                  <a:pt x="72" y="13"/>
                  <a:pt x="72" y="29"/>
                </a:cubicBezTo>
                <a:cubicBezTo>
                  <a:pt x="72" y="41"/>
                  <a:pt x="79" y="51"/>
                  <a:pt x="89" y="56"/>
                </a:cubicBezTo>
                <a:cubicBezTo>
                  <a:pt x="80" y="56"/>
                  <a:pt x="72" y="58"/>
                  <a:pt x="63" y="59"/>
                </a:cubicBezTo>
                <a:cubicBezTo>
                  <a:pt x="60" y="60"/>
                  <a:pt x="57" y="61"/>
                  <a:pt x="54" y="63"/>
                </a:cubicBezTo>
                <a:cubicBezTo>
                  <a:pt x="52" y="65"/>
                  <a:pt x="51" y="66"/>
                  <a:pt x="50" y="68"/>
                </a:cubicBezTo>
                <a:cubicBezTo>
                  <a:pt x="25" y="115"/>
                  <a:pt x="25" y="115"/>
                  <a:pt x="25" y="115"/>
                </a:cubicBezTo>
                <a:cubicBezTo>
                  <a:pt x="24" y="117"/>
                  <a:pt x="25" y="119"/>
                  <a:pt x="26" y="120"/>
                </a:cubicBezTo>
                <a:cubicBezTo>
                  <a:pt x="27" y="120"/>
                  <a:pt x="27" y="121"/>
                  <a:pt x="28" y="121"/>
                </a:cubicBezTo>
                <a:cubicBezTo>
                  <a:pt x="24" y="123"/>
                  <a:pt x="22" y="127"/>
                  <a:pt x="21" y="131"/>
                </a:cubicBezTo>
                <a:cubicBezTo>
                  <a:pt x="21" y="131"/>
                  <a:pt x="20" y="131"/>
                  <a:pt x="20" y="131"/>
                </a:cubicBezTo>
                <a:cubicBezTo>
                  <a:pt x="20" y="131"/>
                  <a:pt x="20" y="131"/>
                  <a:pt x="19" y="131"/>
                </a:cubicBezTo>
                <a:cubicBezTo>
                  <a:pt x="18" y="131"/>
                  <a:pt x="16" y="132"/>
                  <a:pt x="16" y="133"/>
                </a:cubicBezTo>
                <a:cubicBezTo>
                  <a:pt x="14" y="137"/>
                  <a:pt x="14" y="137"/>
                  <a:pt x="14" y="137"/>
                </a:cubicBezTo>
                <a:cubicBezTo>
                  <a:pt x="12" y="140"/>
                  <a:pt x="12" y="143"/>
                  <a:pt x="13" y="147"/>
                </a:cubicBezTo>
                <a:cubicBezTo>
                  <a:pt x="14" y="149"/>
                  <a:pt x="15" y="151"/>
                  <a:pt x="17" y="153"/>
                </a:cubicBezTo>
                <a:cubicBezTo>
                  <a:pt x="14" y="154"/>
                  <a:pt x="12" y="156"/>
                  <a:pt x="12" y="158"/>
                </a:cubicBezTo>
                <a:cubicBezTo>
                  <a:pt x="11" y="158"/>
                  <a:pt x="11" y="159"/>
                  <a:pt x="11" y="159"/>
                </a:cubicBezTo>
                <a:cubicBezTo>
                  <a:pt x="11" y="159"/>
                  <a:pt x="11" y="160"/>
                  <a:pt x="11" y="160"/>
                </a:cubicBezTo>
                <a:cubicBezTo>
                  <a:pt x="0" y="204"/>
                  <a:pt x="0" y="204"/>
                  <a:pt x="0" y="204"/>
                </a:cubicBezTo>
                <a:cubicBezTo>
                  <a:pt x="0" y="206"/>
                  <a:pt x="0" y="209"/>
                  <a:pt x="2" y="211"/>
                </a:cubicBezTo>
                <a:cubicBezTo>
                  <a:pt x="3" y="213"/>
                  <a:pt x="5" y="214"/>
                  <a:pt x="7" y="215"/>
                </a:cubicBezTo>
                <a:cubicBezTo>
                  <a:pt x="8" y="215"/>
                  <a:pt x="9" y="215"/>
                  <a:pt x="10" y="215"/>
                </a:cubicBezTo>
                <a:cubicBezTo>
                  <a:pt x="12" y="215"/>
                  <a:pt x="14" y="214"/>
                  <a:pt x="16" y="213"/>
                </a:cubicBezTo>
                <a:cubicBezTo>
                  <a:pt x="13" y="228"/>
                  <a:pt x="13" y="228"/>
                  <a:pt x="13" y="228"/>
                </a:cubicBezTo>
                <a:cubicBezTo>
                  <a:pt x="12" y="229"/>
                  <a:pt x="13" y="231"/>
                  <a:pt x="13" y="233"/>
                </a:cubicBezTo>
                <a:cubicBezTo>
                  <a:pt x="15" y="234"/>
                  <a:pt x="16" y="235"/>
                  <a:pt x="18" y="235"/>
                </a:cubicBezTo>
                <a:cubicBezTo>
                  <a:pt x="21" y="235"/>
                  <a:pt x="21" y="235"/>
                  <a:pt x="21" y="235"/>
                </a:cubicBezTo>
                <a:cubicBezTo>
                  <a:pt x="21" y="240"/>
                  <a:pt x="21" y="240"/>
                  <a:pt x="21" y="240"/>
                </a:cubicBezTo>
                <a:cubicBezTo>
                  <a:pt x="21" y="240"/>
                  <a:pt x="21" y="241"/>
                  <a:pt x="21" y="241"/>
                </a:cubicBezTo>
                <a:cubicBezTo>
                  <a:pt x="21" y="241"/>
                  <a:pt x="21" y="241"/>
                  <a:pt x="21" y="241"/>
                </a:cubicBezTo>
                <a:cubicBezTo>
                  <a:pt x="21" y="264"/>
                  <a:pt x="21" y="264"/>
                  <a:pt x="21" y="264"/>
                </a:cubicBezTo>
                <a:cubicBezTo>
                  <a:pt x="21" y="269"/>
                  <a:pt x="25" y="274"/>
                  <a:pt x="31" y="274"/>
                </a:cubicBezTo>
                <a:cubicBezTo>
                  <a:pt x="34" y="274"/>
                  <a:pt x="38" y="272"/>
                  <a:pt x="39" y="269"/>
                </a:cubicBezTo>
                <a:cubicBezTo>
                  <a:pt x="41" y="272"/>
                  <a:pt x="44" y="274"/>
                  <a:pt x="48" y="274"/>
                </a:cubicBezTo>
                <a:cubicBezTo>
                  <a:pt x="54" y="274"/>
                  <a:pt x="58" y="269"/>
                  <a:pt x="58" y="264"/>
                </a:cubicBezTo>
                <a:cubicBezTo>
                  <a:pt x="58" y="241"/>
                  <a:pt x="58" y="241"/>
                  <a:pt x="58" y="241"/>
                </a:cubicBezTo>
                <a:cubicBezTo>
                  <a:pt x="58" y="241"/>
                  <a:pt x="58" y="241"/>
                  <a:pt x="58" y="241"/>
                </a:cubicBezTo>
                <a:cubicBezTo>
                  <a:pt x="58" y="241"/>
                  <a:pt x="58" y="240"/>
                  <a:pt x="58" y="240"/>
                </a:cubicBezTo>
                <a:cubicBezTo>
                  <a:pt x="58" y="235"/>
                  <a:pt x="58" y="235"/>
                  <a:pt x="58" y="235"/>
                </a:cubicBezTo>
                <a:cubicBezTo>
                  <a:pt x="61" y="235"/>
                  <a:pt x="61" y="235"/>
                  <a:pt x="61" y="235"/>
                </a:cubicBezTo>
                <a:cubicBezTo>
                  <a:pt x="62" y="235"/>
                  <a:pt x="64" y="234"/>
                  <a:pt x="65" y="233"/>
                </a:cubicBezTo>
                <a:cubicBezTo>
                  <a:pt x="66" y="231"/>
                  <a:pt x="66" y="229"/>
                  <a:pt x="66" y="228"/>
                </a:cubicBezTo>
                <a:cubicBezTo>
                  <a:pt x="63" y="213"/>
                  <a:pt x="63" y="213"/>
                  <a:pt x="63" y="213"/>
                </a:cubicBezTo>
                <a:cubicBezTo>
                  <a:pt x="64" y="214"/>
                  <a:pt x="67" y="215"/>
                  <a:pt x="69" y="215"/>
                </a:cubicBezTo>
                <a:cubicBezTo>
                  <a:pt x="70" y="215"/>
                  <a:pt x="71" y="215"/>
                  <a:pt x="71" y="215"/>
                </a:cubicBezTo>
                <a:cubicBezTo>
                  <a:pt x="71" y="215"/>
                  <a:pt x="72" y="215"/>
                  <a:pt x="72" y="215"/>
                </a:cubicBezTo>
                <a:cubicBezTo>
                  <a:pt x="72" y="215"/>
                  <a:pt x="72" y="259"/>
                  <a:pt x="72" y="259"/>
                </a:cubicBezTo>
                <a:cubicBezTo>
                  <a:pt x="72" y="267"/>
                  <a:pt x="78" y="274"/>
                  <a:pt x="86" y="274"/>
                </a:cubicBezTo>
                <a:cubicBezTo>
                  <a:pt x="94" y="274"/>
                  <a:pt x="101" y="267"/>
                  <a:pt x="101" y="259"/>
                </a:cubicBezTo>
                <a:cubicBezTo>
                  <a:pt x="101" y="215"/>
                  <a:pt x="101" y="215"/>
                  <a:pt x="101" y="215"/>
                </a:cubicBezTo>
                <a:cubicBezTo>
                  <a:pt x="101" y="215"/>
                  <a:pt x="101" y="215"/>
                  <a:pt x="101" y="214"/>
                </a:cubicBezTo>
                <a:cubicBezTo>
                  <a:pt x="101" y="214"/>
                  <a:pt x="101" y="214"/>
                  <a:pt x="101" y="213"/>
                </a:cubicBezTo>
                <a:cubicBezTo>
                  <a:pt x="101" y="184"/>
                  <a:pt x="101" y="184"/>
                  <a:pt x="101" y="184"/>
                </a:cubicBezTo>
                <a:cubicBezTo>
                  <a:pt x="102" y="184"/>
                  <a:pt x="102" y="184"/>
                  <a:pt x="102" y="184"/>
                </a:cubicBezTo>
                <a:cubicBezTo>
                  <a:pt x="102" y="213"/>
                  <a:pt x="102" y="213"/>
                  <a:pt x="102" y="213"/>
                </a:cubicBezTo>
                <a:cubicBezTo>
                  <a:pt x="102" y="214"/>
                  <a:pt x="102" y="214"/>
                  <a:pt x="102" y="214"/>
                </a:cubicBezTo>
                <a:cubicBezTo>
                  <a:pt x="102" y="215"/>
                  <a:pt x="102" y="215"/>
                  <a:pt x="102" y="215"/>
                </a:cubicBezTo>
                <a:cubicBezTo>
                  <a:pt x="102" y="259"/>
                  <a:pt x="102" y="259"/>
                  <a:pt x="102" y="259"/>
                </a:cubicBezTo>
                <a:cubicBezTo>
                  <a:pt x="102" y="267"/>
                  <a:pt x="108" y="274"/>
                  <a:pt x="116" y="274"/>
                </a:cubicBezTo>
                <a:cubicBezTo>
                  <a:pt x="124" y="274"/>
                  <a:pt x="131" y="267"/>
                  <a:pt x="131" y="259"/>
                </a:cubicBezTo>
                <a:cubicBezTo>
                  <a:pt x="131" y="215"/>
                  <a:pt x="131" y="215"/>
                  <a:pt x="131" y="215"/>
                </a:cubicBezTo>
                <a:cubicBezTo>
                  <a:pt x="131" y="215"/>
                  <a:pt x="131" y="215"/>
                  <a:pt x="131" y="214"/>
                </a:cubicBezTo>
                <a:cubicBezTo>
                  <a:pt x="131" y="214"/>
                  <a:pt x="131" y="214"/>
                  <a:pt x="131" y="213"/>
                </a:cubicBezTo>
                <a:cubicBezTo>
                  <a:pt x="131" y="208"/>
                  <a:pt x="131" y="208"/>
                  <a:pt x="131" y="208"/>
                </a:cubicBezTo>
                <a:cubicBezTo>
                  <a:pt x="138" y="208"/>
                  <a:pt x="138" y="208"/>
                  <a:pt x="138" y="208"/>
                </a:cubicBezTo>
                <a:cubicBezTo>
                  <a:pt x="138" y="217"/>
                  <a:pt x="138" y="217"/>
                  <a:pt x="138" y="217"/>
                </a:cubicBezTo>
                <a:cubicBezTo>
                  <a:pt x="138" y="217"/>
                  <a:pt x="138" y="217"/>
                  <a:pt x="138" y="218"/>
                </a:cubicBezTo>
                <a:cubicBezTo>
                  <a:pt x="138" y="218"/>
                  <a:pt x="138" y="218"/>
                  <a:pt x="138" y="218"/>
                </a:cubicBezTo>
                <a:cubicBezTo>
                  <a:pt x="138" y="261"/>
                  <a:pt x="138" y="261"/>
                  <a:pt x="138" y="261"/>
                </a:cubicBezTo>
                <a:cubicBezTo>
                  <a:pt x="138" y="268"/>
                  <a:pt x="144" y="274"/>
                  <a:pt x="151" y="274"/>
                </a:cubicBezTo>
                <a:cubicBezTo>
                  <a:pt x="157" y="274"/>
                  <a:pt x="162" y="269"/>
                  <a:pt x="163" y="264"/>
                </a:cubicBezTo>
                <a:cubicBezTo>
                  <a:pt x="165" y="269"/>
                  <a:pt x="170" y="274"/>
                  <a:pt x="176" y="274"/>
                </a:cubicBezTo>
                <a:cubicBezTo>
                  <a:pt x="183" y="274"/>
                  <a:pt x="189" y="268"/>
                  <a:pt x="189" y="261"/>
                </a:cubicBezTo>
                <a:cubicBezTo>
                  <a:pt x="189" y="218"/>
                  <a:pt x="189" y="218"/>
                  <a:pt x="189" y="218"/>
                </a:cubicBezTo>
                <a:cubicBezTo>
                  <a:pt x="189" y="218"/>
                  <a:pt x="189" y="218"/>
                  <a:pt x="189" y="218"/>
                </a:cubicBezTo>
                <a:cubicBezTo>
                  <a:pt x="189" y="217"/>
                  <a:pt x="189" y="217"/>
                  <a:pt x="189" y="217"/>
                </a:cubicBezTo>
                <a:cubicBezTo>
                  <a:pt x="189" y="215"/>
                  <a:pt x="189" y="215"/>
                  <a:pt x="189" y="215"/>
                </a:cubicBezTo>
                <a:cubicBezTo>
                  <a:pt x="190" y="215"/>
                  <a:pt x="191" y="214"/>
                  <a:pt x="192" y="214"/>
                </a:cubicBezTo>
                <a:cubicBezTo>
                  <a:pt x="192" y="233"/>
                  <a:pt x="192" y="233"/>
                  <a:pt x="192" y="233"/>
                </a:cubicBezTo>
                <a:cubicBezTo>
                  <a:pt x="192" y="233"/>
                  <a:pt x="192" y="233"/>
                  <a:pt x="192" y="233"/>
                </a:cubicBezTo>
                <a:cubicBezTo>
                  <a:pt x="192" y="233"/>
                  <a:pt x="192" y="234"/>
                  <a:pt x="192" y="234"/>
                </a:cubicBezTo>
                <a:cubicBezTo>
                  <a:pt x="192" y="263"/>
                  <a:pt x="192" y="263"/>
                  <a:pt x="192" y="263"/>
                </a:cubicBezTo>
                <a:cubicBezTo>
                  <a:pt x="192" y="269"/>
                  <a:pt x="196" y="274"/>
                  <a:pt x="203" y="274"/>
                </a:cubicBezTo>
                <a:cubicBezTo>
                  <a:pt x="207" y="274"/>
                  <a:pt x="211" y="271"/>
                  <a:pt x="212" y="268"/>
                </a:cubicBezTo>
                <a:cubicBezTo>
                  <a:pt x="214" y="271"/>
                  <a:pt x="218" y="274"/>
                  <a:pt x="222" y="274"/>
                </a:cubicBezTo>
                <a:cubicBezTo>
                  <a:pt x="228" y="274"/>
                  <a:pt x="233" y="269"/>
                  <a:pt x="233" y="263"/>
                </a:cubicBezTo>
                <a:cubicBezTo>
                  <a:pt x="233" y="234"/>
                  <a:pt x="233" y="234"/>
                  <a:pt x="233" y="234"/>
                </a:cubicBezTo>
                <a:cubicBezTo>
                  <a:pt x="233" y="234"/>
                  <a:pt x="233" y="233"/>
                  <a:pt x="233" y="233"/>
                </a:cubicBezTo>
                <a:cubicBezTo>
                  <a:pt x="233" y="233"/>
                  <a:pt x="233" y="233"/>
                  <a:pt x="233" y="233"/>
                </a:cubicBezTo>
                <a:lnTo>
                  <a:pt x="233" y="214"/>
                </a:lnTo>
                <a:close/>
                <a:moveTo>
                  <a:pt x="229" y="134"/>
                </a:moveTo>
                <a:cubicBezTo>
                  <a:pt x="229" y="143"/>
                  <a:pt x="222" y="151"/>
                  <a:pt x="212" y="151"/>
                </a:cubicBezTo>
                <a:cubicBezTo>
                  <a:pt x="203" y="151"/>
                  <a:pt x="196" y="143"/>
                  <a:pt x="196" y="134"/>
                </a:cubicBezTo>
                <a:cubicBezTo>
                  <a:pt x="196" y="125"/>
                  <a:pt x="203" y="117"/>
                  <a:pt x="212" y="117"/>
                </a:cubicBezTo>
                <a:cubicBezTo>
                  <a:pt x="222" y="117"/>
                  <a:pt x="229" y="125"/>
                  <a:pt x="229" y="134"/>
                </a:cubicBezTo>
                <a:close/>
                <a:moveTo>
                  <a:pt x="200" y="151"/>
                </a:moveTo>
                <a:cubicBezTo>
                  <a:pt x="199" y="151"/>
                  <a:pt x="198" y="151"/>
                  <a:pt x="197" y="151"/>
                </a:cubicBezTo>
                <a:cubicBezTo>
                  <a:pt x="195" y="146"/>
                  <a:pt x="195" y="146"/>
                  <a:pt x="195" y="146"/>
                </a:cubicBezTo>
                <a:cubicBezTo>
                  <a:pt x="196" y="148"/>
                  <a:pt x="198" y="149"/>
                  <a:pt x="200" y="151"/>
                </a:cubicBezTo>
                <a:close/>
                <a:moveTo>
                  <a:pt x="163" y="36"/>
                </a:moveTo>
                <a:cubicBezTo>
                  <a:pt x="175" y="36"/>
                  <a:pt x="185" y="45"/>
                  <a:pt x="185" y="57"/>
                </a:cubicBezTo>
                <a:cubicBezTo>
                  <a:pt x="185" y="69"/>
                  <a:pt x="175" y="78"/>
                  <a:pt x="163" y="78"/>
                </a:cubicBezTo>
                <a:cubicBezTo>
                  <a:pt x="152" y="78"/>
                  <a:pt x="142" y="69"/>
                  <a:pt x="142" y="57"/>
                </a:cubicBezTo>
                <a:cubicBezTo>
                  <a:pt x="142" y="45"/>
                  <a:pt x="152" y="36"/>
                  <a:pt x="163" y="36"/>
                </a:cubicBezTo>
                <a:close/>
                <a:moveTo>
                  <a:pt x="76" y="29"/>
                </a:moveTo>
                <a:cubicBezTo>
                  <a:pt x="76" y="15"/>
                  <a:pt x="87" y="4"/>
                  <a:pt x="101" y="4"/>
                </a:cubicBezTo>
                <a:cubicBezTo>
                  <a:pt x="115" y="4"/>
                  <a:pt x="127" y="15"/>
                  <a:pt x="127" y="29"/>
                </a:cubicBezTo>
                <a:cubicBezTo>
                  <a:pt x="127" y="43"/>
                  <a:pt x="115" y="55"/>
                  <a:pt x="101" y="55"/>
                </a:cubicBezTo>
                <a:cubicBezTo>
                  <a:pt x="87" y="55"/>
                  <a:pt x="76" y="43"/>
                  <a:pt x="76" y="29"/>
                </a:cubicBezTo>
                <a:close/>
                <a:moveTo>
                  <a:pt x="39" y="121"/>
                </a:moveTo>
                <a:cubicBezTo>
                  <a:pt x="48" y="121"/>
                  <a:pt x="54" y="127"/>
                  <a:pt x="54" y="135"/>
                </a:cubicBezTo>
                <a:cubicBezTo>
                  <a:pt x="54" y="144"/>
                  <a:pt x="48" y="150"/>
                  <a:pt x="39" y="150"/>
                </a:cubicBezTo>
                <a:cubicBezTo>
                  <a:pt x="31" y="150"/>
                  <a:pt x="25" y="144"/>
                  <a:pt x="25" y="135"/>
                </a:cubicBezTo>
                <a:cubicBezTo>
                  <a:pt x="25" y="127"/>
                  <a:pt x="31" y="121"/>
                  <a:pt x="39" y="121"/>
                </a:cubicBezTo>
                <a:close/>
                <a:moveTo>
                  <a:pt x="51" y="121"/>
                </a:moveTo>
                <a:cubicBezTo>
                  <a:pt x="51" y="121"/>
                  <a:pt x="51" y="121"/>
                  <a:pt x="51" y="121"/>
                </a:cubicBezTo>
                <a:cubicBezTo>
                  <a:pt x="52" y="120"/>
                  <a:pt x="53" y="120"/>
                  <a:pt x="53" y="119"/>
                </a:cubicBezTo>
                <a:cubicBezTo>
                  <a:pt x="69" y="88"/>
                  <a:pt x="69" y="88"/>
                  <a:pt x="69" y="88"/>
                </a:cubicBezTo>
                <a:cubicBezTo>
                  <a:pt x="70" y="88"/>
                  <a:pt x="70" y="88"/>
                  <a:pt x="71" y="88"/>
                </a:cubicBezTo>
                <a:cubicBezTo>
                  <a:pt x="72" y="169"/>
                  <a:pt x="72" y="169"/>
                  <a:pt x="72" y="169"/>
                </a:cubicBezTo>
                <a:cubicBezTo>
                  <a:pt x="72" y="169"/>
                  <a:pt x="72" y="169"/>
                  <a:pt x="72" y="169"/>
                </a:cubicBezTo>
                <a:cubicBezTo>
                  <a:pt x="72" y="176"/>
                  <a:pt x="72" y="176"/>
                  <a:pt x="72" y="176"/>
                </a:cubicBezTo>
                <a:cubicBezTo>
                  <a:pt x="68" y="160"/>
                  <a:pt x="68" y="160"/>
                  <a:pt x="68" y="160"/>
                </a:cubicBezTo>
                <a:cubicBezTo>
                  <a:pt x="68" y="160"/>
                  <a:pt x="68" y="160"/>
                  <a:pt x="68" y="159"/>
                </a:cubicBezTo>
                <a:cubicBezTo>
                  <a:pt x="68" y="159"/>
                  <a:pt x="67" y="159"/>
                  <a:pt x="67" y="159"/>
                </a:cubicBezTo>
                <a:cubicBezTo>
                  <a:pt x="66" y="155"/>
                  <a:pt x="62" y="152"/>
                  <a:pt x="58" y="151"/>
                </a:cubicBezTo>
                <a:cubicBezTo>
                  <a:pt x="56" y="151"/>
                  <a:pt x="53" y="150"/>
                  <a:pt x="51" y="150"/>
                </a:cubicBezTo>
                <a:cubicBezTo>
                  <a:pt x="55" y="147"/>
                  <a:pt x="58" y="141"/>
                  <a:pt x="58" y="135"/>
                </a:cubicBezTo>
                <a:cubicBezTo>
                  <a:pt x="58" y="129"/>
                  <a:pt x="55" y="124"/>
                  <a:pt x="51" y="121"/>
                </a:cubicBezTo>
                <a:close/>
                <a:moveTo>
                  <a:pt x="17" y="139"/>
                </a:moveTo>
                <a:cubicBezTo>
                  <a:pt x="19" y="135"/>
                  <a:pt x="19" y="135"/>
                  <a:pt x="19" y="135"/>
                </a:cubicBezTo>
                <a:cubicBezTo>
                  <a:pt x="20" y="142"/>
                  <a:pt x="23" y="148"/>
                  <a:pt x="29" y="151"/>
                </a:cubicBezTo>
                <a:cubicBezTo>
                  <a:pt x="27" y="151"/>
                  <a:pt x="25" y="151"/>
                  <a:pt x="23" y="152"/>
                </a:cubicBezTo>
                <a:cubicBezTo>
                  <a:pt x="22" y="151"/>
                  <a:pt x="22" y="151"/>
                  <a:pt x="21" y="151"/>
                </a:cubicBezTo>
                <a:cubicBezTo>
                  <a:pt x="17" y="149"/>
                  <a:pt x="15" y="143"/>
                  <a:pt x="17" y="139"/>
                </a:cubicBezTo>
                <a:close/>
                <a:moveTo>
                  <a:pt x="70" y="211"/>
                </a:moveTo>
                <a:cubicBezTo>
                  <a:pt x="68" y="212"/>
                  <a:pt x="65" y="210"/>
                  <a:pt x="64" y="207"/>
                </a:cubicBezTo>
                <a:cubicBezTo>
                  <a:pt x="59" y="185"/>
                  <a:pt x="59" y="185"/>
                  <a:pt x="59" y="185"/>
                </a:cubicBezTo>
                <a:cubicBezTo>
                  <a:pt x="59" y="185"/>
                  <a:pt x="59" y="185"/>
                  <a:pt x="59" y="185"/>
                </a:cubicBezTo>
                <a:cubicBezTo>
                  <a:pt x="59" y="185"/>
                  <a:pt x="59" y="185"/>
                  <a:pt x="59" y="185"/>
                </a:cubicBezTo>
                <a:cubicBezTo>
                  <a:pt x="54" y="167"/>
                  <a:pt x="54" y="167"/>
                  <a:pt x="54" y="167"/>
                </a:cubicBezTo>
                <a:cubicBezTo>
                  <a:pt x="53" y="167"/>
                  <a:pt x="52" y="167"/>
                  <a:pt x="52" y="167"/>
                </a:cubicBezTo>
                <a:cubicBezTo>
                  <a:pt x="51" y="181"/>
                  <a:pt x="51" y="181"/>
                  <a:pt x="51" y="181"/>
                </a:cubicBezTo>
                <a:cubicBezTo>
                  <a:pt x="51" y="181"/>
                  <a:pt x="51" y="181"/>
                  <a:pt x="51" y="181"/>
                </a:cubicBezTo>
                <a:cubicBezTo>
                  <a:pt x="62" y="229"/>
                  <a:pt x="62" y="229"/>
                  <a:pt x="62" y="229"/>
                </a:cubicBezTo>
                <a:cubicBezTo>
                  <a:pt x="62" y="229"/>
                  <a:pt x="62" y="230"/>
                  <a:pt x="62" y="230"/>
                </a:cubicBezTo>
                <a:cubicBezTo>
                  <a:pt x="62" y="231"/>
                  <a:pt x="61" y="231"/>
                  <a:pt x="61" y="231"/>
                </a:cubicBezTo>
                <a:cubicBezTo>
                  <a:pt x="54" y="231"/>
                  <a:pt x="54" y="231"/>
                  <a:pt x="54" y="231"/>
                </a:cubicBezTo>
                <a:cubicBezTo>
                  <a:pt x="54" y="240"/>
                  <a:pt x="54" y="240"/>
                  <a:pt x="54" y="240"/>
                </a:cubicBezTo>
                <a:cubicBezTo>
                  <a:pt x="54" y="240"/>
                  <a:pt x="54" y="241"/>
                  <a:pt x="54" y="241"/>
                </a:cubicBezTo>
                <a:cubicBezTo>
                  <a:pt x="54" y="241"/>
                  <a:pt x="54" y="241"/>
                  <a:pt x="54" y="241"/>
                </a:cubicBezTo>
                <a:cubicBezTo>
                  <a:pt x="54" y="264"/>
                  <a:pt x="54" y="264"/>
                  <a:pt x="54" y="264"/>
                </a:cubicBezTo>
                <a:cubicBezTo>
                  <a:pt x="54" y="267"/>
                  <a:pt x="51" y="270"/>
                  <a:pt x="48" y="270"/>
                </a:cubicBezTo>
                <a:cubicBezTo>
                  <a:pt x="45" y="270"/>
                  <a:pt x="42" y="267"/>
                  <a:pt x="42" y="264"/>
                </a:cubicBezTo>
                <a:cubicBezTo>
                  <a:pt x="42" y="241"/>
                  <a:pt x="42" y="241"/>
                  <a:pt x="42" y="241"/>
                </a:cubicBezTo>
                <a:cubicBezTo>
                  <a:pt x="42" y="241"/>
                  <a:pt x="42" y="241"/>
                  <a:pt x="42" y="241"/>
                </a:cubicBezTo>
                <a:cubicBezTo>
                  <a:pt x="42" y="241"/>
                  <a:pt x="42" y="240"/>
                  <a:pt x="42" y="240"/>
                </a:cubicBezTo>
                <a:cubicBezTo>
                  <a:pt x="42" y="231"/>
                  <a:pt x="42" y="231"/>
                  <a:pt x="42" y="231"/>
                </a:cubicBezTo>
                <a:cubicBezTo>
                  <a:pt x="39" y="231"/>
                  <a:pt x="39" y="231"/>
                  <a:pt x="39" y="231"/>
                </a:cubicBezTo>
                <a:cubicBezTo>
                  <a:pt x="37" y="231"/>
                  <a:pt x="37" y="231"/>
                  <a:pt x="37" y="231"/>
                </a:cubicBezTo>
                <a:cubicBezTo>
                  <a:pt x="37" y="240"/>
                  <a:pt x="37" y="240"/>
                  <a:pt x="37" y="240"/>
                </a:cubicBezTo>
                <a:cubicBezTo>
                  <a:pt x="37" y="240"/>
                  <a:pt x="37" y="241"/>
                  <a:pt x="37" y="241"/>
                </a:cubicBezTo>
                <a:cubicBezTo>
                  <a:pt x="37" y="241"/>
                  <a:pt x="37" y="241"/>
                  <a:pt x="37" y="241"/>
                </a:cubicBezTo>
                <a:cubicBezTo>
                  <a:pt x="37" y="264"/>
                  <a:pt x="37" y="264"/>
                  <a:pt x="37" y="264"/>
                </a:cubicBezTo>
                <a:cubicBezTo>
                  <a:pt x="37" y="267"/>
                  <a:pt x="34" y="270"/>
                  <a:pt x="31" y="270"/>
                </a:cubicBezTo>
                <a:cubicBezTo>
                  <a:pt x="27" y="270"/>
                  <a:pt x="25" y="267"/>
                  <a:pt x="25" y="264"/>
                </a:cubicBezTo>
                <a:cubicBezTo>
                  <a:pt x="25" y="241"/>
                  <a:pt x="25" y="241"/>
                  <a:pt x="25" y="241"/>
                </a:cubicBezTo>
                <a:cubicBezTo>
                  <a:pt x="25" y="241"/>
                  <a:pt x="25" y="241"/>
                  <a:pt x="25" y="241"/>
                </a:cubicBezTo>
                <a:cubicBezTo>
                  <a:pt x="25" y="241"/>
                  <a:pt x="25" y="240"/>
                  <a:pt x="25" y="240"/>
                </a:cubicBezTo>
                <a:cubicBezTo>
                  <a:pt x="25" y="231"/>
                  <a:pt x="25" y="231"/>
                  <a:pt x="25" y="231"/>
                </a:cubicBezTo>
                <a:cubicBezTo>
                  <a:pt x="18" y="231"/>
                  <a:pt x="18" y="231"/>
                  <a:pt x="18" y="231"/>
                </a:cubicBezTo>
                <a:cubicBezTo>
                  <a:pt x="18" y="231"/>
                  <a:pt x="17" y="231"/>
                  <a:pt x="17" y="230"/>
                </a:cubicBezTo>
                <a:cubicBezTo>
                  <a:pt x="17" y="230"/>
                  <a:pt x="16" y="229"/>
                  <a:pt x="17" y="229"/>
                </a:cubicBezTo>
                <a:cubicBezTo>
                  <a:pt x="27" y="181"/>
                  <a:pt x="27" y="181"/>
                  <a:pt x="27" y="181"/>
                </a:cubicBezTo>
                <a:cubicBezTo>
                  <a:pt x="27" y="181"/>
                  <a:pt x="27" y="181"/>
                  <a:pt x="27" y="181"/>
                </a:cubicBezTo>
                <a:cubicBezTo>
                  <a:pt x="27" y="167"/>
                  <a:pt x="27" y="167"/>
                  <a:pt x="27" y="167"/>
                </a:cubicBezTo>
                <a:cubicBezTo>
                  <a:pt x="26" y="167"/>
                  <a:pt x="25" y="167"/>
                  <a:pt x="24" y="167"/>
                </a:cubicBezTo>
                <a:cubicBezTo>
                  <a:pt x="20" y="185"/>
                  <a:pt x="20" y="185"/>
                  <a:pt x="20" y="185"/>
                </a:cubicBezTo>
                <a:cubicBezTo>
                  <a:pt x="20" y="185"/>
                  <a:pt x="20" y="185"/>
                  <a:pt x="20" y="185"/>
                </a:cubicBezTo>
                <a:cubicBezTo>
                  <a:pt x="20" y="185"/>
                  <a:pt x="20" y="185"/>
                  <a:pt x="20" y="185"/>
                </a:cubicBezTo>
                <a:cubicBezTo>
                  <a:pt x="15" y="207"/>
                  <a:pt x="15" y="207"/>
                  <a:pt x="15" y="207"/>
                </a:cubicBezTo>
                <a:cubicBezTo>
                  <a:pt x="14" y="210"/>
                  <a:pt x="11" y="212"/>
                  <a:pt x="8" y="211"/>
                </a:cubicBezTo>
                <a:cubicBezTo>
                  <a:pt x="5" y="210"/>
                  <a:pt x="4" y="208"/>
                  <a:pt x="4" y="205"/>
                </a:cubicBezTo>
                <a:cubicBezTo>
                  <a:pt x="10" y="183"/>
                  <a:pt x="10" y="183"/>
                  <a:pt x="10" y="183"/>
                </a:cubicBezTo>
                <a:cubicBezTo>
                  <a:pt x="10" y="183"/>
                  <a:pt x="10" y="183"/>
                  <a:pt x="10" y="183"/>
                </a:cubicBezTo>
                <a:cubicBezTo>
                  <a:pt x="15" y="161"/>
                  <a:pt x="15" y="161"/>
                  <a:pt x="15" y="161"/>
                </a:cubicBezTo>
                <a:cubicBezTo>
                  <a:pt x="15" y="161"/>
                  <a:pt x="15" y="161"/>
                  <a:pt x="15" y="161"/>
                </a:cubicBezTo>
                <a:cubicBezTo>
                  <a:pt x="15" y="160"/>
                  <a:pt x="15" y="160"/>
                  <a:pt x="15" y="160"/>
                </a:cubicBezTo>
                <a:cubicBezTo>
                  <a:pt x="15" y="160"/>
                  <a:pt x="15" y="160"/>
                  <a:pt x="15" y="160"/>
                </a:cubicBezTo>
                <a:cubicBezTo>
                  <a:pt x="16" y="158"/>
                  <a:pt x="18" y="156"/>
                  <a:pt x="21" y="155"/>
                </a:cubicBezTo>
                <a:cubicBezTo>
                  <a:pt x="36" y="152"/>
                  <a:pt x="43" y="152"/>
                  <a:pt x="57" y="155"/>
                </a:cubicBezTo>
                <a:cubicBezTo>
                  <a:pt x="61" y="156"/>
                  <a:pt x="63" y="158"/>
                  <a:pt x="64" y="160"/>
                </a:cubicBezTo>
                <a:cubicBezTo>
                  <a:pt x="64" y="160"/>
                  <a:pt x="64" y="160"/>
                  <a:pt x="64" y="160"/>
                </a:cubicBezTo>
                <a:cubicBezTo>
                  <a:pt x="64" y="160"/>
                  <a:pt x="64" y="160"/>
                  <a:pt x="64" y="161"/>
                </a:cubicBezTo>
                <a:cubicBezTo>
                  <a:pt x="64" y="161"/>
                  <a:pt x="64" y="161"/>
                  <a:pt x="64" y="161"/>
                </a:cubicBezTo>
                <a:cubicBezTo>
                  <a:pt x="69" y="183"/>
                  <a:pt x="69" y="183"/>
                  <a:pt x="69" y="183"/>
                </a:cubicBezTo>
                <a:cubicBezTo>
                  <a:pt x="69" y="183"/>
                  <a:pt x="69" y="183"/>
                  <a:pt x="69" y="183"/>
                </a:cubicBezTo>
                <a:cubicBezTo>
                  <a:pt x="74" y="205"/>
                  <a:pt x="74" y="205"/>
                  <a:pt x="74" y="205"/>
                </a:cubicBezTo>
                <a:cubicBezTo>
                  <a:pt x="75" y="208"/>
                  <a:pt x="73" y="210"/>
                  <a:pt x="70" y="211"/>
                </a:cubicBezTo>
                <a:close/>
                <a:moveTo>
                  <a:pt x="127" y="213"/>
                </a:moveTo>
                <a:cubicBezTo>
                  <a:pt x="127" y="214"/>
                  <a:pt x="127" y="214"/>
                  <a:pt x="127" y="214"/>
                </a:cubicBezTo>
                <a:cubicBezTo>
                  <a:pt x="127" y="215"/>
                  <a:pt x="127" y="215"/>
                  <a:pt x="127" y="215"/>
                </a:cubicBezTo>
                <a:cubicBezTo>
                  <a:pt x="127" y="259"/>
                  <a:pt x="127" y="259"/>
                  <a:pt x="127" y="259"/>
                </a:cubicBezTo>
                <a:cubicBezTo>
                  <a:pt x="127" y="265"/>
                  <a:pt x="122" y="270"/>
                  <a:pt x="116" y="270"/>
                </a:cubicBezTo>
                <a:cubicBezTo>
                  <a:pt x="110" y="270"/>
                  <a:pt x="106" y="265"/>
                  <a:pt x="106" y="259"/>
                </a:cubicBezTo>
                <a:cubicBezTo>
                  <a:pt x="106" y="215"/>
                  <a:pt x="106" y="215"/>
                  <a:pt x="106" y="215"/>
                </a:cubicBezTo>
                <a:cubicBezTo>
                  <a:pt x="106" y="215"/>
                  <a:pt x="106" y="215"/>
                  <a:pt x="106" y="214"/>
                </a:cubicBezTo>
                <a:cubicBezTo>
                  <a:pt x="106" y="214"/>
                  <a:pt x="106" y="214"/>
                  <a:pt x="106" y="213"/>
                </a:cubicBezTo>
                <a:cubicBezTo>
                  <a:pt x="106" y="180"/>
                  <a:pt x="106" y="180"/>
                  <a:pt x="106" y="180"/>
                </a:cubicBezTo>
                <a:cubicBezTo>
                  <a:pt x="97" y="180"/>
                  <a:pt x="97" y="180"/>
                  <a:pt x="97" y="180"/>
                </a:cubicBezTo>
                <a:cubicBezTo>
                  <a:pt x="97" y="213"/>
                  <a:pt x="97" y="213"/>
                  <a:pt x="97" y="213"/>
                </a:cubicBezTo>
                <a:cubicBezTo>
                  <a:pt x="97" y="214"/>
                  <a:pt x="97" y="214"/>
                  <a:pt x="97" y="214"/>
                </a:cubicBezTo>
                <a:cubicBezTo>
                  <a:pt x="97" y="215"/>
                  <a:pt x="97" y="215"/>
                  <a:pt x="97" y="215"/>
                </a:cubicBezTo>
                <a:cubicBezTo>
                  <a:pt x="97" y="259"/>
                  <a:pt x="97" y="259"/>
                  <a:pt x="97" y="259"/>
                </a:cubicBezTo>
                <a:cubicBezTo>
                  <a:pt x="97" y="265"/>
                  <a:pt x="92" y="270"/>
                  <a:pt x="86" y="270"/>
                </a:cubicBezTo>
                <a:cubicBezTo>
                  <a:pt x="80" y="270"/>
                  <a:pt x="76" y="265"/>
                  <a:pt x="76" y="259"/>
                </a:cubicBezTo>
                <a:cubicBezTo>
                  <a:pt x="76" y="215"/>
                  <a:pt x="76" y="215"/>
                  <a:pt x="76" y="215"/>
                </a:cubicBezTo>
                <a:cubicBezTo>
                  <a:pt x="76" y="215"/>
                  <a:pt x="76" y="215"/>
                  <a:pt x="76" y="214"/>
                </a:cubicBezTo>
                <a:cubicBezTo>
                  <a:pt x="76" y="214"/>
                  <a:pt x="76" y="214"/>
                  <a:pt x="76" y="213"/>
                </a:cubicBezTo>
                <a:cubicBezTo>
                  <a:pt x="76" y="212"/>
                  <a:pt x="76" y="212"/>
                  <a:pt x="76" y="212"/>
                </a:cubicBezTo>
                <a:cubicBezTo>
                  <a:pt x="76" y="211"/>
                  <a:pt x="76" y="211"/>
                  <a:pt x="77" y="211"/>
                </a:cubicBezTo>
                <a:cubicBezTo>
                  <a:pt x="78" y="209"/>
                  <a:pt x="78" y="206"/>
                  <a:pt x="78" y="204"/>
                </a:cubicBezTo>
                <a:cubicBezTo>
                  <a:pt x="76" y="195"/>
                  <a:pt x="76" y="195"/>
                  <a:pt x="76" y="195"/>
                </a:cubicBezTo>
                <a:cubicBezTo>
                  <a:pt x="76" y="169"/>
                  <a:pt x="76" y="169"/>
                  <a:pt x="76" y="169"/>
                </a:cubicBezTo>
                <a:cubicBezTo>
                  <a:pt x="76" y="169"/>
                  <a:pt x="76" y="169"/>
                  <a:pt x="76" y="169"/>
                </a:cubicBezTo>
                <a:cubicBezTo>
                  <a:pt x="76" y="169"/>
                  <a:pt x="76" y="169"/>
                  <a:pt x="76" y="169"/>
                </a:cubicBezTo>
                <a:cubicBezTo>
                  <a:pt x="75" y="83"/>
                  <a:pt x="75" y="83"/>
                  <a:pt x="75" y="83"/>
                </a:cubicBezTo>
                <a:cubicBezTo>
                  <a:pt x="72" y="83"/>
                  <a:pt x="70" y="84"/>
                  <a:pt x="68" y="84"/>
                </a:cubicBezTo>
                <a:cubicBezTo>
                  <a:pt x="68" y="84"/>
                  <a:pt x="67" y="84"/>
                  <a:pt x="67" y="84"/>
                </a:cubicBezTo>
                <a:cubicBezTo>
                  <a:pt x="52" y="113"/>
                  <a:pt x="52" y="113"/>
                  <a:pt x="52" y="113"/>
                </a:cubicBezTo>
                <a:cubicBezTo>
                  <a:pt x="52" y="113"/>
                  <a:pt x="52" y="113"/>
                  <a:pt x="52" y="113"/>
                </a:cubicBezTo>
                <a:cubicBezTo>
                  <a:pt x="50" y="117"/>
                  <a:pt x="50" y="117"/>
                  <a:pt x="50" y="117"/>
                </a:cubicBezTo>
                <a:cubicBezTo>
                  <a:pt x="47" y="115"/>
                  <a:pt x="43" y="114"/>
                  <a:pt x="39" y="114"/>
                </a:cubicBezTo>
                <a:cubicBezTo>
                  <a:pt x="35" y="114"/>
                  <a:pt x="32" y="115"/>
                  <a:pt x="29" y="117"/>
                </a:cubicBezTo>
                <a:cubicBezTo>
                  <a:pt x="35" y="104"/>
                  <a:pt x="35" y="104"/>
                  <a:pt x="35" y="104"/>
                </a:cubicBezTo>
                <a:cubicBezTo>
                  <a:pt x="35" y="104"/>
                  <a:pt x="35" y="104"/>
                  <a:pt x="35" y="104"/>
                </a:cubicBezTo>
                <a:cubicBezTo>
                  <a:pt x="53" y="70"/>
                  <a:pt x="53" y="70"/>
                  <a:pt x="53" y="70"/>
                </a:cubicBezTo>
                <a:cubicBezTo>
                  <a:pt x="54" y="68"/>
                  <a:pt x="55" y="67"/>
                  <a:pt x="57" y="66"/>
                </a:cubicBezTo>
                <a:cubicBezTo>
                  <a:pt x="59" y="65"/>
                  <a:pt x="61" y="64"/>
                  <a:pt x="64" y="63"/>
                </a:cubicBezTo>
                <a:cubicBezTo>
                  <a:pt x="89" y="58"/>
                  <a:pt x="114" y="58"/>
                  <a:pt x="138" y="63"/>
                </a:cubicBezTo>
                <a:cubicBezTo>
                  <a:pt x="139" y="63"/>
                  <a:pt x="139" y="63"/>
                  <a:pt x="140" y="63"/>
                </a:cubicBezTo>
                <a:cubicBezTo>
                  <a:pt x="141" y="69"/>
                  <a:pt x="145" y="74"/>
                  <a:pt x="150" y="78"/>
                </a:cubicBezTo>
                <a:cubicBezTo>
                  <a:pt x="150" y="79"/>
                  <a:pt x="150" y="79"/>
                  <a:pt x="150" y="79"/>
                </a:cubicBezTo>
                <a:cubicBezTo>
                  <a:pt x="144" y="80"/>
                  <a:pt x="138" y="81"/>
                  <a:pt x="132" y="82"/>
                </a:cubicBezTo>
                <a:cubicBezTo>
                  <a:pt x="130" y="82"/>
                  <a:pt x="129" y="83"/>
                  <a:pt x="128" y="83"/>
                </a:cubicBezTo>
                <a:cubicBezTo>
                  <a:pt x="128" y="83"/>
                  <a:pt x="128" y="83"/>
                  <a:pt x="128" y="83"/>
                </a:cubicBezTo>
                <a:cubicBezTo>
                  <a:pt x="128" y="83"/>
                  <a:pt x="128" y="83"/>
                  <a:pt x="128" y="83"/>
                </a:cubicBezTo>
                <a:cubicBezTo>
                  <a:pt x="124" y="85"/>
                  <a:pt x="121" y="88"/>
                  <a:pt x="120" y="92"/>
                </a:cubicBezTo>
                <a:cubicBezTo>
                  <a:pt x="120" y="92"/>
                  <a:pt x="119" y="93"/>
                  <a:pt x="119" y="93"/>
                </a:cubicBezTo>
                <a:cubicBezTo>
                  <a:pt x="104" y="156"/>
                  <a:pt x="104" y="156"/>
                  <a:pt x="104" y="156"/>
                </a:cubicBezTo>
                <a:cubicBezTo>
                  <a:pt x="104" y="159"/>
                  <a:pt x="104" y="162"/>
                  <a:pt x="106" y="165"/>
                </a:cubicBezTo>
                <a:cubicBezTo>
                  <a:pt x="107" y="167"/>
                  <a:pt x="110" y="169"/>
                  <a:pt x="113" y="170"/>
                </a:cubicBezTo>
                <a:cubicBezTo>
                  <a:pt x="113" y="170"/>
                  <a:pt x="114" y="170"/>
                  <a:pt x="115" y="170"/>
                </a:cubicBezTo>
                <a:cubicBezTo>
                  <a:pt x="120" y="170"/>
                  <a:pt x="125" y="166"/>
                  <a:pt x="126" y="161"/>
                </a:cubicBezTo>
                <a:cubicBezTo>
                  <a:pt x="127" y="158"/>
                  <a:pt x="127" y="158"/>
                  <a:pt x="127" y="158"/>
                </a:cubicBezTo>
                <a:cubicBezTo>
                  <a:pt x="127" y="168"/>
                  <a:pt x="127" y="168"/>
                  <a:pt x="127" y="168"/>
                </a:cubicBezTo>
                <a:cubicBezTo>
                  <a:pt x="119" y="199"/>
                  <a:pt x="119" y="199"/>
                  <a:pt x="119" y="199"/>
                </a:cubicBezTo>
                <a:cubicBezTo>
                  <a:pt x="118" y="201"/>
                  <a:pt x="119" y="203"/>
                  <a:pt x="120" y="205"/>
                </a:cubicBezTo>
                <a:cubicBezTo>
                  <a:pt x="121" y="206"/>
                  <a:pt x="123" y="207"/>
                  <a:pt x="125" y="207"/>
                </a:cubicBezTo>
                <a:cubicBezTo>
                  <a:pt x="127" y="207"/>
                  <a:pt x="127" y="207"/>
                  <a:pt x="127" y="207"/>
                </a:cubicBezTo>
                <a:lnTo>
                  <a:pt x="127" y="213"/>
                </a:lnTo>
                <a:close/>
                <a:moveTo>
                  <a:pt x="185" y="217"/>
                </a:moveTo>
                <a:cubicBezTo>
                  <a:pt x="185" y="217"/>
                  <a:pt x="185" y="217"/>
                  <a:pt x="185" y="218"/>
                </a:cubicBezTo>
                <a:cubicBezTo>
                  <a:pt x="185" y="218"/>
                  <a:pt x="185" y="218"/>
                  <a:pt x="185" y="218"/>
                </a:cubicBezTo>
                <a:cubicBezTo>
                  <a:pt x="185" y="261"/>
                  <a:pt x="185" y="261"/>
                  <a:pt x="185" y="261"/>
                </a:cubicBezTo>
                <a:cubicBezTo>
                  <a:pt x="185" y="266"/>
                  <a:pt x="181" y="270"/>
                  <a:pt x="176" y="270"/>
                </a:cubicBezTo>
                <a:cubicBezTo>
                  <a:pt x="171" y="270"/>
                  <a:pt x="167" y="266"/>
                  <a:pt x="167" y="261"/>
                </a:cubicBezTo>
                <a:cubicBezTo>
                  <a:pt x="167" y="218"/>
                  <a:pt x="167" y="218"/>
                  <a:pt x="167" y="218"/>
                </a:cubicBezTo>
                <a:cubicBezTo>
                  <a:pt x="167" y="218"/>
                  <a:pt x="167" y="218"/>
                  <a:pt x="167" y="218"/>
                </a:cubicBezTo>
                <a:cubicBezTo>
                  <a:pt x="167" y="217"/>
                  <a:pt x="167" y="217"/>
                  <a:pt x="167" y="217"/>
                </a:cubicBezTo>
                <a:cubicBezTo>
                  <a:pt x="167" y="204"/>
                  <a:pt x="167" y="204"/>
                  <a:pt x="167" y="204"/>
                </a:cubicBezTo>
                <a:cubicBezTo>
                  <a:pt x="163" y="204"/>
                  <a:pt x="163" y="204"/>
                  <a:pt x="163" y="204"/>
                </a:cubicBezTo>
                <a:cubicBezTo>
                  <a:pt x="160" y="204"/>
                  <a:pt x="160" y="204"/>
                  <a:pt x="160" y="204"/>
                </a:cubicBezTo>
                <a:cubicBezTo>
                  <a:pt x="160" y="217"/>
                  <a:pt x="160" y="217"/>
                  <a:pt x="160" y="217"/>
                </a:cubicBezTo>
                <a:cubicBezTo>
                  <a:pt x="160" y="217"/>
                  <a:pt x="160" y="217"/>
                  <a:pt x="160" y="218"/>
                </a:cubicBezTo>
                <a:cubicBezTo>
                  <a:pt x="160" y="218"/>
                  <a:pt x="160" y="218"/>
                  <a:pt x="160" y="218"/>
                </a:cubicBezTo>
                <a:cubicBezTo>
                  <a:pt x="160" y="261"/>
                  <a:pt x="160" y="261"/>
                  <a:pt x="160" y="261"/>
                </a:cubicBezTo>
                <a:cubicBezTo>
                  <a:pt x="160" y="266"/>
                  <a:pt x="156" y="270"/>
                  <a:pt x="151" y="270"/>
                </a:cubicBezTo>
                <a:cubicBezTo>
                  <a:pt x="146" y="270"/>
                  <a:pt x="142" y="266"/>
                  <a:pt x="142" y="261"/>
                </a:cubicBezTo>
                <a:cubicBezTo>
                  <a:pt x="142" y="218"/>
                  <a:pt x="142" y="218"/>
                  <a:pt x="142" y="218"/>
                </a:cubicBezTo>
                <a:cubicBezTo>
                  <a:pt x="142" y="218"/>
                  <a:pt x="142" y="218"/>
                  <a:pt x="142" y="218"/>
                </a:cubicBezTo>
                <a:cubicBezTo>
                  <a:pt x="142" y="217"/>
                  <a:pt x="142" y="217"/>
                  <a:pt x="142" y="217"/>
                </a:cubicBezTo>
                <a:cubicBezTo>
                  <a:pt x="142" y="204"/>
                  <a:pt x="142" y="204"/>
                  <a:pt x="142" y="204"/>
                </a:cubicBezTo>
                <a:cubicBezTo>
                  <a:pt x="125" y="204"/>
                  <a:pt x="125" y="204"/>
                  <a:pt x="125" y="204"/>
                </a:cubicBezTo>
                <a:cubicBezTo>
                  <a:pt x="124" y="204"/>
                  <a:pt x="123" y="203"/>
                  <a:pt x="123" y="203"/>
                </a:cubicBezTo>
                <a:cubicBezTo>
                  <a:pt x="122" y="202"/>
                  <a:pt x="122" y="201"/>
                  <a:pt x="122" y="200"/>
                </a:cubicBezTo>
                <a:cubicBezTo>
                  <a:pt x="141" y="123"/>
                  <a:pt x="141" y="123"/>
                  <a:pt x="141" y="123"/>
                </a:cubicBezTo>
                <a:cubicBezTo>
                  <a:pt x="141" y="123"/>
                  <a:pt x="141" y="123"/>
                  <a:pt x="141" y="123"/>
                </a:cubicBezTo>
                <a:cubicBezTo>
                  <a:pt x="141" y="102"/>
                  <a:pt x="141" y="102"/>
                  <a:pt x="141" y="102"/>
                </a:cubicBezTo>
                <a:cubicBezTo>
                  <a:pt x="140" y="102"/>
                  <a:pt x="138" y="103"/>
                  <a:pt x="136" y="103"/>
                </a:cubicBezTo>
                <a:cubicBezTo>
                  <a:pt x="130" y="129"/>
                  <a:pt x="130" y="129"/>
                  <a:pt x="130" y="129"/>
                </a:cubicBezTo>
                <a:cubicBezTo>
                  <a:pt x="130" y="129"/>
                  <a:pt x="130" y="129"/>
                  <a:pt x="130" y="129"/>
                </a:cubicBezTo>
                <a:cubicBezTo>
                  <a:pt x="123" y="161"/>
                  <a:pt x="123" y="161"/>
                  <a:pt x="123" y="161"/>
                </a:cubicBezTo>
                <a:cubicBezTo>
                  <a:pt x="122" y="165"/>
                  <a:pt x="118" y="167"/>
                  <a:pt x="113" y="166"/>
                </a:cubicBezTo>
                <a:cubicBezTo>
                  <a:pt x="109" y="165"/>
                  <a:pt x="107" y="161"/>
                  <a:pt x="108" y="157"/>
                </a:cubicBezTo>
                <a:cubicBezTo>
                  <a:pt x="115" y="125"/>
                  <a:pt x="115" y="125"/>
                  <a:pt x="115" y="125"/>
                </a:cubicBezTo>
                <a:cubicBezTo>
                  <a:pt x="115" y="125"/>
                  <a:pt x="115" y="125"/>
                  <a:pt x="115" y="125"/>
                </a:cubicBezTo>
                <a:cubicBezTo>
                  <a:pt x="115" y="125"/>
                  <a:pt x="115" y="125"/>
                  <a:pt x="115" y="125"/>
                </a:cubicBezTo>
                <a:cubicBezTo>
                  <a:pt x="123" y="94"/>
                  <a:pt x="123" y="94"/>
                  <a:pt x="123" y="94"/>
                </a:cubicBezTo>
                <a:cubicBezTo>
                  <a:pt x="123" y="94"/>
                  <a:pt x="123" y="93"/>
                  <a:pt x="123" y="93"/>
                </a:cubicBezTo>
                <a:cubicBezTo>
                  <a:pt x="124" y="90"/>
                  <a:pt x="127" y="86"/>
                  <a:pt x="132" y="85"/>
                </a:cubicBezTo>
                <a:cubicBezTo>
                  <a:pt x="153" y="81"/>
                  <a:pt x="174" y="81"/>
                  <a:pt x="195" y="85"/>
                </a:cubicBezTo>
                <a:cubicBezTo>
                  <a:pt x="199" y="86"/>
                  <a:pt x="203" y="90"/>
                  <a:pt x="204" y="93"/>
                </a:cubicBezTo>
                <a:cubicBezTo>
                  <a:pt x="204" y="93"/>
                  <a:pt x="204" y="94"/>
                  <a:pt x="204" y="94"/>
                </a:cubicBezTo>
                <a:cubicBezTo>
                  <a:pt x="209" y="114"/>
                  <a:pt x="209" y="114"/>
                  <a:pt x="209" y="114"/>
                </a:cubicBezTo>
                <a:cubicBezTo>
                  <a:pt x="203" y="115"/>
                  <a:pt x="198" y="119"/>
                  <a:pt x="195" y="123"/>
                </a:cubicBezTo>
                <a:cubicBezTo>
                  <a:pt x="190" y="103"/>
                  <a:pt x="190" y="103"/>
                  <a:pt x="190" y="103"/>
                </a:cubicBezTo>
                <a:cubicBezTo>
                  <a:pt x="189" y="103"/>
                  <a:pt x="187" y="102"/>
                  <a:pt x="186" y="102"/>
                </a:cubicBezTo>
                <a:cubicBezTo>
                  <a:pt x="185" y="123"/>
                  <a:pt x="185" y="123"/>
                  <a:pt x="185" y="123"/>
                </a:cubicBezTo>
                <a:cubicBezTo>
                  <a:pt x="185" y="123"/>
                  <a:pt x="185" y="123"/>
                  <a:pt x="185" y="123"/>
                </a:cubicBezTo>
                <a:cubicBezTo>
                  <a:pt x="193" y="152"/>
                  <a:pt x="193" y="152"/>
                  <a:pt x="193" y="152"/>
                </a:cubicBezTo>
                <a:cubicBezTo>
                  <a:pt x="191" y="152"/>
                  <a:pt x="189" y="153"/>
                  <a:pt x="187" y="153"/>
                </a:cubicBezTo>
                <a:cubicBezTo>
                  <a:pt x="181" y="154"/>
                  <a:pt x="177" y="159"/>
                  <a:pt x="177" y="164"/>
                </a:cubicBezTo>
                <a:cubicBezTo>
                  <a:pt x="177" y="164"/>
                  <a:pt x="177" y="164"/>
                  <a:pt x="177" y="164"/>
                </a:cubicBezTo>
                <a:cubicBezTo>
                  <a:pt x="177" y="205"/>
                  <a:pt x="177" y="205"/>
                  <a:pt x="177" y="205"/>
                </a:cubicBezTo>
                <a:cubicBezTo>
                  <a:pt x="177" y="210"/>
                  <a:pt x="180" y="214"/>
                  <a:pt x="185" y="215"/>
                </a:cubicBezTo>
                <a:lnTo>
                  <a:pt x="185" y="217"/>
                </a:lnTo>
                <a:close/>
                <a:moveTo>
                  <a:pt x="128" y="155"/>
                </a:moveTo>
                <a:cubicBezTo>
                  <a:pt x="129" y="152"/>
                  <a:pt x="129" y="152"/>
                  <a:pt x="129" y="152"/>
                </a:cubicBezTo>
                <a:cubicBezTo>
                  <a:pt x="129" y="152"/>
                  <a:pt x="129" y="153"/>
                  <a:pt x="130" y="153"/>
                </a:cubicBezTo>
                <a:cubicBezTo>
                  <a:pt x="129" y="155"/>
                  <a:pt x="129" y="155"/>
                  <a:pt x="129" y="155"/>
                </a:cubicBezTo>
                <a:cubicBezTo>
                  <a:pt x="129" y="155"/>
                  <a:pt x="129" y="155"/>
                  <a:pt x="128" y="155"/>
                </a:cubicBezTo>
                <a:close/>
                <a:moveTo>
                  <a:pt x="131" y="149"/>
                </a:moveTo>
                <a:cubicBezTo>
                  <a:pt x="131" y="139"/>
                  <a:pt x="131" y="139"/>
                  <a:pt x="131" y="139"/>
                </a:cubicBezTo>
                <a:cubicBezTo>
                  <a:pt x="138" y="112"/>
                  <a:pt x="138" y="112"/>
                  <a:pt x="138" y="112"/>
                </a:cubicBezTo>
                <a:cubicBezTo>
                  <a:pt x="138" y="123"/>
                  <a:pt x="138" y="123"/>
                  <a:pt x="138" y="123"/>
                </a:cubicBezTo>
                <a:lnTo>
                  <a:pt x="131" y="149"/>
                </a:lnTo>
                <a:close/>
                <a:moveTo>
                  <a:pt x="193" y="127"/>
                </a:moveTo>
                <a:cubicBezTo>
                  <a:pt x="192" y="128"/>
                  <a:pt x="192" y="130"/>
                  <a:pt x="192" y="132"/>
                </a:cubicBezTo>
                <a:cubicBezTo>
                  <a:pt x="189" y="123"/>
                  <a:pt x="189" y="123"/>
                  <a:pt x="189" y="123"/>
                </a:cubicBezTo>
                <a:cubicBezTo>
                  <a:pt x="189" y="116"/>
                  <a:pt x="189" y="116"/>
                  <a:pt x="189" y="116"/>
                </a:cubicBezTo>
                <a:cubicBezTo>
                  <a:pt x="191" y="124"/>
                  <a:pt x="191" y="124"/>
                  <a:pt x="191" y="124"/>
                </a:cubicBezTo>
                <a:cubicBezTo>
                  <a:pt x="192" y="125"/>
                  <a:pt x="192" y="126"/>
                  <a:pt x="193" y="127"/>
                </a:cubicBezTo>
                <a:close/>
                <a:moveTo>
                  <a:pt x="232" y="205"/>
                </a:moveTo>
                <a:cubicBezTo>
                  <a:pt x="232" y="190"/>
                  <a:pt x="232" y="190"/>
                  <a:pt x="232" y="190"/>
                </a:cubicBezTo>
                <a:cubicBezTo>
                  <a:pt x="232" y="190"/>
                  <a:pt x="232" y="190"/>
                  <a:pt x="232" y="190"/>
                </a:cubicBezTo>
                <a:cubicBezTo>
                  <a:pt x="232" y="190"/>
                  <a:pt x="232" y="190"/>
                  <a:pt x="232" y="190"/>
                </a:cubicBezTo>
                <a:cubicBezTo>
                  <a:pt x="232" y="170"/>
                  <a:pt x="232" y="170"/>
                  <a:pt x="232" y="170"/>
                </a:cubicBezTo>
                <a:cubicBezTo>
                  <a:pt x="231" y="170"/>
                  <a:pt x="231" y="170"/>
                  <a:pt x="230" y="169"/>
                </a:cubicBezTo>
                <a:cubicBezTo>
                  <a:pt x="229" y="203"/>
                  <a:pt x="229" y="203"/>
                  <a:pt x="229" y="203"/>
                </a:cubicBezTo>
                <a:cubicBezTo>
                  <a:pt x="229" y="203"/>
                  <a:pt x="229" y="203"/>
                  <a:pt x="229" y="203"/>
                </a:cubicBezTo>
                <a:cubicBezTo>
                  <a:pt x="229" y="203"/>
                  <a:pt x="229" y="204"/>
                  <a:pt x="229" y="204"/>
                </a:cubicBezTo>
                <a:cubicBezTo>
                  <a:pt x="229" y="233"/>
                  <a:pt x="229" y="233"/>
                  <a:pt x="229" y="233"/>
                </a:cubicBezTo>
                <a:cubicBezTo>
                  <a:pt x="229" y="233"/>
                  <a:pt x="229" y="233"/>
                  <a:pt x="229" y="233"/>
                </a:cubicBezTo>
                <a:cubicBezTo>
                  <a:pt x="229" y="233"/>
                  <a:pt x="229" y="234"/>
                  <a:pt x="229" y="234"/>
                </a:cubicBezTo>
                <a:cubicBezTo>
                  <a:pt x="229" y="263"/>
                  <a:pt x="229" y="263"/>
                  <a:pt x="229" y="263"/>
                </a:cubicBezTo>
                <a:cubicBezTo>
                  <a:pt x="229" y="267"/>
                  <a:pt x="226" y="270"/>
                  <a:pt x="222" y="270"/>
                </a:cubicBezTo>
                <a:cubicBezTo>
                  <a:pt x="218" y="270"/>
                  <a:pt x="215" y="267"/>
                  <a:pt x="215" y="263"/>
                </a:cubicBezTo>
                <a:cubicBezTo>
                  <a:pt x="215" y="234"/>
                  <a:pt x="215" y="234"/>
                  <a:pt x="215" y="234"/>
                </a:cubicBezTo>
                <a:cubicBezTo>
                  <a:pt x="215" y="234"/>
                  <a:pt x="215" y="233"/>
                  <a:pt x="215" y="233"/>
                </a:cubicBezTo>
                <a:cubicBezTo>
                  <a:pt x="215" y="233"/>
                  <a:pt x="215" y="233"/>
                  <a:pt x="215" y="233"/>
                </a:cubicBezTo>
                <a:cubicBezTo>
                  <a:pt x="215" y="211"/>
                  <a:pt x="215" y="211"/>
                  <a:pt x="215" y="211"/>
                </a:cubicBezTo>
                <a:cubicBezTo>
                  <a:pt x="209" y="211"/>
                  <a:pt x="209" y="211"/>
                  <a:pt x="209" y="211"/>
                </a:cubicBezTo>
                <a:cubicBezTo>
                  <a:pt x="209" y="233"/>
                  <a:pt x="209" y="233"/>
                  <a:pt x="209" y="233"/>
                </a:cubicBezTo>
                <a:cubicBezTo>
                  <a:pt x="209" y="233"/>
                  <a:pt x="209" y="233"/>
                  <a:pt x="209" y="233"/>
                </a:cubicBezTo>
                <a:cubicBezTo>
                  <a:pt x="209" y="233"/>
                  <a:pt x="209" y="234"/>
                  <a:pt x="209" y="234"/>
                </a:cubicBezTo>
                <a:cubicBezTo>
                  <a:pt x="209" y="263"/>
                  <a:pt x="209" y="263"/>
                  <a:pt x="209" y="263"/>
                </a:cubicBezTo>
                <a:cubicBezTo>
                  <a:pt x="209" y="267"/>
                  <a:pt x="206" y="270"/>
                  <a:pt x="203" y="270"/>
                </a:cubicBezTo>
                <a:cubicBezTo>
                  <a:pt x="199" y="270"/>
                  <a:pt x="196" y="267"/>
                  <a:pt x="196" y="263"/>
                </a:cubicBezTo>
                <a:cubicBezTo>
                  <a:pt x="196" y="234"/>
                  <a:pt x="196" y="234"/>
                  <a:pt x="196" y="234"/>
                </a:cubicBezTo>
                <a:cubicBezTo>
                  <a:pt x="196" y="234"/>
                  <a:pt x="196" y="233"/>
                  <a:pt x="196" y="233"/>
                </a:cubicBezTo>
                <a:cubicBezTo>
                  <a:pt x="196" y="233"/>
                  <a:pt x="196" y="233"/>
                  <a:pt x="196" y="233"/>
                </a:cubicBezTo>
                <a:cubicBezTo>
                  <a:pt x="196" y="204"/>
                  <a:pt x="196" y="204"/>
                  <a:pt x="196" y="204"/>
                </a:cubicBezTo>
                <a:cubicBezTo>
                  <a:pt x="196" y="204"/>
                  <a:pt x="196" y="203"/>
                  <a:pt x="196" y="203"/>
                </a:cubicBezTo>
                <a:cubicBezTo>
                  <a:pt x="196" y="203"/>
                  <a:pt x="196" y="203"/>
                  <a:pt x="196" y="203"/>
                </a:cubicBezTo>
                <a:cubicBezTo>
                  <a:pt x="195" y="169"/>
                  <a:pt x="195" y="169"/>
                  <a:pt x="195" y="169"/>
                </a:cubicBezTo>
                <a:cubicBezTo>
                  <a:pt x="194" y="170"/>
                  <a:pt x="193" y="170"/>
                  <a:pt x="192" y="170"/>
                </a:cubicBezTo>
                <a:cubicBezTo>
                  <a:pt x="192" y="190"/>
                  <a:pt x="192" y="190"/>
                  <a:pt x="192" y="190"/>
                </a:cubicBezTo>
                <a:cubicBezTo>
                  <a:pt x="192" y="190"/>
                  <a:pt x="192" y="190"/>
                  <a:pt x="192" y="190"/>
                </a:cubicBezTo>
                <a:cubicBezTo>
                  <a:pt x="192" y="190"/>
                  <a:pt x="192" y="190"/>
                  <a:pt x="192" y="190"/>
                </a:cubicBezTo>
                <a:cubicBezTo>
                  <a:pt x="192" y="205"/>
                  <a:pt x="192" y="205"/>
                  <a:pt x="192" y="205"/>
                </a:cubicBezTo>
                <a:cubicBezTo>
                  <a:pt x="192" y="209"/>
                  <a:pt x="190" y="211"/>
                  <a:pt x="186" y="211"/>
                </a:cubicBezTo>
                <a:cubicBezTo>
                  <a:pt x="183" y="211"/>
                  <a:pt x="180" y="209"/>
                  <a:pt x="180" y="205"/>
                </a:cubicBezTo>
                <a:cubicBezTo>
                  <a:pt x="180" y="190"/>
                  <a:pt x="180" y="190"/>
                  <a:pt x="180" y="190"/>
                </a:cubicBezTo>
                <a:cubicBezTo>
                  <a:pt x="180" y="190"/>
                  <a:pt x="180" y="190"/>
                  <a:pt x="180" y="190"/>
                </a:cubicBezTo>
                <a:cubicBezTo>
                  <a:pt x="180" y="190"/>
                  <a:pt x="180" y="190"/>
                  <a:pt x="180" y="190"/>
                </a:cubicBezTo>
                <a:cubicBezTo>
                  <a:pt x="180" y="164"/>
                  <a:pt x="180" y="164"/>
                  <a:pt x="180" y="164"/>
                </a:cubicBezTo>
                <a:cubicBezTo>
                  <a:pt x="180" y="164"/>
                  <a:pt x="180" y="164"/>
                  <a:pt x="180" y="164"/>
                </a:cubicBezTo>
                <a:cubicBezTo>
                  <a:pt x="180" y="161"/>
                  <a:pt x="183" y="157"/>
                  <a:pt x="188" y="156"/>
                </a:cubicBezTo>
                <a:cubicBezTo>
                  <a:pt x="204" y="153"/>
                  <a:pt x="221" y="153"/>
                  <a:pt x="237" y="156"/>
                </a:cubicBezTo>
                <a:cubicBezTo>
                  <a:pt x="241" y="157"/>
                  <a:pt x="244" y="161"/>
                  <a:pt x="244" y="164"/>
                </a:cubicBezTo>
                <a:cubicBezTo>
                  <a:pt x="244" y="164"/>
                  <a:pt x="244" y="164"/>
                  <a:pt x="244" y="164"/>
                </a:cubicBezTo>
                <a:cubicBezTo>
                  <a:pt x="244" y="190"/>
                  <a:pt x="244" y="190"/>
                  <a:pt x="244" y="190"/>
                </a:cubicBezTo>
                <a:cubicBezTo>
                  <a:pt x="244" y="190"/>
                  <a:pt x="244" y="190"/>
                  <a:pt x="244" y="190"/>
                </a:cubicBezTo>
                <a:cubicBezTo>
                  <a:pt x="244" y="190"/>
                  <a:pt x="244" y="190"/>
                  <a:pt x="244" y="190"/>
                </a:cubicBezTo>
                <a:cubicBezTo>
                  <a:pt x="244" y="205"/>
                  <a:pt x="244" y="205"/>
                  <a:pt x="244" y="205"/>
                </a:cubicBezTo>
                <a:cubicBezTo>
                  <a:pt x="244" y="209"/>
                  <a:pt x="242" y="211"/>
                  <a:pt x="238" y="211"/>
                </a:cubicBezTo>
                <a:cubicBezTo>
                  <a:pt x="235" y="211"/>
                  <a:pt x="232" y="209"/>
                  <a:pt x="232" y="205"/>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Calibri"/>
              <a:ea typeface="Calibri"/>
              <a:cs typeface="Calibri"/>
              <a:sym typeface="Calibri"/>
            </a:endParaRPr>
          </a:p>
        </p:txBody>
      </p:sp>
      <p:sp>
        <p:nvSpPr>
          <p:cNvPr id="682" name="Google Shape;682;p5"/>
          <p:cNvSpPr txBox="1"/>
          <p:nvPr/>
        </p:nvSpPr>
        <p:spPr>
          <a:xfrm>
            <a:off x="643519" y="6553408"/>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900">
                <a:solidFill>
                  <a:schemeClr val="lt1"/>
                </a:solidFill>
                <a:latin typeface="Calibri"/>
                <a:ea typeface="Calibri"/>
                <a:cs typeface="Calibri"/>
                <a:sym typeface="Calibri"/>
              </a:rPr>
              <a:t>Product feature and availability may vary by state.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6"/>
          <p:cNvSpPr/>
          <p:nvPr/>
        </p:nvSpPr>
        <p:spPr>
          <a:xfrm>
            <a:off x="0" y="-27420"/>
            <a:ext cx="10702972" cy="968433"/>
          </a:xfrm>
          <a:prstGeom prst="rect">
            <a:avLst/>
          </a:prstGeom>
          <a:solidFill>
            <a:srgbClr val="4C30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Calibri"/>
              <a:ea typeface="Calibri"/>
              <a:cs typeface="Calibri"/>
              <a:sym typeface="Calibri"/>
            </a:endParaRPr>
          </a:p>
        </p:txBody>
      </p:sp>
      <p:sp>
        <p:nvSpPr>
          <p:cNvPr id="689" name="Google Shape;689;p6"/>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690" name="Google Shape;690;p6"/>
          <p:cNvSpPr txBox="1"/>
          <p:nvPr/>
        </p:nvSpPr>
        <p:spPr>
          <a:xfrm>
            <a:off x="218498" y="2947117"/>
            <a:ext cx="3032394" cy="90615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rgbClr val="551461"/>
                </a:solidFill>
                <a:latin typeface="Calibri"/>
                <a:ea typeface="Calibri"/>
                <a:cs typeface="Calibri"/>
                <a:sym typeface="Calibri"/>
              </a:rPr>
              <a:t>Flexible premium:</a:t>
            </a:r>
            <a:endParaRPr/>
          </a:p>
          <a:p>
            <a:pPr indent="0" lvl="0" marL="0" marR="0" rtl="0" algn="l">
              <a:lnSpc>
                <a:spcPct val="90000"/>
              </a:lnSpc>
              <a:spcBef>
                <a:spcPts val="0"/>
              </a:spcBef>
              <a:spcAft>
                <a:spcPts val="0"/>
              </a:spcAft>
              <a:buNone/>
            </a:pPr>
            <a:r>
              <a:rPr lang="en-US" sz="1600">
                <a:solidFill>
                  <a:schemeClr val="lt1"/>
                </a:solidFill>
                <a:latin typeface="Calibri"/>
                <a:ea typeface="Calibri"/>
                <a:cs typeface="Calibri"/>
                <a:sym typeface="Calibri"/>
              </a:rPr>
              <a:t>18 months</a:t>
            </a:r>
            <a:endParaRPr/>
          </a:p>
        </p:txBody>
      </p:sp>
      <p:sp>
        <p:nvSpPr>
          <p:cNvPr id="691" name="Google Shape;691;p6"/>
          <p:cNvSpPr txBox="1"/>
          <p:nvPr/>
        </p:nvSpPr>
        <p:spPr>
          <a:xfrm>
            <a:off x="218498" y="1067113"/>
            <a:ext cx="3032394" cy="74889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rgbClr val="551461"/>
                </a:solidFill>
                <a:latin typeface="Calibri"/>
                <a:ea typeface="Calibri"/>
                <a:cs typeface="Calibri"/>
                <a:sym typeface="Calibri"/>
              </a:rPr>
              <a:t>Issue age:</a:t>
            </a:r>
            <a:endParaRPr/>
          </a:p>
          <a:p>
            <a:pPr indent="0" lvl="0" marL="0" marR="0" rtl="0" algn="l">
              <a:lnSpc>
                <a:spcPct val="90000"/>
              </a:lnSpc>
              <a:spcBef>
                <a:spcPts val="0"/>
              </a:spcBef>
              <a:spcAft>
                <a:spcPts val="0"/>
              </a:spcAft>
              <a:buNone/>
            </a:pPr>
            <a:r>
              <a:rPr lang="en-US" sz="1600">
                <a:solidFill>
                  <a:schemeClr val="lt1"/>
                </a:solidFill>
                <a:latin typeface="Calibri"/>
                <a:ea typeface="Calibri"/>
                <a:cs typeface="Calibri"/>
                <a:sym typeface="Calibri"/>
              </a:rPr>
              <a:t>0-80</a:t>
            </a:r>
            <a:endParaRPr sz="1600">
              <a:solidFill>
                <a:schemeClr val="lt1"/>
              </a:solidFill>
              <a:latin typeface="Calibri"/>
              <a:ea typeface="Calibri"/>
              <a:cs typeface="Calibri"/>
              <a:sym typeface="Calibri"/>
            </a:endParaRPr>
          </a:p>
        </p:txBody>
      </p:sp>
      <p:sp>
        <p:nvSpPr>
          <p:cNvPr id="692" name="Google Shape;692;p6"/>
          <p:cNvSpPr txBox="1"/>
          <p:nvPr/>
        </p:nvSpPr>
        <p:spPr>
          <a:xfrm>
            <a:off x="218498" y="1666269"/>
            <a:ext cx="3601538" cy="82378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rgbClr val="551461"/>
                </a:solidFill>
                <a:latin typeface="Calibri"/>
                <a:ea typeface="Calibri"/>
                <a:cs typeface="Calibri"/>
                <a:sym typeface="Calibri"/>
              </a:rPr>
              <a:t>Minimum premium:</a:t>
            </a:r>
            <a:endParaRPr/>
          </a:p>
          <a:p>
            <a:pPr indent="0" lvl="0" marL="0" marR="0" rtl="0" algn="l">
              <a:lnSpc>
                <a:spcPct val="90000"/>
              </a:lnSpc>
              <a:spcBef>
                <a:spcPts val="0"/>
              </a:spcBef>
              <a:spcAft>
                <a:spcPts val="0"/>
              </a:spcAft>
              <a:buNone/>
            </a:pPr>
            <a:r>
              <a:rPr lang="en-US" sz="1600">
                <a:solidFill>
                  <a:schemeClr val="lt1"/>
                </a:solidFill>
                <a:latin typeface="Calibri"/>
                <a:ea typeface="Calibri"/>
                <a:cs typeface="Calibri"/>
                <a:sym typeface="Calibri"/>
              </a:rPr>
              <a:t>$20,000</a:t>
            </a:r>
            <a:r>
              <a:rPr b="1" lang="en-US" sz="1600">
                <a:solidFill>
                  <a:schemeClr val="lt1"/>
                </a:solidFill>
                <a:latin typeface="Calibri"/>
                <a:ea typeface="Calibri"/>
                <a:cs typeface="Calibri"/>
                <a:sym typeface="Calibri"/>
              </a:rPr>
              <a:t> </a:t>
            </a:r>
            <a:r>
              <a:rPr lang="en-US" sz="1600">
                <a:solidFill>
                  <a:schemeClr val="lt1"/>
                </a:solidFill>
                <a:latin typeface="Calibri"/>
                <a:ea typeface="Calibri"/>
                <a:cs typeface="Calibri"/>
                <a:sym typeface="Calibri"/>
              </a:rPr>
              <a:t>Qualified/Nonqualified</a:t>
            </a:r>
            <a:endParaRPr/>
          </a:p>
        </p:txBody>
      </p:sp>
      <p:sp>
        <p:nvSpPr>
          <p:cNvPr id="693" name="Google Shape;693;p6"/>
          <p:cNvSpPr txBox="1"/>
          <p:nvPr/>
        </p:nvSpPr>
        <p:spPr>
          <a:xfrm>
            <a:off x="8208455" y="1961298"/>
            <a:ext cx="3934692" cy="97931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rgbClr val="551461"/>
                </a:solidFill>
                <a:latin typeface="Calibri"/>
                <a:ea typeface="Calibri"/>
                <a:cs typeface="Calibri"/>
                <a:sym typeface="Calibri"/>
              </a:rPr>
              <a:t>PIV Premium bonus:</a:t>
            </a:r>
            <a:r>
              <a:rPr b="1" baseline="30000" lang="en-US" sz="1800">
                <a:solidFill>
                  <a:srgbClr val="551461"/>
                </a:solidFill>
                <a:latin typeface="Calibri"/>
                <a:ea typeface="Calibri"/>
                <a:cs typeface="Calibri"/>
                <a:sym typeface="Calibri"/>
              </a:rPr>
              <a:t>1</a:t>
            </a:r>
            <a:endParaRPr/>
          </a:p>
          <a:p>
            <a:pPr indent="0" lvl="0" marL="0" marR="0" rtl="0" algn="l">
              <a:lnSpc>
                <a:spcPct val="90000"/>
              </a:lnSpc>
              <a:spcBef>
                <a:spcPts val="0"/>
              </a:spcBef>
              <a:spcAft>
                <a:spcPts val="0"/>
              </a:spcAft>
              <a:buNone/>
            </a:pPr>
            <a:r>
              <a:rPr lang="en-US" sz="1600">
                <a:solidFill>
                  <a:schemeClr val="lt1"/>
                </a:solidFill>
                <a:latin typeface="Calibri"/>
                <a:ea typeface="Calibri"/>
                <a:cs typeface="Calibri"/>
                <a:sym typeface="Calibri"/>
              </a:rPr>
              <a:t>Applied to Protected Income Value only; see current rates at www.allianzlife.com</a:t>
            </a:r>
            <a:endParaRPr sz="1800">
              <a:solidFill>
                <a:schemeClr val="lt1"/>
              </a:solidFill>
              <a:latin typeface="Calibri"/>
              <a:ea typeface="Calibri"/>
              <a:cs typeface="Calibri"/>
              <a:sym typeface="Calibri"/>
            </a:endParaRPr>
          </a:p>
        </p:txBody>
      </p:sp>
      <p:sp>
        <p:nvSpPr>
          <p:cNvPr id="694" name="Google Shape;694;p6"/>
          <p:cNvSpPr txBox="1"/>
          <p:nvPr/>
        </p:nvSpPr>
        <p:spPr>
          <a:xfrm>
            <a:off x="218498" y="2255833"/>
            <a:ext cx="3425560" cy="90615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rgbClr val="551461"/>
                </a:solidFill>
                <a:latin typeface="Calibri"/>
                <a:ea typeface="Calibri"/>
                <a:cs typeface="Calibri"/>
                <a:sym typeface="Calibri"/>
              </a:rPr>
              <a:t>Free withdrawals:</a:t>
            </a:r>
            <a:endParaRPr/>
          </a:p>
          <a:p>
            <a:pPr indent="0" lvl="0" marL="0" marR="0" rtl="0" algn="l">
              <a:lnSpc>
                <a:spcPct val="90000"/>
              </a:lnSpc>
              <a:spcBef>
                <a:spcPts val="0"/>
              </a:spcBef>
              <a:spcAft>
                <a:spcPts val="0"/>
              </a:spcAft>
              <a:buNone/>
            </a:pPr>
            <a:r>
              <a:rPr lang="en-US" sz="1600">
                <a:solidFill>
                  <a:schemeClr val="lt1"/>
                </a:solidFill>
                <a:latin typeface="Calibri"/>
                <a:ea typeface="Calibri"/>
                <a:cs typeface="Calibri"/>
                <a:sym typeface="Calibri"/>
              </a:rPr>
              <a:t>10% of total premium paid annually</a:t>
            </a:r>
            <a:endParaRPr sz="1600">
              <a:solidFill>
                <a:schemeClr val="lt1"/>
              </a:solidFill>
              <a:latin typeface="Calibri"/>
              <a:ea typeface="Calibri"/>
              <a:cs typeface="Calibri"/>
              <a:sym typeface="Calibri"/>
            </a:endParaRPr>
          </a:p>
        </p:txBody>
      </p:sp>
      <p:sp>
        <p:nvSpPr>
          <p:cNvPr id="695" name="Google Shape;695;p6"/>
          <p:cNvSpPr txBox="1"/>
          <p:nvPr/>
        </p:nvSpPr>
        <p:spPr>
          <a:xfrm>
            <a:off x="4092506" y="3412351"/>
            <a:ext cx="3934691" cy="75181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rgbClr val="551461"/>
                </a:solidFill>
                <a:latin typeface="Calibri"/>
                <a:ea typeface="Calibri"/>
                <a:cs typeface="Calibri"/>
                <a:sym typeface="Calibri"/>
              </a:rPr>
              <a:t>Market Value Adjustment (MVA):</a:t>
            </a:r>
            <a:endParaRPr/>
          </a:p>
          <a:p>
            <a:pPr indent="0" lvl="0" marL="0" marR="0" rtl="0" algn="l">
              <a:lnSpc>
                <a:spcPct val="90000"/>
              </a:lnSpc>
              <a:spcBef>
                <a:spcPts val="0"/>
              </a:spcBef>
              <a:spcAft>
                <a:spcPts val="0"/>
              </a:spcAft>
              <a:buNone/>
            </a:pPr>
            <a:r>
              <a:rPr lang="en-US" sz="1600">
                <a:solidFill>
                  <a:schemeClr val="lt1"/>
                </a:solidFill>
                <a:latin typeface="Calibri"/>
                <a:ea typeface="Calibri"/>
                <a:cs typeface="Calibri"/>
                <a:sym typeface="Calibri"/>
              </a:rPr>
              <a:t>Withdrawals in excess of free withdrawal provision are subject to MVA during withdrawal charge period</a:t>
            </a:r>
            <a:endParaRPr sz="1600">
              <a:solidFill>
                <a:schemeClr val="lt1"/>
              </a:solidFill>
              <a:latin typeface="Calibri"/>
              <a:ea typeface="Calibri"/>
              <a:cs typeface="Calibri"/>
              <a:sym typeface="Calibri"/>
            </a:endParaRPr>
          </a:p>
        </p:txBody>
      </p:sp>
      <p:cxnSp>
        <p:nvCxnSpPr>
          <p:cNvPr id="696" name="Google Shape;696;p6"/>
          <p:cNvCxnSpPr/>
          <p:nvPr/>
        </p:nvCxnSpPr>
        <p:spPr>
          <a:xfrm>
            <a:off x="3847739" y="1185251"/>
            <a:ext cx="0" cy="3474720"/>
          </a:xfrm>
          <a:prstGeom prst="straightConnector1">
            <a:avLst/>
          </a:prstGeom>
          <a:noFill/>
          <a:ln cap="flat" cmpd="sng" w="19050">
            <a:solidFill>
              <a:srgbClr val="AF9EB9"/>
            </a:solidFill>
            <a:prstDash val="dash"/>
            <a:round/>
            <a:headEnd len="sm" w="sm" type="none"/>
            <a:tailEnd len="sm" w="sm" type="none"/>
          </a:ln>
        </p:spPr>
      </p:cxnSp>
      <p:sp>
        <p:nvSpPr>
          <p:cNvPr id="697" name="Google Shape;697;p6"/>
          <p:cNvSpPr txBox="1"/>
          <p:nvPr/>
        </p:nvSpPr>
        <p:spPr>
          <a:xfrm>
            <a:off x="506533" y="203008"/>
            <a:ext cx="5448192" cy="9217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4000">
                <a:solidFill>
                  <a:schemeClr val="dk2"/>
                </a:solidFill>
                <a:latin typeface="Calibri"/>
                <a:ea typeface="Calibri"/>
                <a:cs typeface="Calibri"/>
                <a:sym typeface="Calibri"/>
              </a:rPr>
              <a:t>At a glance:</a:t>
            </a:r>
            <a:endParaRPr/>
          </a:p>
        </p:txBody>
      </p:sp>
      <p:sp>
        <p:nvSpPr>
          <p:cNvPr id="698" name="Google Shape;698;p6"/>
          <p:cNvSpPr/>
          <p:nvPr/>
        </p:nvSpPr>
        <p:spPr>
          <a:xfrm>
            <a:off x="11488671" y="258772"/>
            <a:ext cx="308834" cy="309907"/>
          </a:xfrm>
          <a:custGeom>
            <a:rect b="b" l="l" r="r" t="t"/>
            <a:pathLst>
              <a:path extrusionOk="0" h="397" w="396">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chemeClr val="lt1"/>
              </a:buClr>
              <a:buSzPts val="2400"/>
              <a:buFont typeface="Calibri"/>
              <a:buNone/>
            </a:pPr>
            <a:r>
              <a:t/>
            </a:r>
            <a:endParaRPr b="0" i="0" sz="2400" u="none" cap="none" strike="noStrike">
              <a:solidFill>
                <a:srgbClr val="003781"/>
              </a:solidFill>
              <a:latin typeface="Calibri"/>
              <a:ea typeface="Calibri"/>
              <a:cs typeface="Calibri"/>
              <a:sym typeface="Calibri"/>
            </a:endParaRPr>
          </a:p>
        </p:txBody>
      </p:sp>
      <p:sp>
        <p:nvSpPr>
          <p:cNvPr id="699" name="Google Shape;699;p6"/>
          <p:cNvSpPr txBox="1"/>
          <p:nvPr/>
        </p:nvSpPr>
        <p:spPr>
          <a:xfrm>
            <a:off x="218498" y="4384368"/>
            <a:ext cx="3535800" cy="90615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rgbClr val="551461"/>
                </a:solidFill>
                <a:latin typeface="Calibri"/>
                <a:ea typeface="Calibri"/>
                <a:cs typeface="Calibri"/>
                <a:sym typeface="Calibri"/>
              </a:rPr>
              <a:t>Marital status:</a:t>
            </a:r>
            <a:endParaRPr/>
          </a:p>
          <a:p>
            <a:pPr indent="0" lvl="0" marL="0" marR="0" rtl="0" algn="l">
              <a:lnSpc>
                <a:spcPct val="90000"/>
              </a:lnSpc>
              <a:spcBef>
                <a:spcPts val="0"/>
              </a:spcBef>
              <a:spcAft>
                <a:spcPts val="0"/>
              </a:spcAft>
              <a:buNone/>
            </a:pPr>
            <a:r>
              <a:rPr lang="en-US" sz="1600">
                <a:solidFill>
                  <a:schemeClr val="lt1"/>
                </a:solidFill>
                <a:latin typeface="Calibri"/>
                <a:ea typeface="Calibri"/>
                <a:cs typeface="Calibri"/>
                <a:sym typeface="Calibri"/>
              </a:rPr>
              <a:t>If marital status changes, eligible person can be changed prior to income election</a:t>
            </a:r>
            <a:endParaRPr sz="1800">
              <a:solidFill>
                <a:schemeClr val="lt1"/>
              </a:solidFill>
              <a:latin typeface="Calibri"/>
              <a:ea typeface="Calibri"/>
              <a:cs typeface="Calibri"/>
              <a:sym typeface="Calibri"/>
            </a:endParaRPr>
          </a:p>
        </p:txBody>
      </p:sp>
      <p:sp>
        <p:nvSpPr>
          <p:cNvPr id="700" name="Google Shape;700;p6"/>
          <p:cNvSpPr txBox="1"/>
          <p:nvPr/>
        </p:nvSpPr>
        <p:spPr>
          <a:xfrm>
            <a:off x="4092505" y="2891265"/>
            <a:ext cx="3934693" cy="75181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rgbClr val="551461"/>
                </a:solidFill>
                <a:latin typeface="Calibri"/>
                <a:ea typeface="Calibri"/>
                <a:cs typeface="Calibri"/>
                <a:sym typeface="Calibri"/>
              </a:rPr>
              <a:t>Withdrawal charge schedule: </a:t>
            </a:r>
            <a:endParaRPr/>
          </a:p>
          <a:p>
            <a:pPr indent="0" lvl="0" marL="0" marR="0" rtl="0" algn="l">
              <a:lnSpc>
                <a:spcPct val="90000"/>
              </a:lnSpc>
              <a:spcBef>
                <a:spcPts val="0"/>
              </a:spcBef>
              <a:spcAft>
                <a:spcPts val="0"/>
              </a:spcAft>
              <a:buNone/>
            </a:pPr>
            <a:r>
              <a:rPr lang="en-US" sz="1600">
                <a:solidFill>
                  <a:schemeClr val="lt1"/>
                </a:solidFill>
                <a:latin typeface="Calibri"/>
                <a:ea typeface="Calibri"/>
                <a:cs typeface="Calibri"/>
                <a:sym typeface="Calibri"/>
              </a:rPr>
              <a:t>10 years</a:t>
            </a:r>
            <a:endParaRPr sz="1600">
              <a:solidFill>
                <a:schemeClr val="lt1"/>
              </a:solidFill>
              <a:latin typeface="Calibri"/>
              <a:ea typeface="Calibri"/>
              <a:cs typeface="Calibri"/>
              <a:sym typeface="Calibri"/>
            </a:endParaRPr>
          </a:p>
        </p:txBody>
      </p:sp>
      <p:sp>
        <p:nvSpPr>
          <p:cNvPr id="701" name="Google Shape;701;p6"/>
          <p:cNvSpPr txBox="1"/>
          <p:nvPr/>
        </p:nvSpPr>
        <p:spPr>
          <a:xfrm>
            <a:off x="8215869" y="2767778"/>
            <a:ext cx="3905207" cy="11555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rgbClr val="551461"/>
                </a:solidFill>
                <a:latin typeface="Calibri"/>
                <a:ea typeface="Calibri"/>
                <a:cs typeface="Calibri"/>
                <a:sym typeface="Calibri"/>
              </a:rPr>
              <a:t>PIV Interest Bonus options:</a:t>
            </a:r>
            <a:r>
              <a:rPr b="1" baseline="30000" lang="en-US" sz="1800">
                <a:solidFill>
                  <a:srgbClr val="551461"/>
                </a:solidFill>
                <a:latin typeface="Calibri"/>
                <a:ea typeface="Calibri"/>
                <a:cs typeface="Calibri"/>
                <a:sym typeface="Calibri"/>
              </a:rPr>
              <a:t>1</a:t>
            </a:r>
            <a:endParaRPr/>
          </a:p>
          <a:p>
            <a:pPr indent="-285750" lvl="0" marL="285750" marR="0" rtl="0" algn="l">
              <a:lnSpc>
                <a:spcPct val="90000"/>
              </a:lnSpc>
              <a:spcBef>
                <a:spcPts val="0"/>
              </a:spcBef>
              <a:spcAft>
                <a:spcPts val="0"/>
              </a:spcAft>
              <a:buClr>
                <a:schemeClr val="lt1"/>
              </a:buClr>
              <a:buSzPts val="1600"/>
              <a:buFont typeface="Arial"/>
              <a:buChar char="•"/>
            </a:pPr>
            <a:r>
              <a:rPr b="1" lang="en-US" sz="1600">
                <a:solidFill>
                  <a:schemeClr val="lt1"/>
                </a:solidFill>
                <a:latin typeface="Calibri"/>
                <a:ea typeface="Calibri"/>
                <a:cs typeface="Calibri"/>
                <a:sym typeface="Calibri"/>
              </a:rPr>
              <a:t>Balanced</a:t>
            </a:r>
            <a:r>
              <a:rPr lang="en-US" sz="1600">
                <a:solidFill>
                  <a:schemeClr val="lt1"/>
                </a:solidFill>
                <a:latin typeface="Calibri"/>
                <a:ea typeface="Calibri"/>
                <a:cs typeface="Calibri"/>
                <a:sym typeface="Calibri"/>
              </a:rPr>
              <a:t> PIV Interest Bonus Option</a:t>
            </a:r>
            <a:endParaRPr/>
          </a:p>
          <a:p>
            <a:pPr indent="-285750" lvl="0" marL="285750" marR="0" rtl="0" algn="l">
              <a:lnSpc>
                <a:spcPct val="90000"/>
              </a:lnSpc>
              <a:spcBef>
                <a:spcPts val="0"/>
              </a:spcBef>
              <a:spcAft>
                <a:spcPts val="0"/>
              </a:spcAft>
              <a:buClr>
                <a:schemeClr val="lt1"/>
              </a:buClr>
              <a:buSzPts val="1600"/>
              <a:buFont typeface="Arial"/>
              <a:buChar char="•"/>
            </a:pPr>
            <a:r>
              <a:rPr b="1" lang="en-US" sz="1600">
                <a:solidFill>
                  <a:schemeClr val="lt1"/>
                </a:solidFill>
                <a:latin typeface="Calibri"/>
                <a:ea typeface="Calibri"/>
                <a:cs typeface="Calibri"/>
                <a:sym typeface="Calibri"/>
              </a:rPr>
              <a:t>Accelerated</a:t>
            </a:r>
            <a:r>
              <a:rPr lang="en-US" sz="1600">
                <a:solidFill>
                  <a:schemeClr val="lt1"/>
                </a:solidFill>
                <a:latin typeface="Calibri"/>
                <a:ea typeface="Calibri"/>
                <a:cs typeface="Calibri"/>
                <a:sym typeface="Calibri"/>
              </a:rPr>
              <a:t> PIV Interest Bonus Option</a:t>
            </a:r>
            <a:endParaRPr/>
          </a:p>
        </p:txBody>
      </p:sp>
      <p:cxnSp>
        <p:nvCxnSpPr>
          <p:cNvPr id="702" name="Google Shape;702;p6"/>
          <p:cNvCxnSpPr/>
          <p:nvPr/>
        </p:nvCxnSpPr>
        <p:spPr>
          <a:xfrm>
            <a:off x="7995443" y="1185251"/>
            <a:ext cx="0" cy="3474720"/>
          </a:xfrm>
          <a:prstGeom prst="straightConnector1">
            <a:avLst/>
          </a:prstGeom>
          <a:noFill/>
          <a:ln cap="flat" cmpd="sng" w="19050">
            <a:solidFill>
              <a:srgbClr val="AF9EB9"/>
            </a:solidFill>
            <a:prstDash val="dash"/>
            <a:round/>
            <a:headEnd len="sm" w="sm" type="none"/>
            <a:tailEnd len="sm" w="sm" type="none"/>
          </a:ln>
        </p:spPr>
      </p:cxnSp>
      <p:sp>
        <p:nvSpPr>
          <p:cNvPr id="703" name="Google Shape;703;p6"/>
          <p:cNvSpPr txBox="1"/>
          <p:nvPr/>
        </p:nvSpPr>
        <p:spPr>
          <a:xfrm>
            <a:off x="8225871" y="3653029"/>
            <a:ext cx="3514027" cy="1907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rgbClr val="551461"/>
                </a:solidFill>
                <a:latin typeface="Calibri"/>
                <a:ea typeface="Calibri"/>
                <a:cs typeface="Calibri"/>
                <a:sym typeface="Calibri"/>
              </a:rPr>
              <a:t>Death Benefit:</a:t>
            </a:r>
            <a:endParaRPr/>
          </a:p>
          <a:p>
            <a:pPr indent="0" lvl="0" marL="0" marR="0" rtl="0" algn="l">
              <a:lnSpc>
                <a:spcPct val="90000"/>
              </a:lnSpc>
              <a:spcBef>
                <a:spcPts val="0"/>
              </a:spcBef>
              <a:spcAft>
                <a:spcPts val="0"/>
              </a:spcAft>
              <a:buNone/>
            </a:pPr>
            <a:r>
              <a:rPr b="1" lang="en-US" sz="1600">
                <a:solidFill>
                  <a:schemeClr val="lt1"/>
                </a:solidFill>
                <a:latin typeface="Calibri"/>
                <a:ea typeface="Calibri"/>
                <a:cs typeface="Calibri"/>
                <a:sym typeface="Calibri"/>
              </a:rPr>
              <a:t>Accumulation Value (AV)</a:t>
            </a:r>
            <a:r>
              <a:rPr lang="en-US" sz="1600">
                <a:solidFill>
                  <a:schemeClr val="lt1"/>
                </a:solidFill>
                <a:latin typeface="Calibri"/>
                <a:ea typeface="Calibri"/>
                <a:cs typeface="Calibri"/>
                <a:sym typeface="Calibri"/>
              </a:rPr>
              <a:t>: </a:t>
            </a:r>
            <a:r>
              <a:rPr lang="en-US" sz="1600">
                <a:solidFill>
                  <a:srgbClr val="424242"/>
                </a:solidFill>
                <a:latin typeface="Calibri"/>
                <a:ea typeface="Calibri"/>
                <a:cs typeface="Calibri"/>
                <a:sym typeface="Calibri"/>
              </a:rPr>
              <a:t>Greatest of AV, GMV or Cumulative Withdrawal Amount</a:t>
            </a:r>
            <a:endParaRPr sz="1100">
              <a:solidFill>
                <a:srgbClr val="424242"/>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1100">
              <a:solidFill>
                <a:srgbClr val="424242"/>
              </a:solidFill>
              <a:latin typeface="Calibri"/>
              <a:ea typeface="Calibri"/>
              <a:cs typeface="Calibri"/>
              <a:sym typeface="Calibri"/>
            </a:endParaRPr>
          </a:p>
          <a:p>
            <a:pPr indent="0" lvl="0" marL="0" marR="0" rtl="0" algn="l">
              <a:lnSpc>
                <a:spcPct val="90000"/>
              </a:lnSpc>
              <a:spcBef>
                <a:spcPts val="0"/>
              </a:spcBef>
              <a:spcAft>
                <a:spcPts val="0"/>
              </a:spcAft>
              <a:buNone/>
            </a:pPr>
            <a:r>
              <a:rPr b="1" lang="en-US" sz="1600">
                <a:solidFill>
                  <a:schemeClr val="lt1"/>
                </a:solidFill>
                <a:latin typeface="Calibri"/>
                <a:ea typeface="Calibri"/>
                <a:cs typeface="Calibri"/>
                <a:sym typeface="Calibri"/>
              </a:rPr>
              <a:t>Protected Income Value: </a:t>
            </a:r>
            <a:r>
              <a:rPr lang="en-US" sz="1600">
                <a:solidFill>
                  <a:srgbClr val="424242"/>
                </a:solidFill>
                <a:latin typeface="Calibri"/>
                <a:ea typeface="Calibri"/>
                <a:cs typeface="Calibri"/>
                <a:sym typeface="Calibri"/>
              </a:rPr>
              <a:t>Lesser of value at death or 250% of AV</a:t>
            </a:r>
            <a:endParaRPr/>
          </a:p>
          <a:p>
            <a:pPr indent="0" lvl="0" marL="0" marR="0" rtl="0" algn="l">
              <a:lnSpc>
                <a:spcPct val="90000"/>
              </a:lnSpc>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1600">
                <a:solidFill>
                  <a:srgbClr val="424242"/>
                </a:solidFill>
                <a:latin typeface="Calibri"/>
                <a:ea typeface="Calibri"/>
                <a:cs typeface="Calibri"/>
                <a:sym typeface="Calibri"/>
              </a:rPr>
              <a:t> </a:t>
            </a:r>
            <a:endParaRPr/>
          </a:p>
        </p:txBody>
      </p:sp>
      <p:sp>
        <p:nvSpPr>
          <p:cNvPr id="704" name="Google Shape;704;p6"/>
          <p:cNvSpPr txBox="1"/>
          <p:nvPr/>
        </p:nvSpPr>
        <p:spPr>
          <a:xfrm>
            <a:off x="4090237" y="4423056"/>
            <a:ext cx="3398813" cy="75181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rgbClr val="551461"/>
                </a:solidFill>
                <a:latin typeface="Calibri"/>
                <a:ea typeface="Calibri"/>
                <a:cs typeface="Calibri"/>
                <a:sym typeface="Calibri"/>
              </a:rPr>
              <a:t>Guaranteed lifetime withdrawal rider:</a:t>
            </a:r>
            <a:endParaRPr/>
          </a:p>
          <a:p>
            <a:pPr indent="0" lvl="0" marL="0" marR="0" rtl="0" algn="l">
              <a:lnSpc>
                <a:spcPct val="90000"/>
              </a:lnSpc>
              <a:spcBef>
                <a:spcPts val="0"/>
              </a:spcBef>
              <a:spcAft>
                <a:spcPts val="0"/>
              </a:spcAft>
              <a:buNone/>
            </a:pPr>
            <a:r>
              <a:rPr lang="en-US" sz="1600">
                <a:solidFill>
                  <a:schemeClr val="lt1"/>
                </a:solidFill>
                <a:latin typeface="Calibri"/>
                <a:ea typeface="Calibri"/>
                <a:cs typeface="Calibri"/>
                <a:sym typeface="Calibri"/>
              </a:rPr>
              <a:t>Included at no cost</a:t>
            </a:r>
            <a:endParaRPr sz="1600">
              <a:solidFill>
                <a:schemeClr val="lt1"/>
              </a:solidFill>
              <a:latin typeface="Calibri"/>
              <a:ea typeface="Calibri"/>
              <a:cs typeface="Calibri"/>
              <a:sym typeface="Calibri"/>
            </a:endParaRPr>
          </a:p>
        </p:txBody>
      </p:sp>
      <p:sp>
        <p:nvSpPr>
          <p:cNvPr id="705" name="Google Shape;705;p6"/>
          <p:cNvSpPr txBox="1"/>
          <p:nvPr/>
        </p:nvSpPr>
        <p:spPr>
          <a:xfrm>
            <a:off x="643519" y="6553408"/>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900">
                <a:solidFill>
                  <a:schemeClr val="lt1"/>
                </a:solidFill>
                <a:latin typeface="Calibri"/>
                <a:ea typeface="Calibri"/>
                <a:cs typeface="Calibri"/>
                <a:sym typeface="Calibri"/>
              </a:rPr>
              <a:t>Product feature and availability may vary by state. </a:t>
            </a:r>
            <a:endParaRPr/>
          </a:p>
        </p:txBody>
      </p:sp>
      <p:sp>
        <p:nvSpPr>
          <p:cNvPr id="706" name="Google Shape;706;p6"/>
          <p:cNvSpPr txBox="1"/>
          <p:nvPr/>
        </p:nvSpPr>
        <p:spPr>
          <a:xfrm>
            <a:off x="218498" y="3580794"/>
            <a:ext cx="3425560" cy="90615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rgbClr val="551461"/>
                </a:solidFill>
                <a:latin typeface="Calibri"/>
                <a:ea typeface="Calibri"/>
                <a:cs typeface="Calibri"/>
                <a:sym typeface="Calibri"/>
              </a:rPr>
              <a:t>Allocation charge:</a:t>
            </a:r>
            <a:endParaRPr sz="1800">
              <a:solidFill>
                <a:srgbClr val="551461"/>
              </a:solidFill>
              <a:latin typeface="Calibri"/>
              <a:ea typeface="Calibri"/>
              <a:cs typeface="Calibri"/>
              <a:sym typeface="Calibri"/>
            </a:endParaRPr>
          </a:p>
          <a:p>
            <a:pPr indent="0" lvl="0" marL="0" marR="0" rtl="0" algn="l">
              <a:lnSpc>
                <a:spcPct val="90000"/>
              </a:lnSpc>
              <a:spcBef>
                <a:spcPts val="0"/>
              </a:spcBef>
              <a:spcAft>
                <a:spcPts val="0"/>
              </a:spcAft>
              <a:buNone/>
            </a:pPr>
            <a:r>
              <a:rPr lang="en-US" sz="1600">
                <a:solidFill>
                  <a:srgbClr val="424242"/>
                </a:solidFill>
                <a:latin typeface="Calibri"/>
                <a:ea typeface="Calibri"/>
                <a:cs typeface="Calibri"/>
                <a:sym typeface="Calibri"/>
              </a:rPr>
              <a:t>Select index allocations include allocation charge</a:t>
            </a:r>
            <a:endParaRPr/>
          </a:p>
        </p:txBody>
      </p:sp>
      <p:sp>
        <p:nvSpPr>
          <p:cNvPr id="707" name="Google Shape;707;p6"/>
          <p:cNvSpPr txBox="1"/>
          <p:nvPr/>
        </p:nvSpPr>
        <p:spPr>
          <a:xfrm>
            <a:off x="4090237" y="1124720"/>
            <a:ext cx="3869647" cy="74889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rgbClr val="551461"/>
                </a:solidFill>
                <a:latin typeface="Calibri"/>
                <a:ea typeface="Calibri"/>
                <a:cs typeface="Calibri"/>
                <a:sym typeface="Calibri"/>
              </a:rPr>
              <a:t>Accumulation Value (AV):</a:t>
            </a:r>
            <a:endParaRPr sz="1800">
              <a:solidFill>
                <a:srgbClr val="551461"/>
              </a:solidFill>
              <a:latin typeface="Calibri"/>
              <a:ea typeface="Calibri"/>
              <a:cs typeface="Calibri"/>
              <a:sym typeface="Calibri"/>
            </a:endParaRPr>
          </a:p>
          <a:p>
            <a:pPr indent="0" lvl="0" marL="0" marR="0" rtl="0" algn="l">
              <a:lnSpc>
                <a:spcPct val="90000"/>
              </a:lnSpc>
              <a:spcBef>
                <a:spcPts val="0"/>
              </a:spcBef>
              <a:spcAft>
                <a:spcPts val="0"/>
              </a:spcAft>
              <a:buNone/>
            </a:pPr>
            <a:r>
              <a:rPr lang="en-US" sz="1600">
                <a:solidFill>
                  <a:srgbClr val="424242"/>
                </a:solidFill>
                <a:latin typeface="Calibri"/>
                <a:ea typeface="Calibri"/>
                <a:cs typeface="Calibri"/>
                <a:sym typeface="Calibri"/>
              </a:rPr>
              <a:t>The value you would receive if you took all of the money out in a lump sum</a:t>
            </a:r>
            <a:endParaRPr sz="1600">
              <a:solidFill>
                <a:srgbClr val="424242"/>
              </a:solidFill>
              <a:latin typeface="Calibri"/>
              <a:ea typeface="Calibri"/>
              <a:cs typeface="Calibri"/>
              <a:sym typeface="Calibri"/>
            </a:endParaRPr>
          </a:p>
        </p:txBody>
      </p:sp>
      <p:sp>
        <p:nvSpPr>
          <p:cNvPr id="708" name="Google Shape;708;p6"/>
          <p:cNvSpPr txBox="1"/>
          <p:nvPr/>
        </p:nvSpPr>
        <p:spPr>
          <a:xfrm>
            <a:off x="4091406" y="1877896"/>
            <a:ext cx="3869647" cy="74889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rgbClr val="551461"/>
                </a:solidFill>
                <a:latin typeface="Calibri"/>
                <a:ea typeface="Calibri"/>
                <a:cs typeface="Calibri"/>
                <a:sym typeface="Calibri"/>
              </a:rPr>
              <a:t>Cash Value:</a:t>
            </a:r>
            <a:endParaRPr sz="1800">
              <a:solidFill>
                <a:srgbClr val="551461"/>
              </a:solidFill>
              <a:latin typeface="Calibri"/>
              <a:ea typeface="Calibri"/>
              <a:cs typeface="Calibri"/>
              <a:sym typeface="Calibri"/>
            </a:endParaRPr>
          </a:p>
          <a:p>
            <a:pPr indent="0" lvl="0" marL="0" marR="0" rtl="0" algn="l">
              <a:lnSpc>
                <a:spcPct val="90000"/>
              </a:lnSpc>
              <a:spcBef>
                <a:spcPts val="0"/>
              </a:spcBef>
              <a:spcAft>
                <a:spcPts val="0"/>
              </a:spcAft>
              <a:buNone/>
            </a:pPr>
            <a:r>
              <a:rPr lang="en-US" sz="1600">
                <a:solidFill>
                  <a:srgbClr val="424242"/>
                </a:solidFill>
                <a:latin typeface="Calibri"/>
                <a:ea typeface="Calibri"/>
                <a:cs typeface="Calibri"/>
                <a:sym typeface="Calibri"/>
              </a:rPr>
              <a:t>If you cancel your contract during the first 10 years you will receive the AV minus the withdrawal charge and adjusted by the MVA</a:t>
            </a:r>
            <a:endParaRPr sz="1600">
              <a:solidFill>
                <a:srgbClr val="424242"/>
              </a:solidFill>
              <a:latin typeface="Calibri"/>
              <a:ea typeface="Calibri"/>
              <a:cs typeface="Calibri"/>
              <a:sym typeface="Calibri"/>
            </a:endParaRPr>
          </a:p>
        </p:txBody>
      </p:sp>
      <p:sp>
        <p:nvSpPr>
          <p:cNvPr id="709" name="Google Shape;709;p6"/>
          <p:cNvSpPr txBox="1"/>
          <p:nvPr/>
        </p:nvSpPr>
        <p:spPr>
          <a:xfrm>
            <a:off x="8212223" y="1124720"/>
            <a:ext cx="3686158" cy="97931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rgbClr val="551461"/>
                </a:solidFill>
                <a:latin typeface="Calibri"/>
                <a:ea typeface="Calibri"/>
                <a:cs typeface="Calibri"/>
                <a:sym typeface="Calibri"/>
              </a:rPr>
              <a:t>Protected Income Value (PIV):</a:t>
            </a:r>
            <a:endParaRPr/>
          </a:p>
          <a:p>
            <a:pPr indent="0" lvl="0" marL="0" marR="0" rtl="0" algn="l">
              <a:lnSpc>
                <a:spcPct val="90000"/>
              </a:lnSpc>
              <a:spcBef>
                <a:spcPts val="0"/>
              </a:spcBef>
              <a:spcAft>
                <a:spcPts val="0"/>
              </a:spcAft>
              <a:buNone/>
            </a:pPr>
            <a:r>
              <a:rPr lang="en-US" sz="1600">
                <a:solidFill>
                  <a:schemeClr val="lt1"/>
                </a:solidFill>
                <a:latin typeface="Calibri"/>
                <a:ea typeface="Calibri"/>
                <a:cs typeface="Calibri"/>
                <a:sym typeface="Calibri"/>
              </a:rPr>
              <a:t>The PIV determines the amount of lifetime withdrawal income you receive</a:t>
            </a:r>
            <a:endParaRPr sz="1800">
              <a:solidFill>
                <a:schemeClr val="lt1"/>
              </a:solidFill>
              <a:latin typeface="Calibri"/>
              <a:ea typeface="Calibri"/>
              <a:cs typeface="Calibri"/>
              <a:sym typeface="Calibri"/>
            </a:endParaRPr>
          </a:p>
        </p:txBody>
      </p:sp>
      <p:sp>
        <p:nvSpPr>
          <p:cNvPr id="710" name="Google Shape;710;p6"/>
          <p:cNvSpPr/>
          <p:nvPr/>
        </p:nvSpPr>
        <p:spPr>
          <a:xfrm>
            <a:off x="745802" y="6022268"/>
            <a:ext cx="10878882"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aseline="30000" lang="en-US" sz="900">
                <a:solidFill>
                  <a:schemeClr val="lt1"/>
                </a:solidFill>
                <a:latin typeface="Calibri"/>
                <a:ea typeface="Calibri"/>
                <a:cs typeface="Calibri"/>
                <a:sym typeface="Calibri"/>
              </a:rPr>
              <a:t>1</a:t>
            </a:r>
            <a:r>
              <a:rPr lang="en-US" sz="900">
                <a:solidFill>
                  <a:schemeClr val="lt1"/>
                </a:solidFill>
                <a:latin typeface="Calibri"/>
                <a:ea typeface="Calibri"/>
                <a:cs typeface="Calibri"/>
                <a:sym typeface="Calibri"/>
              </a:rPr>
              <a:t>Both the premium bonus and interest bonus are credited only to the Protected Income Value (PIV). To receive the PIV, including the value of these bonuses, lifetime withdrawals must be taken. The PIV is not available as a lump sum. You will not receive these bonuses if the contract is fully surrendered or if traditional annuitization payments are taken. If it is partially surrendered the PIV will be reduced proportionally, which could result in a partial loss of bonuses. Lifetime withdrawals are considered partial withdrawals and are subject to ordinary income tax and, if taken prior to 59½, a 10% federal additional tax. Because this is a bonus annuity, it may include higher surrender charges, longer surrender charge periods, lower caps, lower participation rates, or other restrictions that are not included in similar annuities that don't offer a bonus feature.</a:t>
            </a:r>
            <a:endParaRPr/>
          </a:p>
        </p:txBody>
      </p:sp>
      <p:graphicFrame>
        <p:nvGraphicFramePr>
          <p:cNvPr id="711" name="Google Shape;711;p6"/>
          <p:cNvGraphicFramePr/>
          <p:nvPr/>
        </p:nvGraphicFramePr>
        <p:xfrm>
          <a:off x="218500" y="5308150"/>
          <a:ext cx="3000000" cy="3000000"/>
        </p:xfrm>
        <a:graphic>
          <a:graphicData uri="http://schemas.openxmlformats.org/drawingml/2006/table">
            <a:tbl>
              <a:tblPr bandRow="1" firstRow="1">
                <a:noFill/>
                <a:tableStyleId>{9DEBC208-CA3A-4D9F-8283-9BD3963B7526}</a:tableStyleId>
              </a:tblPr>
              <a:tblGrid>
                <a:gridCol w="2668025"/>
                <a:gridCol w="794375"/>
                <a:gridCol w="794375"/>
                <a:gridCol w="794375"/>
                <a:gridCol w="794375"/>
                <a:gridCol w="794375"/>
                <a:gridCol w="794375"/>
                <a:gridCol w="794375"/>
                <a:gridCol w="794375"/>
                <a:gridCol w="794375"/>
                <a:gridCol w="794375"/>
                <a:gridCol w="794375"/>
              </a:tblGrid>
              <a:tr h="255600">
                <a:tc>
                  <a:txBody>
                    <a:bodyPr/>
                    <a:lstStyle/>
                    <a:p>
                      <a:pPr indent="0" lvl="0" marL="0" marR="0" rtl="0" algn="r">
                        <a:spcBef>
                          <a:spcPts val="0"/>
                        </a:spcBef>
                        <a:spcAft>
                          <a:spcPts val="0"/>
                        </a:spcAft>
                        <a:buNone/>
                      </a:pPr>
                      <a:r>
                        <a:rPr b="1" lang="en-US" sz="1600"/>
                        <a:t>Start of</a:t>
                      </a:r>
                      <a:r>
                        <a:rPr b="1" lang="en-US" sz="1600"/>
                        <a:t> contract year</a:t>
                      </a:r>
                      <a:endParaRPr b="1" sz="1600"/>
                    </a:p>
                  </a:txBody>
                  <a:tcPr marT="45725" marB="45725" marR="91450" marL="91450"/>
                </a:tc>
                <a:tc>
                  <a:txBody>
                    <a:bodyPr/>
                    <a:lstStyle/>
                    <a:p>
                      <a:pPr indent="0" lvl="0" marL="0" marR="0" rtl="0" algn="ctr">
                        <a:spcBef>
                          <a:spcPts val="0"/>
                        </a:spcBef>
                        <a:spcAft>
                          <a:spcPts val="0"/>
                        </a:spcAft>
                        <a:buNone/>
                      </a:pPr>
                      <a:r>
                        <a:rPr b="0" lang="en-US" sz="1600"/>
                        <a:t>1</a:t>
                      </a:r>
                      <a:endParaRPr b="0" sz="1600"/>
                    </a:p>
                  </a:txBody>
                  <a:tcPr marT="45725" marB="45725" marR="91450" marL="91450"/>
                </a:tc>
                <a:tc>
                  <a:txBody>
                    <a:bodyPr/>
                    <a:lstStyle/>
                    <a:p>
                      <a:pPr indent="0" lvl="0" marL="0" marR="0" rtl="0" algn="ctr">
                        <a:spcBef>
                          <a:spcPts val="0"/>
                        </a:spcBef>
                        <a:spcAft>
                          <a:spcPts val="0"/>
                        </a:spcAft>
                        <a:buNone/>
                      </a:pPr>
                      <a:r>
                        <a:rPr b="0" lang="en-US" sz="1600"/>
                        <a:t>2</a:t>
                      </a:r>
                      <a:endParaRPr b="0" sz="1600"/>
                    </a:p>
                  </a:txBody>
                  <a:tcPr marT="45725" marB="45725" marR="91450" marL="91450"/>
                </a:tc>
                <a:tc>
                  <a:txBody>
                    <a:bodyPr/>
                    <a:lstStyle/>
                    <a:p>
                      <a:pPr indent="0" lvl="0" marL="0" marR="0" rtl="0" algn="ctr">
                        <a:spcBef>
                          <a:spcPts val="0"/>
                        </a:spcBef>
                        <a:spcAft>
                          <a:spcPts val="0"/>
                        </a:spcAft>
                        <a:buNone/>
                      </a:pPr>
                      <a:r>
                        <a:rPr b="0" lang="en-US" sz="1600"/>
                        <a:t>3</a:t>
                      </a:r>
                      <a:endParaRPr b="0" sz="1600"/>
                    </a:p>
                  </a:txBody>
                  <a:tcPr marT="45725" marB="45725" marR="91450" marL="91450"/>
                </a:tc>
                <a:tc>
                  <a:txBody>
                    <a:bodyPr/>
                    <a:lstStyle/>
                    <a:p>
                      <a:pPr indent="0" lvl="0" marL="0" marR="0" rtl="0" algn="ctr">
                        <a:spcBef>
                          <a:spcPts val="0"/>
                        </a:spcBef>
                        <a:spcAft>
                          <a:spcPts val="0"/>
                        </a:spcAft>
                        <a:buNone/>
                      </a:pPr>
                      <a:r>
                        <a:rPr b="0" lang="en-US" sz="1600"/>
                        <a:t>4</a:t>
                      </a:r>
                      <a:endParaRPr b="0" sz="1600"/>
                    </a:p>
                  </a:txBody>
                  <a:tcPr marT="45725" marB="45725" marR="91450" marL="91450"/>
                </a:tc>
                <a:tc>
                  <a:txBody>
                    <a:bodyPr/>
                    <a:lstStyle/>
                    <a:p>
                      <a:pPr indent="0" lvl="0" marL="0" marR="0" rtl="0" algn="ctr">
                        <a:spcBef>
                          <a:spcPts val="0"/>
                        </a:spcBef>
                        <a:spcAft>
                          <a:spcPts val="0"/>
                        </a:spcAft>
                        <a:buNone/>
                      </a:pPr>
                      <a:r>
                        <a:rPr b="0" lang="en-US" sz="1600"/>
                        <a:t>5</a:t>
                      </a:r>
                      <a:endParaRPr b="0" sz="1600"/>
                    </a:p>
                  </a:txBody>
                  <a:tcPr marT="45725" marB="45725" marR="91450" marL="91450"/>
                </a:tc>
                <a:tc>
                  <a:txBody>
                    <a:bodyPr/>
                    <a:lstStyle/>
                    <a:p>
                      <a:pPr indent="0" lvl="0" marL="0" marR="0" rtl="0" algn="ctr">
                        <a:spcBef>
                          <a:spcPts val="0"/>
                        </a:spcBef>
                        <a:spcAft>
                          <a:spcPts val="0"/>
                        </a:spcAft>
                        <a:buNone/>
                      </a:pPr>
                      <a:r>
                        <a:rPr b="0" lang="en-US" sz="1600"/>
                        <a:t>6</a:t>
                      </a:r>
                      <a:endParaRPr b="0" sz="1600"/>
                    </a:p>
                  </a:txBody>
                  <a:tcPr marT="45725" marB="45725" marR="91450" marL="91450"/>
                </a:tc>
                <a:tc>
                  <a:txBody>
                    <a:bodyPr/>
                    <a:lstStyle/>
                    <a:p>
                      <a:pPr indent="0" lvl="0" marL="0" marR="0" rtl="0" algn="ctr">
                        <a:spcBef>
                          <a:spcPts val="0"/>
                        </a:spcBef>
                        <a:spcAft>
                          <a:spcPts val="0"/>
                        </a:spcAft>
                        <a:buNone/>
                      </a:pPr>
                      <a:r>
                        <a:rPr b="0" lang="en-US" sz="1600"/>
                        <a:t>7</a:t>
                      </a:r>
                      <a:endParaRPr b="0" sz="1600"/>
                    </a:p>
                  </a:txBody>
                  <a:tcPr marT="45725" marB="45725" marR="91450" marL="91450"/>
                </a:tc>
                <a:tc>
                  <a:txBody>
                    <a:bodyPr/>
                    <a:lstStyle/>
                    <a:p>
                      <a:pPr indent="0" lvl="0" marL="0" marR="0" rtl="0" algn="ctr">
                        <a:spcBef>
                          <a:spcPts val="0"/>
                        </a:spcBef>
                        <a:spcAft>
                          <a:spcPts val="0"/>
                        </a:spcAft>
                        <a:buNone/>
                      </a:pPr>
                      <a:r>
                        <a:rPr b="0" lang="en-US" sz="1600"/>
                        <a:t>8</a:t>
                      </a:r>
                      <a:endParaRPr b="0" sz="1600"/>
                    </a:p>
                  </a:txBody>
                  <a:tcPr marT="45725" marB="45725" marR="91450" marL="91450"/>
                </a:tc>
                <a:tc>
                  <a:txBody>
                    <a:bodyPr/>
                    <a:lstStyle/>
                    <a:p>
                      <a:pPr indent="0" lvl="0" marL="0" marR="0" rtl="0" algn="ctr">
                        <a:spcBef>
                          <a:spcPts val="0"/>
                        </a:spcBef>
                        <a:spcAft>
                          <a:spcPts val="0"/>
                        </a:spcAft>
                        <a:buNone/>
                      </a:pPr>
                      <a:r>
                        <a:rPr b="0" lang="en-US" sz="1600"/>
                        <a:t>9</a:t>
                      </a:r>
                      <a:endParaRPr b="0" sz="1600"/>
                    </a:p>
                  </a:txBody>
                  <a:tcPr marT="45725" marB="45725" marR="91450" marL="91450"/>
                </a:tc>
                <a:tc>
                  <a:txBody>
                    <a:bodyPr/>
                    <a:lstStyle/>
                    <a:p>
                      <a:pPr indent="0" lvl="0" marL="0" marR="0" rtl="0" algn="ctr">
                        <a:spcBef>
                          <a:spcPts val="0"/>
                        </a:spcBef>
                        <a:spcAft>
                          <a:spcPts val="0"/>
                        </a:spcAft>
                        <a:buNone/>
                      </a:pPr>
                      <a:r>
                        <a:rPr b="0" lang="en-US" sz="1600"/>
                        <a:t>10</a:t>
                      </a:r>
                      <a:endParaRPr b="0" sz="1600"/>
                    </a:p>
                  </a:txBody>
                  <a:tcPr marT="45725" marB="45725" marR="91450" marL="91450"/>
                </a:tc>
                <a:tc>
                  <a:txBody>
                    <a:bodyPr/>
                    <a:lstStyle/>
                    <a:p>
                      <a:pPr indent="0" lvl="0" marL="0" marR="0" rtl="0" algn="ctr">
                        <a:spcBef>
                          <a:spcPts val="0"/>
                        </a:spcBef>
                        <a:spcAft>
                          <a:spcPts val="0"/>
                        </a:spcAft>
                        <a:buNone/>
                      </a:pPr>
                      <a:r>
                        <a:rPr b="0" lang="en-US" sz="1600"/>
                        <a:t>11</a:t>
                      </a:r>
                      <a:endParaRPr b="0" sz="1600"/>
                    </a:p>
                  </a:txBody>
                  <a:tcPr marT="45725" marB="45725" marR="91450" marL="91450"/>
                </a:tc>
              </a:tr>
              <a:tr h="255600">
                <a:tc>
                  <a:txBody>
                    <a:bodyPr/>
                    <a:lstStyle/>
                    <a:p>
                      <a:pPr indent="0" lvl="0" marL="0" marR="0" rtl="0" algn="r">
                        <a:spcBef>
                          <a:spcPts val="0"/>
                        </a:spcBef>
                        <a:spcAft>
                          <a:spcPts val="0"/>
                        </a:spcAft>
                        <a:buNone/>
                      </a:pPr>
                      <a:r>
                        <a:rPr b="1" lang="en-US" sz="1600"/>
                        <a:t>Charge</a:t>
                      </a:r>
                      <a:r>
                        <a:rPr b="1" lang="en-US" sz="1600"/>
                        <a:t> %</a:t>
                      </a:r>
                      <a:endParaRPr b="1" sz="1600"/>
                    </a:p>
                  </a:txBody>
                  <a:tcPr marT="45725" marB="45725" marR="91450" marL="91450"/>
                </a:tc>
                <a:tc>
                  <a:txBody>
                    <a:bodyPr/>
                    <a:lstStyle/>
                    <a:p>
                      <a:pPr indent="0" lvl="0" marL="0" marR="0" rtl="0" algn="ctr">
                        <a:spcBef>
                          <a:spcPts val="0"/>
                        </a:spcBef>
                        <a:spcAft>
                          <a:spcPts val="0"/>
                        </a:spcAft>
                        <a:buNone/>
                      </a:pPr>
                      <a:r>
                        <a:rPr b="1" lang="en-US" sz="1400"/>
                        <a:t>9.30%</a:t>
                      </a:r>
                      <a:endParaRPr b="1" sz="1400"/>
                    </a:p>
                  </a:txBody>
                  <a:tcPr marT="45725" marB="45725" marR="91450" marL="91450"/>
                </a:tc>
                <a:tc>
                  <a:txBody>
                    <a:bodyPr/>
                    <a:lstStyle/>
                    <a:p>
                      <a:pPr indent="0" lvl="0" marL="0" marR="0" rtl="0" algn="ctr">
                        <a:spcBef>
                          <a:spcPts val="0"/>
                        </a:spcBef>
                        <a:spcAft>
                          <a:spcPts val="0"/>
                        </a:spcAft>
                        <a:buNone/>
                      </a:pPr>
                      <a:r>
                        <a:rPr b="1" lang="en-US" sz="1400"/>
                        <a:t>9.30%</a:t>
                      </a:r>
                      <a:endParaRPr b="1" sz="1400"/>
                    </a:p>
                  </a:txBody>
                  <a:tcPr marT="45725" marB="45725" marR="91450" marL="91450"/>
                </a:tc>
                <a:tc>
                  <a:txBody>
                    <a:bodyPr/>
                    <a:lstStyle/>
                    <a:p>
                      <a:pPr indent="0" lvl="0" marL="0" marR="0" rtl="0" algn="ctr">
                        <a:spcBef>
                          <a:spcPts val="0"/>
                        </a:spcBef>
                        <a:spcAft>
                          <a:spcPts val="0"/>
                        </a:spcAft>
                        <a:buNone/>
                      </a:pPr>
                      <a:r>
                        <a:rPr b="1" lang="en-US" sz="1400"/>
                        <a:t>8.30%</a:t>
                      </a:r>
                      <a:endParaRPr b="1" sz="1400"/>
                    </a:p>
                  </a:txBody>
                  <a:tcPr marT="45725" marB="45725" marR="91450" marL="91450"/>
                </a:tc>
                <a:tc>
                  <a:txBody>
                    <a:bodyPr/>
                    <a:lstStyle/>
                    <a:p>
                      <a:pPr indent="0" lvl="0" marL="0" marR="0" rtl="0" algn="ctr">
                        <a:spcBef>
                          <a:spcPts val="0"/>
                        </a:spcBef>
                        <a:spcAft>
                          <a:spcPts val="0"/>
                        </a:spcAft>
                        <a:buNone/>
                      </a:pPr>
                      <a:r>
                        <a:rPr b="1" lang="en-US" sz="1400"/>
                        <a:t>7.30%</a:t>
                      </a:r>
                      <a:endParaRPr b="1" sz="1400"/>
                    </a:p>
                  </a:txBody>
                  <a:tcPr marT="45725" marB="45725" marR="91450" marL="91450"/>
                </a:tc>
                <a:tc>
                  <a:txBody>
                    <a:bodyPr/>
                    <a:lstStyle/>
                    <a:p>
                      <a:pPr indent="0" lvl="0" marL="0" marR="0" rtl="0" algn="ctr">
                        <a:spcBef>
                          <a:spcPts val="0"/>
                        </a:spcBef>
                        <a:spcAft>
                          <a:spcPts val="0"/>
                        </a:spcAft>
                        <a:buNone/>
                      </a:pPr>
                      <a:r>
                        <a:rPr b="1" lang="en-US" sz="1400"/>
                        <a:t>6.25%</a:t>
                      </a:r>
                      <a:endParaRPr b="1" sz="1400"/>
                    </a:p>
                  </a:txBody>
                  <a:tcPr marT="45725" marB="45725" marR="91450" marL="91450"/>
                </a:tc>
                <a:tc>
                  <a:txBody>
                    <a:bodyPr/>
                    <a:lstStyle/>
                    <a:p>
                      <a:pPr indent="0" lvl="0" marL="0" marR="0" rtl="0" algn="ctr">
                        <a:spcBef>
                          <a:spcPts val="0"/>
                        </a:spcBef>
                        <a:spcAft>
                          <a:spcPts val="0"/>
                        </a:spcAft>
                        <a:buNone/>
                      </a:pPr>
                      <a:r>
                        <a:rPr b="1" lang="en-US" sz="1400"/>
                        <a:t>5.25%</a:t>
                      </a:r>
                      <a:endParaRPr b="1" sz="1400"/>
                    </a:p>
                  </a:txBody>
                  <a:tcPr marT="45725" marB="45725" marR="91450" marL="91450"/>
                </a:tc>
                <a:tc>
                  <a:txBody>
                    <a:bodyPr/>
                    <a:lstStyle/>
                    <a:p>
                      <a:pPr indent="0" lvl="0" marL="0" marR="0" rtl="0" algn="ctr">
                        <a:spcBef>
                          <a:spcPts val="0"/>
                        </a:spcBef>
                        <a:spcAft>
                          <a:spcPts val="0"/>
                        </a:spcAft>
                        <a:buNone/>
                      </a:pPr>
                      <a:r>
                        <a:rPr b="1" lang="en-US" sz="1400"/>
                        <a:t>4.20%</a:t>
                      </a:r>
                      <a:endParaRPr b="1" sz="1400"/>
                    </a:p>
                  </a:txBody>
                  <a:tcPr marT="45725" marB="45725" marR="91450" marL="91450"/>
                </a:tc>
                <a:tc>
                  <a:txBody>
                    <a:bodyPr/>
                    <a:lstStyle/>
                    <a:p>
                      <a:pPr indent="0" lvl="0" marL="0" marR="0" rtl="0" algn="ctr">
                        <a:spcBef>
                          <a:spcPts val="0"/>
                        </a:spcBef>
                        <a:spcAft>
                          <a:spcPts val="0"/>
                        </a:spcAft>
                        <a:buNone/>
                      </a:pPr>
                      <a:r>
                        <a:rPr b="1" lang="en-US" sz="1400"/>
                        <a:t>3.15%</a:t>
                      </a:r>
                      <a:endParaRPr b="1" sz="1400"/>
                    </a:p>
                  </a:txBody>
                  <a:tcPr marT="45725" marB="45725" marR="91450" marL="91450"/>
                </a:tc>
                <a:tc>
                  <a:txBody>
                    <a:bodyPr/>
                    <a:lstStyle/>
                    <a:p>
                      <a:pPr indent="0" lvl="0" marL="0" marR="0" rtl="0" algn="ctr">
                        <a:spcBef>
                          <a:spcPts val="0"/>
                        </a:spcBef>
                        <a:spcAft>
                          <a:spcPts val="0"/>
                        </a:spcAft>
                        <a:buNone/>
                      </a:pPr>
                      <a:r>
                        <a:rPr b="1" lang="en-US" sz="1400"/>
                        <a:t>2.10%</a:t>
                      </a:r>
                      <a:endParaRPr b="1" sz="1400"/>
                    </a:p>
                  </a:txBody>
                  <a:tcPr marT="45725" marB="45725" marR="91450" marL="91450"/>
                </a:tc>
                <a:tc>
                  <a:txBody>
                    <a:bodyPr/>
                    <a:lstStyle/>
                    <a:p>
                      <a:pPr indent="0" lvl="0" marL="0" marR="0" rtl="0" algn="ctr">
                        <a:spcBef>
                          <a:spcPts val="0"/>
                        </a:spcBef>
                        <a:spcAft>
                          <a:spcPts val="0"/>
                        </a:spcAft>
                        <a:buNone/>
                      </a:pPr>
                      <a:r>
                        <a:rPr b="1" lang="en-US" sz="1400"/>
                        <a:t>1.05%</a:t>
                      </a:r>
                      <a:endParaRPr b="1" sz="1400"/>
                    </a:p>
                  </a:txBody>
                  <a:tcPr marT="45725" marB="45725" marR="91450" marL="91450"/>
                </a:tc>
                <a:tc>
                  <a:txBody>
                    <a:bodyPr/>
                    <a:lstStyle/>
                    <a:p>
                      <a:pPr indent="0" lvl="0" marL="0" marR="0" rtl="0" algn="ctr">
                        <a:spcBef>
                          <a:spcPts val="0"/>
                        </a:spcBef>
                        <a:spcAft>
                          <a:spcPts val="0"/>
                        </a:spcAft>
                        <a:buNone/>
                      </a:pPr>
                      <a:r>
                        <a:rPr b="1" lang="en-US" sz="1400"/>
                        <a:t>0.00%</a:t>
                      </a:r>
                      <a:endParaRPr b="1" sz="1400"/>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7"/>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718" name="Google Shape;718;p7"/>
          <p:cNvSpPr txBox="1"/>
          <p:nvPr>
            <p:ph idx="1" type="body"/>
          </p:nvPr>
        </p:nvSpPr>
        <p:spPr>
          <a:xfrm>
            <a:off x="-1" y="1931218"/>
            <a:ext cx="4884666" cy="2937645"/>
          </a:xfrm>
          <a:prstGeom prst="rect">
            <a:avLst/>
          </a:prstGeom>
          <a:solidFill>
            <a:srgbClr val="4C3048"/>
          </a:solidFill>
          <a:ln>
            <a:noFill/>
          </a:ln>
        </p:spPr>
        <p:txBody>
          <a:bodyPr anchorCtr="0" anchor="b" bIns="274300" lIns="365750" spcFirstLastPara="1" rIns="365750" wrap="square" tIns="274300">
            <a:normAutofit/>
          </a:bodyPr>
          <a:lstStyle/>
          <a:p>
            <a:pPr indent="0" lvl="0" marL="0" rtl="0" algn="l">
              <a:lnSpc>
                <a:spcPct val="100000"/>
              </a:lnSpc>
              <a:spcBef>
                <a:spcPts val="0"/>
              </a:spcBef>
              <a:spcAft>
                <a:spcPts val="0"/>
              </a:spcAft>
              <a:buSzPts val="4400"/>
              <a:buNone/>
            </a:pPr>
            <a:r>
              <a:rPr lang="en-US"/>
              <a:t>Key benefits while saving for retirement</a:t>
            </a:r>
            <a:endParaRPr/>
          </a:p>
        </p:txBody>
      </p:sp>
      <p:sp>
        <p:nvSpPr>
          <p:cNvPr id="719" name="Google Shape;719;p7"/>
          <p:cNvSpPr txBox="1"/>
          <p:nvPr>
            <p:ph idx="2" type="body"/>
          </p:nvPr>
        </p:nvSpPr>
        <p:spPr>
          <a:xfrm>
            <a:off x="2465170" y="563274"/>
            <a:ext cx="2246673" cy="1828800"/>
          </a:xfrm>
          <a:prstGeom prst="rect">
            <a:avLst/>
          </a:prstGeom>
          <a:noFill/>
          <a:ln>
            <a:noFill/>
          </a:ln>
        </p:spPr>
        <p:txBody>
          <a:bodyPr anchorCtr="0" anchor="b" bIns="0" lIns="91425" spcFirstLastPara="1" rIns="91425" wrap="square" tIns="0">
            <a:normAutofit fontScale="92500" lnSpcReduction="10000"/>
          </a:bodyPr>
          <a:lstStyle/>
          <a:p>
            <a:pPr indent="0" lvl="0" marL="0" rtl="0" algn="ctr">
              <a:lnSpc>
                <a:spcPct val="100000"/>
              </a:lnSpc>
              <a:spcBef>
                <a:spcPts val="0"/>
              </a:spcBef>
              <a:spcAft>
                <a:spcPts val="0"/>
              </a:spcAft>
              <a:buSzPct val="100000"/>
              <a:buNone/>
            </a:pPr>
            <a:r>
              <a:rPr lang="en-US"/>
              <a:t>01</a:t>
            </a:r>
            <a:endParaRPr/>
          </a:p>
        </p:txBody>
      </p:sp>
      <p:sp>
        <p:nvSpPr>
          <p:cNvPr id="720" name="Google Shape;720;p7"/>
          <p:cNvSpPr txBox="1"/>
          <p:nvPr/>
        </p:nvSpPr>
        <p:spPr>
          <a:xfrm>
            <a:off x="643519" y="6553408"/>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900">
                <a:solidFill>
                  <a:schemeClr val="lt1"/>
                </a:solidFill>
                <a:latin typeface="Calibri"/>
                <a:ea typeface="Calibri"/>
                <a:cs typeface="Calibri"/>
                <a:sym typeface="Calibri"/>
              </a:rPr>
              <a:t>Product feature and availability may vary by state. </a:t>
            </a:r>
            <a:endParaRPr/>
          </a:p>
        </p:txBody>
      </p:sp>
      <p:pic>
        <p:nvPicPr>
          <p:cNvPr id="721" name="Google Shape;721;p7"/>
          <p:cNvPicPr preferRelativeResize="0"/>
          <p:nvPr/>
        </p:nvPicPr>
        <p:blipFill rotWithShape="1">
          <a:blip r:embed="rId3">
            <a:alphaModFix/>
          </a:blip>
          <a:srcRect b="0" l="0" r="0" t="0"/>
          <a:stretch/>
        </p:blipFill>
        <p:spPr>
          <a:xfrm>
            <a:off x="4821968" y="0"/>
            <a:ext cx="7366857"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8"/>
          <p:cNvSpPr/>
          <p:nvPr/>
        </p:nvSpPr>
        <p:spPr>
          <a:xfrm>
            <a:off x="0" y="0"/>
            <a:ext cx="6209627"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Calibri"/>
              <a:ea typeface="Calibri"/>
              <a:cs typeface="Calibri"/>
              <a:sym typeface="Calibri"/>
            </a:endParaRPr>
          </a:p>
        </p:txBody>
      </p:sp>
      <p:sp>
        <p:nvSpPr>
          <p:cNvPr id="728" name="Google Shape;728;p8"/>
          <p:cNvSpPr txBox="1"/>
          <p:nvPr>
            <p:ph type="title"/>
          </p:nvPr>
        </p:nvSpPr>
        <p:spPr>
          <a:xfrm>
            <a:off x="-357272" y="391531"/>
            <a:ext cx="6566899" cy="1140225"/>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rgbClr val="551461"/>
              </a:buClr>
              <a:buSzPts val="3200"/>
              <a:buFont typeface="Calibri"/>
              <a:buNone/>
            </a:pPr>
            <a:r>
              <a:rPr b="1" lang="en-US">
                <a:solidFill>
                  <a:srgbClr val="551461"/>
                </a:solidFill>
              </a:rPr>
              <a:t>TWO BONUSES </a:t>
            </a:r>
            <a:r>
              <a:rPr lang="en-US">
                <a:solidFill>
                  <a:srgbClr val="551461"/>
                </a:solidFill>
              </a:rPr>
              <a:t>to help grow the Protected Income Value (PIV)</a:t>
            </a:r>
            <a:endParaRPr>
              <a:solidFill>
                <a:srgbClr val="551461"/>
              </a:solidFill>
            </a:endParaRPr>
          </a:p>
        </p:txBody>
      </p:sp>
      <p:sp>
        <p:nvSpPr>
          <p:cNvPr id="729" name="Google Shape;729;p8"/>
          <p:cNvSpPr txBox="1"/>
          <p:nvPr>
            <p:ph idx="12" type="sldNum"/>
          </p:nvPr>
        </p:nvSpPr>
        <p:spPr>
          <a:xfrm>
            <a:off x="371201" y="6343445"/>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730" name="Google Shape;730;p8"/>
          <p:cNvSpPr/>
          <p:nvPr/>
        </p:nvSpPr>
        <p:spPr>
          <a:xfrm>
            <a:off x="173120" y="1665402"/>
            <a:ext cx="2286000" cy="2286000"/>
          </a:xfrm>
          <a:prstGeom prst="ellipse">
            <a:avLst/>
          </a:prstGeom>
          <a:solidFill>
            <a:schemeClr val="dk2"/>
          </a:solidFill>
          <a:ln cap="flat" cmpd="sng" w="10775">
            <a:solidFill>
              <a:srgbClr val="5514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rgbClr val="4C3048"/>
                </a:solidFill>
                <a:latin typeface="Calibri"/>
                <a:ea typeface="Calibri"/>
                <a:cs typeface="Calibri"/>
                <a:sym typeface="Calibri"/>
              </a:rPr>
              <a:t>25% Premium Bonus</a:t>
            </a:r>
            <a:endParaRPr/>
          </a:p>
        </p:txBody>
      </p:sp>
      <p:sp>
        <p:nvSpPr>
          <p:cNvPr id="731" name="Google Shape;731;p8"/>
          <p:cNvSpPr/>
          <p:nvPr/>
        </p:nvSpPr>
        <p:spPr>
          <a:xfrm>
            <a:off x="3629241" y="1686503"/>
            <a:ext cx="2286000" cy="2286000"/>
          </a:xfrm>
          <a:prstGeom prst="ellipse">
            <a:avLst/>
          </a:prstGeom>
          <a:solidFill>
            <a:schemeClr val="dk2"/>
          </a:solidFill>
          <a:ln cap="flat" cmpd="sng" w="10775">
            <a:solidFill>
              <a:srgbClr val="5514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rgbClr val="4C3048"/>
                </a:solidFill>
                <a:latin typeface="Calibri"/>
                <a:ea typeface="Calibri"/>
                <a:cs typeface="Calibri"/>
                <a:sym typeface="Calibri"/>
              </a:rPr>
              <a:t>Choice of Interest Bonuses</a:t>
            </a:r>
            <a:endParaRPr/>
          </a:p>
        </p:txBody>
      </p:sp>
      <p:sp>
        <p:nvSpPr>
          <p:cNvPr id="732" name="Google Shape;732;p8"/>
          <p:cNvSpPr/>
          <p:nvPr/>
        </p:nvSpPr>
        <p:spPr>
          <a:xfrm>
            <a:off x="2592315" y="2351202"/>
            <a:ext cx="914400" cy="914400"/>
          </a:xfrm>
          <a:prstGeom prst="mathPlus">
            <a:avLst>
              <a:gd fmla="val 23520" name="adj1"/>
            </a:avLst>
          </a:prstGeom>
          <a:solidFill>
            <a:schemeClr val="dk2"/>
          </a:solidFill>
          <a:ln cap="flat" cmpd="sng" w="10775">
            <a:solidFill>
              <a:srgbClr val="5514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Calibri"/>
              <a:ea typeface="Calibri"/>
              <a:cs typeface="Calibri"/>
              <a:sym typeface="Calibri"/>
            </a:endParaRPr>
          </a:p>
        </p:txBody>
      </p:sp>
      <p:sp>
        <p:nvSpPr>
          <p:cNvPr id="733" name="Google Shape;733;p8"/>
          <p:cNvSpPr txBox="1"/>
          <p:nvPr/>
        </p:nvSpPr>
        <p:spPr>
          <a:xfrm>
            <a:off x="440261" y="4093226"/>
            <a:ext cx="1785817" cy="94877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2300">
                <a:solidFill>
                  <a:srgbClr val="551461"/>
                </a:solidFill>
                <a:latin typeface="Calibri"/>
                <a:ea typeface="Calibri"/>
                <a:cs typeface="Calibri"/>
                <a:sym typeface="Calibri"/>
              </a:rPr>
              <a:t>Applied immediately</a:t>
            </a:r>
            <a:r>
              <a:rPr baseline="30000" lang="en-US" sz="2300">
                <a:solidFill>
                  <a:srgbClr val="551461"/>
                </a:solidFill>
                <a:latin typeface="Calibri"/>
                <a:ea typeface="Calibri"/>
                <a:cs typeface="Calibri"/>
                <a:sym typeface="Calibri"/>
              </a:rPr>
              <a:t>1</a:t>
            </a:r>
            <a:endParaRPr sz="2300">
              <a:solidFill>
                <a:srgbClr val="551461"/>
              </a:solidFill>
              <a:latin typeface="Calibri"/>
              <a:ea typeface="Calibri"/>
              <a:cs typeface="Calibri"/>
              <a:sym typeface="Calibri"/>
            </a:endParaRPr>
          </a:p>
        </p:txBody>
      </p:sp>
      <p:sp>
        <p:nvSpPr>
          <p:cNvPr id="734" name="Google Shape;734;p8"/>
          <p:cNvSpPr txBox="1"/>
          <p:nvPr/>
        </p:nvSpPr>
        <p:spPr>
          <a:xfrm>
            <a:off x="3629241" y="4073695"/>
            <a:ext cx="2310519" cy="94877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2300">
                <a:solidFill>
                  <a:srgbClr val="551461"/>
                </a:solidFill>
                <a:latin typeface="Calibri"/>
                <a:ea typeface="Calibri"/>
                <a:cs typeface="Calibri"/>
                <a:sym typeface="Calibri"/>
              </a:rPr>
              <a:t>Applied at end of crediting period</a:t>
            </a:r>
            <a:endParaRPr/>
          </a:p>
        </p:txBody>
      </p:sp>
      <p:sp>
        <p:nvSpPr>
          <p:cNvPr id="735" name="Google Shape;735;p8"/>
          <p:cNvSpPr txBox="1"/>
          <p:nvPr/>
        </p:nvSpPr>
        <p:spPr>
          <a:xfrm>
            <a:off x="6900910" y="2164388"/>
            <a:ext cx="4668253" cy="963596"/>
          </a:xfrm>
          <a:prstGeom prst="rect">
            <a:avLst/>
          </a:prstGeom>
          <a:solidFill>
            <a:srgbClr val="4C3048"/>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2400">
                <a:solidFill>
                  <a:schemeClr val="dk2"/>
                </a:solidFill>
                <a:latin typeface="Calibri"/>
                <a:ea typeface="Calibri"/>
                <a:cs typeface="Calibri"/>
                <a:sym typeface="Calibri"/>
              </a:rPr>
              <a:t>Value that lifetime withdrawals </a:t>
            </a:r>
            <a:br>
              <a:rPr lang="en-US" sz="2400">
                <a:solidFill>
                  <a:schemeClr val="dk2"/>
                </a:solidFill>
                <a:latin typeface="Calibri"/>
                <a:ea typeface="Calibri"/>
                <a:cs typeface="Calibri"/>
                <a:sym typeface="Calibri"/>
              </a:rPr>
            </a:br>
            <a:r>
              <a:rPr lang="en-US" sz="2400">
                <a:solidFill>
                  <a:schemeClr val="dk2"/>
                </a:solidFill>
                <a:latin typeface="Calibri"/>
                <a:ea typeface="Calibri"/>
                <a:cs typeface="Calibri"/>
                <a:sym typeface="Calibri"/>
              </a:rPr>
              <a:t>will be based </a:t>
            </a:r>
            <a:endParaRPr/>
          </a:p>
        </p:txBody>
      </p:sp>
      <p:sp>
        <p:nvSpPr>
          <p:cNvPr id="736" name="Google Shape;736;p8"/>
          <p:cNvSpPr txBox="1"/>
          <p:nvPr/>
        </p:nvSpPr>
        <p:spPr>
          <a:xfrm>
            <a:off x="6900910" y="3413298"/>
            <a:ext cx="4668253" cy="963596"/>
          </a:xfrm>
          <a:prstGeom prst="rect">
            <a:avLst/>
          </a:prstGeom>
          <a:solidFill>
            <a:srgbClr val="55146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2400">
                <a:solidFill>
                  <a:schemeClr val="dk2"/>
                </a:solidFill>
                <a:latin typeface="Calibri"/>
                <a:ea typeface="Calibri"/>
                <a:cs typeface="Calibri"/>
                <a:sym typeface="Calibri"/>
              </a:rPr>
              <a:t>Not available as a lump sum</a:t>
            </a:r>
            <a:endParaRPr/>
          </a:p>
        </p:txBody>
      </p:sp>
      <p:sp>
        <p:nvSpPr>
          <p:cNvPr id="737" name="Google Shape;737;p8"/>
          <p:cNvSpPr txBox="1"/>
          <p:nvPr/>
        </p:nvSpPr>
        <p:spPr>
          <a:xfrm>
            <a:off x="6900910" y="4746130"/>
            <a:ext cx="4668253" cy="963596"/>
          </a:xfrm>
          <a:prstGeom prst="rect">
            <a:avLst/>
          </a:prstGeom>
          <a:solidFill>
            <a:srgbClr val="AF9EB9"/>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2400">
                <a:solidFill>
                  <a:srgbClr val="4C3048"/>
                </a:solidFill>
                <a:latin typeface="Calibri"/>
                <a:ea typeface="Calibri"/>
                <a:cs typeface="Calibri"/>
                <a:sym typeface="Calibri"/>
              </a:rPr>
              <a:t>Can be paid as death benefit </a:t>
            </a:r>
            <a:br>
              <a:rPr lang="en-US" sz="2400">
                <a:solidFill>
                  <a:srgbClr val="4C3048"/>
                </a:solidFill>
                <a:latin typeface="Calibri"/>
                <a:ea typeface="Calibri"/>
                <a:cs typeface="Calibri"/>
                <a:sym typeface="Calibri"/>
              </a:rPr>
            </a:br>
            <a:r>
              <a:rPr lang="en-US" sz="2400">
                <a:solidFill>
                  <a:srgbClr val="4C3048"/>
                </a:solidFill>
                <a:latin typeface="Calibri"/>
                <a:ea typeface="Calibri"/>
                <a:cs typeface="Calibri"/>
                <a:sym typeface="Calibri"/>
              </a:rPr>
              <a:t>over 5 years minimum </a:t>
            </a:r>
            <a:endParaRPr/>
          </a:p>
        </p:txBody>
      </p:sp>
      <p:sp>
        <p:nvSpPr>
          <p:cNvPr id="738" name="Google Shape;738;p8"/>
          <p:cNvSpPr txBox="1"/>
          <p:nvPr/>
        </p:nvSpPr>
        <p:spPr>
          <a:xfrm>
            <a:off x="6442336" y="391531"/>
            <a:ext cx="5144556" cy="120974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4000">
                <a:solidFill>
                  <a:schemeClr val="lt1"/>
                </a:solidFill>
                <a:latin typeface="Calibri"/>
                <a:ea typeface="Calibri"/>
                <a:cs typeface="Calibri"/>
                <a:sym typeface="Calibri"/>
              </a:rPr>
              <a:t>What is the Protected Income Value (PIV)?</a:t>
            </a:r>
            <a:endParaRPr/>
          </a:p>
        </p:txBody>
      </p:sp>
      <p:sp>
        <p:nvSpPr>
          <p:cNvPr id="739" name="Google Shape;739;p8"/>
          <p:cNvSpPr txBox="1"/>
          <p:nvPr/>
        </p:nvSpPr>
        <p:spPr>
          <a:xfrm>
            <a:off x="462403" y="5022471"/>
            <a:ext cx="5549158" cy="68725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aseline="30000" lang="en-US" sz="1050">
                <a:solidFill>
                  <a:schemeClr val="lt1"/>
                </a:solidFill>
                <a:latin typeface="Calibri"/>
                <a:ea typeface="Calibri"/>
                <a:cs typeface="Calibri"/>
                <a:sym typeface="Calibri"/>
              </a:rPr>
              <a:t>1</a:t>
            </a:r>
            <a:r>
              <a:rPr lang="en-US" sz="1050">
                <a:solidFill>
                  <a:schemeClr val="lt1"/>
                </a:solidFill>
                <a:latin typeface="Calibri"/>
                <a:ea typeface="Calibri"/>
                <a:cs typeface="Calibri"/>
                <a:sym typeface="Calibri"/>
              </a:rPr>
              <a:t>Both the premium bonus and interest bonus are credited only to the Protected Income Value (PIV). To receive the PIV, including the value of these bonuses, lifetime withdrawals must be taken. The PIV is not available as a lump sum. You will not receive these bonuses if the contract is fully surrendered or if traditional annuitization payments are taken. If it is partially surrendered the PIV will be reduced proportionally, which could result in a partial loss of bonuses. Lifetime withdrawals are considered partial withdrawals and are subject to ordinary income tax and, if taken prior to 59½, a 10% federal additional tax. Because this is a bonus annuity, it may include higher surrender charges, longer surrender charge periods, lower caps, lower participation rates, or other restrictions that are not included in similar annuities that don't offer a bonus feature.</a:t>
            </a:r>
            <a:endParaRPr sz="1050">
              <a:solidFill>
                <a:schemeClr val="lt1"/>
              </a:solidFill>
              <a:latin typeface="Calibri"/>
              <a:ea typeface="Calibri"/>
              <a:cs typeface="Calibri"/>
              <a:sym typeface="Calibri"/>
            </a:endParaRPr>
          </a:p>
        </p:txBody>
      </p:sp>
      <p:cxnSp>
        <p:nvCxnSpPr>
          <p:cNvPr id="740" name="Google Shape;740;p8"/>
          <p:cNvCxnSpPr/>
          <p:nvPr/>
        </p:nvCxnSpPr>
        <p:spPr>
          <a:xfrm>
            <a:off x="575026" y="6366956"/>
            <a:ext cx="0" cy="281753"/>
          </a:xfrm>
          <a:prstGeom prst="straightConnector1">
            <a:avLst/>
          </a:prstGeom>
          <a:noFill/>
          <a:ln cap="flat" cmpd="sng" w="9525">
            <a:solidFill>
              <a:srgbClr val="7F7F7F"/>
            </a:solidFill>
            <a:prstDash val="solid"/>
            <a:round/>
            <a:headEnd len="sm" w="sm" type="none"/>
            <a:tailEnd len="sm" w="sm" type="none"/>
          </a:ln>
        </p:spPr>
      </p:cxnSp>
      <p:sp>
        <p:nvSpPr>
          <p:cNvPr id="741" name="Google Shape;741;p8"/>
          <p:cNvSpPr txBox="1"/>
          <p:nvPr/>
        </p:nvSpPr>
        <p:spPr>
          <a:xfrm>
            <a:off x="599975" y="6553408"/>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900">
                <a:solidFill>
                  <a:schemeClr val="lt1"/>
                </a:solidFill>
                <a:latin typeface="Calibri"/>
                <a:ea typeface="Calibri"/>
                <a:cs typeface="Calibri"/>
                <a:sym typeface="Calibri"/>
              </a:rPr>
              <a:t>Product feature and availability may vary by state.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30"/>
                                        </p:tgtEl>
                                        <p:attrNameLst>
                                          <p:attrName>style.visibility</p:attrName>
                                        </p:attrNameLst>
                                      </p:cBhvr>
                                      <p:to>
                                        <p:strVal val="visible"/>
                                      </p:to>
                                    </p:set>
                                    <p:anim calcmode="lin" valueType="num">
                                      <p:cBhvr additive="base">
                                        <p:cTn dur="500"/>
                                        <p:tgtEl>
                                          <p:spTgt spid="730"/>
                                        </p:tgtEl>
                                        <p:attrNameLst>
                                          <p:attrName>ppt_w</p:attrName>
                                        </p:attrNameLst>
                                      </p:cBhvr>
                                      <p:tavLst>
                                        <p:tav fmla="" tm="0">
                                          <p:val>
                                            <p:strVal val="0"/>
                                          </p:val>
                                        </p:tav>
                                        <p:tav fmla="" tm="100000">
                                          <p:val>
                                            <p:strVal val="#ppt_w"/>
                                          </p:val>
                                        </p:tav>
                                      </p:tavLst>
                                    </p:anim>
                                    <p:anim calcmode="lin" valueType="num">
                                      <p:cBhvr additive="base">
                                        <p:cTn dur="500"/>
                                        <p:tgtEl>
                                          <p:spTgt spid="7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1"/>
                                        </p:tgtEl>
                                        <p:attrNameLst>
                                          <p:attrName>style.visibility</p:attrName>
                                        </p:attrNameLst>
                                      </p:cBhvr>
                                      <p:to>
                                        <p:strVal val="visible"/>
                                      </p:to>
                                    </p:set>
                                    <p:anim calcmode="lin" valueType="num">
                                      <p:cBhvr additive="base">
                                        <p:cTn dur="500"/>
                                        <p:tgtEl>
                                          <p:spTgt spid="731"/>
                                        </p:tgtEl>
                                        <p:attrNameLst>
                                          <p:attrName>ppt_w</p:attrName>
                                        </p:attrNameLst>
                                      </p:cBhvr>
                                      <p:tavLst>
                                        <p:tav fmla="" tm="0">
                                          <p:val>
                                            <p:strVal val="0"/>
                                          </p:val>
                                        </p:tav>
                                        <p:tav fmla="" tm="100000">
                                          <p:val>
                                            <p:strVal val="#ppt_w"/>
                                          </p:val>
                                        </p:tav>
                                      </p:tavLst>
                                    </p:anim>
                                    <p:anim calcmode="lin" valueType="num">
                                      <p:cBhvr additive="base">
                                        <p:cTn dur="500"/>
                                        <p:tgtEl>
                                          <p:spTgt spid="73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2"/>
                                        </p:tgtEl>
                                        <p:attrNameLst>
                                          <p:attrName>style.visibility</p:attrName>
                                        </p:attrNameLst>
                                      </p:cBhvr>
                                      <p:to>
                                        <p:strVal val="visible"/>
                                      </p:to>
                                    </p:set>
                                    <p:anim calcmode="lin" valueType="num">
                                      <p:cBhvr additive="base">
                                        <p:cTn dur="500"/>
                                        <p:tgtEl>
                                          <p:spTgt spid="732"/>
                                        </p:tgtEl>
                                        <p:attrNameLst>
                                          <p:attrName>ppt_w</p:attrName>
                                        </p:attrNameLst>
                                      </p:cBhvr>
                                      <p:tavLst>
                                        <p:tav fmla="" tm="0">
                                          <p:val>
                                            <p:strVal val="0"/>
                                          </p:val>
                                        </p:tav>
                                        <p:tav fmla="" tm="100000">
                                          <p:val>
                                            <p:strVal val="#ppt_w"/>
                                          </p:val>
                                        </p:tav>
                                      </p:tavLst>
                                    </p:anim>
                                    <p:anim calcmode="lin" valueType="num">
                                      <p:cBhvr additive="base">
                                        <p:cTn dur="500"/>
                                        <p:tgtEl>
                                          <p:spTgt spid="7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3"/>
                                        </p:tgtEl>
                                        <p:attrNameLst>
                                          <p:attrName>style.visibility</p:attrName>
                                        </p:attrNameLst>
                                      </p:cBhvr>
                                      <p:to>
                                        <p:strVal val="visible"/>
                                      </p:to>
                                    </p:set>
                                    <p:anim calcmode="lin" valueType="num">
                                      <p:cBhvr additive="base">
                                        <p:cTn dur="500"/>
                                        <p:tgtEl>
                                          <p:spTgt spid="733"/>
                                        </p:tgtEl>
                                        <p:attrNameLst>
                                          <p:attrName>ppt_w</p:attrName>
                                        </p:attrNameLst>
                                      </p:cBhvr>
                                      <p:tavLst>
                                        <p:tav fmla="" tm="0">
                                          <p:val>
                                            <p:strVal val="0"/>
                                          </p:val>
                                        </p:tav>
                                        <p:tav fmla="" tm="100000">
                                          <p:val>
                                            <p:strVal val="#ppt_w"/>
                                          </p:val>
                                        </p:tav>
                                      </p:tavLst>
                                    </p:anim>
                                    <p:anim calcmode="lin" valueType="num">
                                      <p:cBhvr additive="base">
                                        <p:cTn dur="500"/>
                                        <p:tgtEl>
                                          <p:spTgt spid="7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4"/>
                                        </p:tgtEl>
                                        <p:attrNameLst>
                                          <p:attrName>style.visibility</p:attrName>
                                        </p:attrNameLst>
                                      </p:cBhvr>
                                      <p:to>
                                        <p:strVal val="visible"/>
                                      </p:to>
                                    </p:set>
                                    <p:anim calcmode="lin" valueType="num">
                                      <p:cBhvr additive="base">
                                        <p:cTn dur="500"/>
                                        <p:tgtEl>
                                          <p:spTgt spid="734"/>
                                        </p:tgtEl>
                                        <p:attrNameLst>
                                          <p:attrName>ppt_w</p:attrName>
                                        </p:attrNameLst>
                                      </p:cBhvr>
                                      <p:tavLst>
                                        <p:tav fmla="" tm="0">
                                          <p:val>
                                            <p:strVal val="0"/>
                                          </p:val>
                                        </p:tav>
                                        <p:tav fmla="" tm="100000">
                                          <p:val>
                                            <p:strVal val="#ppt_w"/>
                                          </p:val>
                                        </p:tav>
                                      </p:tavLst>
                                    </p:anim>
                                    <p:anim calcmode="lin" valueType="num">
                                      <p:cBhvr additive="base">
                                        <p:cTn dur="500"/>
                                        <p:tgtEl>
                                          <p:spTgt spid="7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gtEl>
                                        <p:attrNameLst>
                                          <p:attrName>style.visibility</p:attrName>
                                        </p:attrNameLst>
                                      </p:cBhvr>
                                      <p:to>
                                        <p:strVal val="visible"/>
                                      </p:to>
                                    </p:set>
                                    <p:animEffect filter="fade" transition="in">
                                      <p:cBhvr>
                                        <p:cTn dur="500"/>
                                        <p:tgtEl>
                                          <p:spTgt spid="735"/>
                                        </p:tgtEl>
                                      </p:cBhvr>
                                    </p:animEffect>
                                  </p:childTnLst>
                                </p:cTn>
                              </p:par>
                              <p:par>
                                <p:cTn fill="hold" nodeType="with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500"/>
                                        <p:tgtEl>
                                          <p:spTgt spid="736"/>
                                        </p:tgtEl>
                                      </p:cBhvr>
                                    </p:animEffect>
                                  </p:childTnLst>
                                </p:cTn>
                              </p:par>
                              <p:par>
                                <p:cTn fill="hold" nodeType="with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par>
                                <p:cTn fill="hold" nodeType="with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500"/>
                                        <p:tgtEl>
                                          <p:spTgt spid="7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grpSp>
        <p:nvGrpSpPr>
          <p:cNvPr id="747" name="Google Shape;747;p9"/>
          <p:cNvGrpSpPr/>
          <p:nvPr/>
        </p:nvGrpSpPr>
        <p:grpSpPr>
          <a:xfrm>
            <a:off x="4037013" y="2540774"/>
            <a:ext cx="1752600" cy="1874837"/>
            <a:chOff x="761987" y="1828800"/>
            <a:chExt cx="1752613" cy="1874507"/>
          </a:xfrm>
        </p:grpSpPr>
        <p:sp>
          <p:nvSpPr>
            <p:cNvPr id="748" name="Google Shape;748;p9"/>
            <p:cNvSpPr/>
            <p:nvPr/>
          </p:nvSpPr>
          <p:spPr>
            <a:xfrm>
              <a:off x="761987" y="2057360"/>
              <a:ext cx="1646250" cy="1645947"/>
            </a:xfrm>
            <a:prstGeom prst="star8">
              <a:avLst>
                <a:gd fmla="val 44643" name="adj"/>
              </a:avLst>
            </a:prstGeom>
            <a:solidFill>
              <a:srgbClr val="551461"/>
            </a:solidFill>
            <a:ln>
              <a:noFill/>
            </a:ln>
          </p:spPr>
          <p:txBody>
            <a:bodyPr anchorCtr="0" anchor="ctr" bIns="0" lIns="0" spcFirstLastPara="1" rIns="0" wrap="square" tIns="0">
              <a:noAutofit/>
            </a:bodyPr>
            <a:lstStyle/>
            <a:p>
              <a:pPr indent="0" lvl="0" marL="0" marR="0" rtl="0" algn="ctr">
                <a:spcBef>
                  <a:spcPts val="0"/>
                </a:spcBef>
                <a:spcAft>
                  <a:spcPts val="0"/>
                </a:spcAft>
                <a:buClr>
                  <a:schemeClr val="accent1"/>
                </a:buClr>
                <a:buSzPts val="2400"/>
                <a:buFont typeface="Noto Sans Symbols"/>
                <a:buNone/>
              </a:pPr>
              <a:r>
                <a:rPr lang="en-US" sz="2400">
                  <a:solidFill>
                    <a:srgbClr val="FFFFFF"/>
                  </a:solidFill>
                  <a:latin typeface="Calibri"/>
                  <a:ea typeface="Calibri"/>
                  <a:cs typeface="Calibri"/>
                  <a:sym typeface="Calibri"/>
                </a:rPr>
                <a:t>Premium</a:t>
              </a:r>
              <a:endParaRPr sz="2800">
                <a:solidFill>
                  <a:srgbClr val="FFFFFF"/>
                </a:solidFill>
                <a:latin typeface="Calibri"/>
                <a:ea typeface="Calibri"/>
                <a:cs typeface="Calibri"/>
                <a:sym typeface="Calibri"/>
              </a:endParaRPr>
            </a:p>
          </p:txBody>
        </p:sp>
        <p:sp>
          <p:nvSpPr>
            <p:cNvPr id="749" name="Google Shape;749;p9"/>
            <p:cNvSpPr/>
            <p:nvPr/>
          </p:nvSpPr>
          <p:spPr>
            <a:xfrm>
              <a:off x="1631943" y="1828800"/>
              <a:ext cx="882657" cy="882495"/>
            </a:xfrm>
            <a:prstGeom prst="ellipse">
              <a:avLst/>
            </a:prstGeom>
            <a:solidFill>
              <a:srgbClr val="AF9EB9"/>
            </a:solidFill>
            <a:ln>
              <a:noFill/>
            </a:ln>
          </p:spPr>
          <p:txBody>
            <a:bodyPr anchorCtr="0" anchor="ctr" bIns="0" lIns="0" spcFirstLastPara="1" rIns="0" wrap="square" tIns="0">
              <a:noAutofit/>
            </a:bodyPr>
            <a:lstStyle/>
            <a:p>
              <a:pPr indent="0" lvl="0" marL="0" marR="0" rtl="0" algn="ctr">
                <a:spcBef>
                  <a:spcPts val="0"/>
                </a:spcBef>
                <a:spcAft>
                  <a:spcPts val="0"/>
                </a:spcAft>
                <a:buClr>
                  <a:schemeClr val="accent1"/>
                </a:buClr>
                <a:buSzPts val="1600"/>
                <a:buFont typeface="Noto Sans Symbols"/>
                <a:buNone/>
              </a:pPr>
              <a:r>
                <a:rPr b="1" lang="en-US" sz="1600">
                  <a:solidFill>
                    <a:srgbClr val="FFFFFF"/>
                  </a:solidFill>
                  <a:latin typeface="Calibri"/>
                  <a:ea typeface="Calibri"/>
                  <a:cs typeface="Calibri"/>
                  <a:sym typeface="Calibri"/>
                </a:rPr>
                <a:t>25%</a:t>
              </a:r>
              <a:br>
                <a:rPr b="1" lang="en-US" sz="1600">
                  <a:solidFill>
                    <a:srgbClr val="FFFFFF"/>
                  </a:solidFill>
                  <a:latin typeface="Calibri"/>
                  <a:ea typeface="Calibri"/>
                  <a:cs typeface="Calibri"/>
                  <a:sym typeface="Calibri"/>
                </a:rPr>
              </a:br>
              <a:r>
                <a:rPr b="1" lang="en-US" sz="1600">
                  <a:solidFill>
                    <a:srgbClr val="FFFFFF"/>
                  </a:solidFill>
                  <a:latin typeface="Calibri"/>
                  <a:ea typeface="Calibri"/>
                  <a:cs typeface="Calibri"/>
                  <a:sym typeface="Calibri"/>
                </a:rPr>
                <a:t>BONUS</a:t>
              </a:r>
              <a:endParaRPr/>
            </a:p>
          </p:txBody>
        </p:sp>
      </p:grpSp>
      <p:sp>
        <p:nvSpPr>
          <p:cNvPr id="750" name="Google Shape;750;p9"/>
          <p:cNvSpPr txBox="1"/>
          <p:nvPr>
            <p:ph type="title"/>
          </p:nvPr>
        </p:nvSpPr>
        <p:spPr>
          <a:xfrm>
            <a:off x="609441" y="457200"/>
            <a:ext cx="10969943" cy="812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400"/>
              <a:buFont typeface="Calibri"/>
              <a:buNone/>
            </a:pPr>
            <a:r>
              <a:rPr b="1" lang="en-US"/>
              <a:t>25% premium bonus </a:t>
            </a:r>
            <a:br>
              <a:rPr lang="en-US"/>
            </a:br>
            <a:r>
              <a:rPr lang="en-US"/>
              <a:t>to the Protected Income Value</a:t>
            </a:r>
            <a:endParaRPr/>
          </a:p>
        </p:txBody>
      </p:sp>
      <p:sp>
        <p:nvSpPr>
          <p:cNvPr id="751" name="Google Shape;751;p9"/>
          <p:cNvSpPr txBox="1"/>
          <p:nvPr>
            <p:ph idx="12" type="sldNum"/>
          </p:nvPr>
        </p:nvSpPr>
        <p:spPr>
          <a:xfrm>
            <a:off x="418941" y="6317542"/>
            <a:ext cx="38100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752" name="Google Shape;752;p9"/>
          <p:cNvSpPr txBox="1"/>
          <p:nvPr>
            <p:ph idx="11" type="ftr"/>
          </p:nvPr>
        </p:nvSpPr>
        <p:spPr>
          <a:xfrm>
            <a:off x="609441" y="5786438"/>
            <a:ext cx="10969943" cy="538162"/>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a:t>The premium bonus and interest bonus are credited only to the Protected Income Value. To receive the PIV, including the bonus, the contract must be held for at least 10 contract years, and then lifetime income withdrawals must be taken. The contract owner will not receive the bonuses if the contract is fully surrendered or if traditional annuitization payments are taken. If it is partially surrendered the PIV will be reduced proportionally, which could result in a partial loss of bonuses. Income withdrawals are considered partial withdrawals and are subject to ordinary income tax and, if taken prior to 59½, a 10% federal additional tax. Because this is a bonus annuity, it may include higher surrender charges, longer surrender charge periods, lower caps, lower participation rates, or other restrictions that are not included in similar annuities that don't offer a bonus feature.</a:t>
            </a:r>
            <a:endParaRPr/>
          </a:p>
          <a:p>
            <a:pPr indent="0" lvl="0" marL="0" rtl="0" algn="l">
              <a:lnSpc>
                <a:spcPct val="90000"/>
              </a:lnSpc>
              <a:spcBef>
                <a:spcPts val="0"/>
              </a:spcBef>
              <a:spcAft>
                <a:spcPts val="0"/>
              </a:spcAft>
              <a:buNone/>
            </a:pPr>
            <a:r>
              <a:rPr lang="en-US"/>
              <a:t>Income withdrawals are considered partial withdrawals and are subject to ordinary income tax and, if taken prior to 59½ a 10% federal additional tax. </a:t>
            </a:r>
            <a:endParaRPr/>
          </a:p>
        </p:txBody>
      </p:sp>
      <p:sp>
        <p:nvSpPr>
          <p:cNvPr id="753" name="Google Shape;753;p9"/>
          <p:cNvSpPr txBox="1"/>
          <p:nvPr>
            <p:ph idx="1" type="body"/>
          </p:nvPr>
        </p:nvSpPr>
        <p:spPr>
          <a:xfrm>
            <a:off x="6088065" y="0"/>
            <a:ext cx="6100760" cy="228600"/>
          </a:xfrm>
          <a:prstGeom prst="rect">
            <a:avLst/>
          </a:prstGeom>
          <a:noFill/>
          <a:ln>
            <a:noFill/>
          </a:ln>
        </p:spPr>
        <p:txBody>
          <a:bodyPr anchorCtr="0" anchor="ctr" bIns="0" lIns="91425" spcFirstLastPara="1" rIns="91425" wrap="square" tIns="91425">
            <a:normAutofit fontScale="77500" lnSpcReduction="20000"/>
          </a:bodyPr>
          <a:lstStyle/>
          <a:p>
            <a:pPr indent="0" lvl="0" marL="0" rtl="0" algn="r">
              <a:lnSpc>
                <a:spcPct val="100000"/>
              </a:lnSpc>
              <a:spcBef>
                <a:spcPts val="0"/>
              </a:spcBef>
              <a:spcAft>
                <a:spcPts val="0"/>
              </a:spcAft>
              <a:buSzPct val="100000"/>
              <a:buNone/>
            </a:pPr>
            <a:r>
              <a:rPr lang="en-US"/>
              <a:t>FIRST WAY TO RECEIVE A BONUS</a:t>
            </a:r>
            <a:endParaRPr/>
          </a:p>
        </p:txBody>
      </p:sp>
      <p:grpSp>
        <p:nvGrpSpPr>
          <p:cNvPr id="754" name="Google Shape;754;p9"/>
          <p:cNvGrpSpPr/>
          <p:nvPr/>
        </p:nvGrpSpPr>
        <p:grpSpPr>
          <a:xfrm>
            <a:off x="2043112" y="2541589"/>
            <a:ext cx="1752600" cy="1874837"/>
            <a:chOff x="761987" y="1828800"/>
            <a:chExt cx="1752613" cy="1874507"/>
          </a:xfrm>
        </p:grpSpPr>
        <p:sp>
          <p:nvSpPr>
            <p:cNvPr id="755" name="Google Shape;755;p9"/>
            <p:cNvSpPr/>
            <p:nvPr/>
          </p:nvSpPr>
          <p:spPr>
            <a:xfrm>
              <a:off x="761987" y="2057360"/>
              <a:ext cx="1646250" cy="1645947"/>
            </a:xfrm>
            <a:prstGeom prst="star8">
              <a:avLst>
                <a:gd fmla="val 44643" name="adj"/>
              </a:avLst>
            </a:prstGeom>
            <a:solidFill>
              <a:srgbClr val="551461"/>
            </a:solidFill>
            <a:ln>
              <a:noFill/>
            </a:ln>
          </p:spPr>
          <p:txBody>
            <a:bodyPr anchorCtr="0" anchor="ctr" bIns="0" lIns="0" spcFirstLastPara="1" rIns="0" wrap="square" tIns="0">
              <a:noAutofit/>
            </a:bodyPr>
            <a:lstStyle/>
            <a:p>
              <a:pPr indent="0" lvl="0" marL="0" marR="0" rtl="0" algn="ctr">
                <a:spcBef>
                  <a:spcPts val="0"/>
                </a:spcBef>
                <a:spcAft>
                  <a:spcPts val="0"/>
                </a:spcAft>
                <a:buClr>
                  <a:schemeClr val="accent1"/>
                </a:buClr>
                <a:buSzPts val="2400"/>
                <a:buFont typeface="Noto Sans Symbols"/>
                <a:buNone/>
              </a:pPr>
              <a:r>
                <a:rPr lang="en-US" sz="2400">
                  <a:solidFill>
                    <a:srgbClr val="FFFFFF"/>
                  </a:solidFill>
                  <a:latin typeface="Calibri"/>
                  <a:ea typeface="Calibri"/>
                  <a:cs typeface="Calibri"/>
                  <a:sym typeface="Calibri"/>
                </a:rPr>
                <a:t>Premium</a:t>
              </a:r>
              <a:endParaRPr sz="2800">
                <a:solidFill>
                  <a:srgbClr val="FFFFFF"/>
                </a:solidFill>
                <a:latin typeface="Calibri"/>
                <a:ea typeface="Calibri"/>
                <a:cs typeface="Calibri"/>
                <a:sym typeface="Calibri"/>
              </a:endParaRPr>
            </a:p>
          </p:txBody>
        </p:sp>
        <p:sp>
          <p:nvSpPr>
            <p:cNvPr id="756" name="Google Shape;756;p9"/>
            <p:cNvSpPr/>
            <p:nvPr/>
          </p:nvSpPr>
          <p:spPr>
            <a:xfrm>
              <a:off x="1631943" y="1828800"/>
              <a:ext cx="882657" cy="882495"/>
            </a:xfrm>
            <a:prstGeom prst="ellipse">
              <a:avLst/>
            </a:prstGeom>
            <a:solidFill>
              <a:srgbClr val="AF9EB9"/>
            </a:solidFill>
            <a:ln>
              <a:noFill/>
            </a:ln>
          </p:spPr>
          <p:txBody>
            <a:bodyPr anchorCtr="0" anchor="ctr" bIns="0" lIns="0" spcFirstLastPara="1" rIns="0" wrap="square" tIns="0">
              <a:noAutofit/>
            </a:bodyPr>
            <a:lstStyle/>
            <a:p>
              <a:pPr indent="0" lvl="0" marL="0" marR="0" rtl="0" algn="ctr">
                <a:spcBef>
                  <a:spcPts val="0"/>
                </a:spcBef>
                <a:spcAft>
                  <a:spcPts val="0"/>
                </a:spcAft>
                <a:buClr>
                  <a:schemeClr val="accent1"/>
                </a:buClr>
                <a:buSzPts val="1600"/>
                <a:buFont typeface="Noto Sans Symbols"/>
                <a:buNone/>
              </a:pPr>
              <a:r>
                <a:rPr b="1" lang="en-US" sz="1600">
                  <a:solidFill>
                    <a:srgbClr val="FFFFFF"/>
                  </a:solidFill>
                  <a:latin typeface="Calibri"/>
                  <a:ea typeface="Calibri"/>
                  <a:cs typeface="Calibri"/>
                  <a:sym typeface="Calibri"/>
                </a:rPr>
                <a:t>25%</a:t>
              </a:r>
              <a:br>
                <a:rPr b="1" lang="en-US" sz="1600">
                  <a:solidFill>
                    <a:srgbClr val="FFFFFF"/>
                  </a:solidFill>
                  <a:latin typeface="Calibri"/>
                  <a:ea typeface="Calibri"/>
                  <a:cs typeface="Calibri"/>
                  <a:sym typeface="Calibri"/>
                </a:rPr>
              </a:br>
              <a:r>
                <a:rPr b="1" lang="en-US" sz="1600">
                  <a:solidFill>
                    <a:srgbClr val="FFFFFF"/>
                  </a:solidFill>
                  <a:latin typeface="Calibri"/>
                  <a:ea typeface="Calibri"/>
                  <a:cs typeface="Calibri"/>
                  <a:sym typeface="Calibri"/>
                </a:rPr>
                <a:t>BONUS</a:t>
              </a:r>
              <a:endParaRPr/>
            </a:p>
          </p:txBody>
        </p:sp>
      </p:grpSp>
      <p:cxnSp>
        <p:nvCxnSpPr>
          <p:cNvPr id="757" name="Google Shape;757;p9"/>
          <p:cNvCxnSpPr/>
          <p:nvPr/>
        </p:nvCxnSpPr>
        <p:spPr>
          <a:xfrm>
            <a:off x="2043113" y="4605338"/>
            <a:ext cx="5686425" cy="0"/>
          </a:xfrm>
          <a:prstGeom prst="straightConnector1">
            <a:avLst/>
          </a:prstGeom>
          <a:noFill/>
          <a:ln cap="flat" cmpd="sng" w="9525">
            <a:solidFill>
              <a:srgbClr val="7F7F7F"/>
            </a:solidFill>
            <a:prstDash val="solid"/>
            <a:round/>
            <a:headEnd len="sm" w="sm" type="none"/>
            <a:tailEnd len="sm" w="sm" type="none"/>
          </a:ln>
        </p:spPr>
      </p:cxnSp>
      <p:sp>
        <p:nvSpPr>
          <p:cNvPr id="758" name="Google Shape;758;p9"/>
          <p:cNvSpPr txBox="1"/>
          <p:nvPr/>
        </p:nvSpPr>
        <p:spPr>
          <a:xfrm>
            <a:off x="2043113" y="4648200"/>
            <a:ext cx="1712913" cy="304800"/>
          </a:xfrm>
          <a:prstGeom prst="rect">
            <a:avLst/>
          </a:prstGeom>
          <a:noFill/>
          <a:ln>
            <a:noFill/>
          </a:ln>
        </p:spPr>
        <p:txBody>
          <a:bodyPr anchorCtr="0" anchor="t" bIns="45700" lIns="0" spcFirstLastPara="1" rIns="0" wrap="square" tIns="45700">
            <a:noAutofit/>
          </a:bodyPr>
          <a:lstStyle/>
          <a:p>
            <a:pPr indent="0" lvl="0" marL="0" marR="0" rtl="0" algn="ctr">
              <a:lnSpc>
                <a:spcPct val="90000"/>
              </a:lnSpc>
              <a:spcBef>
                <a:spcPts val="0"/>
              </a:spcBef>
              <a:spcAft>
                <a:spcPts val="0"/>
              </a:spcAft>
              <a:buClr>
                <a:schemeClr val="accent1"/>
              </a:buClr>
              <a:buSzPts val="2300"/>
              <a:buFont typeface="Noto Sans Symbols"/>
              <a:buNone/>
            </a:pPr>
            <a:r>
              <a:rPr lang="en-US" sz="2300">
                <a:solidFill>
                  <a:srgbClr val="113388"/>
                </a:solidFill>
                <a:latin typeface="Calibri"/>
                <a:ea typeface="Calibri"/>
                <a:cs typeface="Calibri"/>
                <a:sym typeface="Calibri"/>
              </a:rPr>
              <a:t>INITIAL PAYMENT</a:t>
            </a:r>
            <a:endParaRPr/>
          </a:p>
        </p:txBody>
      </p:sp>
      <p:sp>
        <p:nvSpPr>
          <p:cNvPr id="759" name="Google Shape;759;p9"/>
          <p:cNvSpPr txBox="1"/>
          <p:nvPr/>
        </p:nvSpPr>
        <p:spPr>
          <a:xfrm>
            <a:off x="4037013" y="4648200"/>
            <a:ext cx="1711325" cy="304800"/>
          </a:xfrm>
          <a:prstGeom prst="rect">
            <a:avLst/>
          </a:prstGeom>
          <a:noFill/>
          <a:ln>
            <a:noFill/>
          </a:ln>
        </p:spPr>
        <p:txBody>
          <a:bodyPr anchorCtr="0" anchor="t" bIns="45700" lIns="0" spcFirstLastPara="1" rIns="0" wrap="square" tIns="45700">
            <a:noAutofit/>
          </a:bodyPr>
          <a:lstStyle/>
          <a:p>
            <a:pPr indent="0" lvl="0" marL="0" marR="0" rtl="0" algn="ctr">
              <a:lnSpc>
                <a:spcPct val="90000"/>
              </a:lnSpc>
              <a:spcBef>
                <a:spcPts val="0"/>
              </a:spcBef>
              <a:spcAft>
                <a:spcPts val="0"/>
              </a:spcAft>
              <a:buNone/>
            </a:pPr>
            <a:r>
              <a:rPr lang="en-US" sz="2300">
                <a:solidFill>
                  <a:srgbClr val="113388"/>
                </a:solidFill>
                <a:latin typeface="Calibri"/>
                <a:ea typeface="Calibri"/>
                <a:cs typeface="Calibri"/>
                <a:sym typeface="Calibri"/>
              </a:rPr>
              <a:t>2</a:t>
            </a:r>
            <a:r>
              <a:rPr baseline="30000" lang="en-US" sz="2300">
                <a:solidFill>
                  <a:srgbClr val="113388"/>
                </a:solidFill>
                <a:latin typeface="Calibri"/>
                <a:ea typeface="Calibri"/>
                <a:cs typeface="Calibri"/>
                <a:sym typeface="Calibri"/>
              </a:rPr>
              <a:t>ND </a:t>
            </a:r>
            <a:r>
              <a:rPr lang="en-US" sz="2300">
                <a:solidFill>
                  <a:srgbClr val="113388"/>
                </a:solidFill>
                <a:latin typeface="Calibri"/>
                <a:ea typeface="Calibri"/>
                <a:cs typeface="Calibri"/>
                <a:sym typeface="Calibri"/>
              </a:rPr>
              <a:t>PAYMENT</a:t>
            </a:r>
            <a:endParaRPr/>
          </a:p>
          <a:p>
            <a:pPr indent="0" lvl="0" marL="0" marR="0" rtl="0" algn="ctr">
              <a:lnSpc>
                <a:spcPct val="90000"/>
              </a:lnSpc>
              <a:spcBef>
                <a:spcPts val="690"/>
              </a:spcBef>
              <a:spcAft>
                <a:spcPts val="0"/>
              </a:spcAft>
              <a:buClr>
                <a:schemeClr val="accent1"/>
              </a:buClr>
              <a:buSzPts val="2300"/>
              <a:buFont typeface="Noto Sans Symbols"/>
              <a:buNone/>
            </a:pPr>
            <a:r>
              <a:rPr baseline="30000" lang="en-US" sz="2300">
                <a:solidFill>
                  <a:srgbClr val="113388"/>
                </a:solidFill>
                <a:latin typeface="Calibri"/>
                <a:ea typeface="Calibri"/>
                <a:cs typeface="Calibri"/>
                <a:sym typeface="Calibri"/>
              </a:rPr>
              <a:t> </a:t>
            </a:r>
            <a:endParaRPr sz="2300">
              <a:solidFill>
                <a:srgbClr val="113388"/>
              </a:solidFill>
              <a:latin typeface="Calibri"/>
              <a:ea typeface="Calibri"/>
              <a:cs typeface="Calibri"/>
              <a:sym typeface="Calibri"/>
            </a:endParaRPr>
          </a:p>
          <a:p>
            <a:pPr indent="0" lvl="0" marL="0" marR="0" rtl="0" algn="ctr">
              <a:lnSpc>
                <a:spcPct val="90000"/>
              </a:lnSpc>
              <a:spcBef>
                <a:spcPts val="690"/>
              </a:spcBef>
              <a:spcAft>
                <a:spcPts val="0"/>
              </a:spcAft>
              <a:buClr>
                <a:schemeClr val="accent1"/>
              </a:buClr>
              <a:buSzPts val="2300"/>
              <a:buFont typeface="Noto Sans Symbols"/>
              <a:buNone/>
            </a:pPr>
            <a:r>
              <a:t/>
            </a:r>
            <a:endParaRPr sz="2300">
              <a:solidFill>
                <a:srgbClr val="113388"/>
              </a:solidFill>
              <a:latin typeface="Calibri"/>
              <a:ea typeface="Calibri"/>
              <a:cs typeface="Calibri"/>
              <a:sym typeface="Calibri"/>
            </a:endParaRPr>
          </a:p>
        </p:txBody>
      </p:sp>
      <p:sp>
        <p:nvSpPr>
          <p:cNvPr id="760" name="Google Shape;760;p9"/>
          <p:cNvSpPr txBox="1"/>
          <p:nvPr/>
        </p:nvSpPr>
        <p:spPr>
          <a:xfrm>
            <a:off x="6018213" y="4648200"/>
            <a:ext cx="1711325" cy="304800"/>
          </a:xfrm>
          <a:prstGeom prst="rect">
            <a:avLst/>
          </a:prstGeom>
          <a:noFill/>
          <a:ln>
            <a:noFill/>
          </a:ln>
        </p:spPr>
        <p:txBody>
          <a:bodyPr anchorCtr="0" anchor="t" bIns="45700" lIns="0" spcFirstLastPara="1" rIns="0" wrap="square" tIns="45700">
            <a:noAutofit/>
          </a:bodyPr>
          <a:lstStyle/>
          <a:p>
            <a:pPr indent="0" lvl="0" marL="0" marR="0" rtl="0" algn="ctr">
              <a:lnSpc>
                <a:spcPct val="90000"/>
              </a:lnSpc>
              <a:spcBef>
                <a:spcPts val="0"/>
              </a:spcBef>
              <a:spcAft>
                <a:spcPts val="0"/>
              </a:spcAft>
              <a:buClr>
                <a:schemeClr val="accent1"/>
              </a:buClr>
              <a:buSzPts val="2300"/>
              <a:buFont typeface="Noto Sans Symbols"/>
              <a:buNone/>
            </a:pPr>
            <a:r>
              <a:rPr lang="en-US" sz="2300">
                <a:solidFill>
                  <a:srgbClr val="113388"/>
                </a:solidFill>
                <a:latin typeface="Calibri"/>
                <a:ea typeface="Calibri"/>
                <a:cs typeface="Calibri"/>
                <a:sym typeface="Calibri"/>
              </a:rPr>
              <a:t>3</a:t>
            </a:r>
            <a:r>
              <a:rPr baseline="30000" lang="en-US" sz="2300">
                <a:solidFill>
                  <a:srgbClr val="113388"/>
                </a:solidFill>
                <a:latin typeface="Calibri"/>
                <a:ea typeface="Calibri"/>
                <a:cs typeface="Calibri"/>
                <a:sym typeface="Calibri"/>
              </a:rPr>
              <a:t>RD</a:t>
            </a:r>
            <a:r>
              <a:rPr lang="en-US" sz="2300">
                <a:solidFill>
                  <a:srgbClr val="113388"/>
                </a:solidFill>
                <a:latin typeface="Calibri"/>
                <a:ea typeface="Calibri"/>
                <a:cs typeface="Calibri"/>
                <a:sym typeface="Calibri"/>
              </a:rPr>
              <a:t> PAYMENT</a:t>
            </a:r>
            <a:endParaRPr/>
          </a:p>
        </p:txBody>
      </p:sp>
      <p:sp>
        <p:nvSpPr>
          <p:cNvPr id="761" name="Google Shape;761;p9"/>
          <p:cNvSpPr txBox="1"/>
          <p:nvPr/>
        </p:nvSpPr>
        <p:spPr>
          <a:xfrm>
            <a:off x="7999412" y="2495550"/>
            <a:ext cx="2393950" cy="2127250"/>
          </a:xfrm>
          <a:prstGeom prst="rect">
            <a:avLst/>
          </a:prstGeom>
          <a:noFill/>
          <a:ln>
            <a:noFill/>
          </a:ln>
        </p:spPr>
        <p:txBody>
          <a:bodyPr anchorCtr="0" anchor="t" bIns="45700" lIns="91425" spcFirstLastPara="1" rIns="91425" wrap="square" tIns="45700">
            <a:noAutofit/>
          </a:bodyPr>
          <a:lstStyle/>
          <a:p>
            <a:pPr indent="0" lvl="0" marL="0" marR="0" rtl="0" algn="l">
              <a:lnSpc>
                <a:spcPct val="95000"/>
              </a:lnSpc>
              <a:spcBef>
                <a:spcPts val="0"/>
              </a:spcBef>
              <a:spcAft>
                <a:spcPts val="0"/>
              </a:spcAft>
              <a:buClr>
                <a:schemeClr val="accent1"/>
              </a:buClr>
              <a:buSzPts val="2000"/>
              <a:buFont typeface="Noto Sans Symbols"/>
              <a:buNone/>
            </a:pPr>
            <a:r>
              <a:rPr lang="en-US" sz="2000">
                <a:solidFill>
                  <a:srgbClr val="492F92"/>
                </a:solidFill>
                <a:latin typeface="Calibri"/>
                <a:ea typeface="Calibri"/>
                <a:cs typeface="Calibri"/>
                <a:sym typeface="Calibri"/>
              </a:rPr>
              <a:t>Each premium </a:t>
            </a:r>
            <a:br>
              <a:rPr lang="en-US" sz="2000">
                <a:solidFill>
                  <a:srgbClr val="492F92"/>
                </a:solidFill>
                <a:latin typeface="Calibri"/>
                <a:ea typeface="Calibri"/>
                <a:cs typeface="Calibri"/>
                <a:sym typeface="Calibri"/>
              </a:rPr>
            </a:br>
            <a:r>
              <a:rPr lang="en-US" sz="2000">
                <a:solidFill>
                  <a:srgbClr val="492F92"/>
                </a:solidFill>
                <a:latin typeface="Calibri"/>
                <a:ea typeface="Calibri"/>
                <a:cs typeface="Calibri"/>
                <a:sym typeface="Calibri"/>
              </a:rPr>
              <a:t>paid in the </a:t>
            </a:r>
            <a:br>
              <a:rPr lang="en-US" sz="2000">
                <a:solidFill>
                  <a:srgbClr val="492F92"/>
                </a:solidFill>
                <a:latin typeface="Calibri"/>
                <a:ea typeface="Calibri"/>
                <a:cs typeface="Calibri"/>
                <a:sym typeface="Calibri"/>
              </a:rPr>
            </a:br>
            <a:r>
              <a:rPr lang="en-US" sz="2000">
                <a:solidFill>
                  <a:srgbClr val="492F92"/>
                </a:solidFill>
                <a:latin typeface="Calibri"/>
                <a:ea typeface="Calibri"/>
                <a:cs typeface="Calibri"/>
                <a:sym typeface="Calibri"/>
              </a:rPr>
              <a:t>FIRST 18 MONTHS</a:t>
            </a:r>
            <a:br>
              <a:rPr lang="en-US" sz="2000">
                <a:solidFill>
                  <a:srgbClr val="492F92"/>
                </a:solidFill>
                <a:latin typeface="Calibri"/>
                <a:ea typeface="Calibri"/>
                <a:cs typeface="Calibri"/>
                <a:sym typeface="Calibri"/>
              </a:rPr>
            </a:br>
            <a:r>
              <a:rPr b="1" lang="en-US" sz="2400">
                <a:solidFill>
                  <a:srgbClr val="492F92"/>
                </a:solidFill>
                <a:latin typeface="Calibri"/>
                <a:ea typeface="Calibri"/>
                <a:cs typeface="Calibri"/>
                <a:sym typeface="Calibri"/>
              </a:rPr>
              <a:t>receives a 25% premium bonus </a:t>
            </a:r>
            <a:r>
              <a:rPr lang="en-US" sz="2000">
                <a:solidFill>
                  <a:srgbClr val="492F92"/>
                </a:solidFill>
                <a:latin typeface="Calibri"/>
                <a:ea typeface="Calibri"/>
                <a:cs typeface="Calibri"/>
                <a:sym typeface="Calibri"/>
              </a:rPr>
              <a:t>credited to the PIV</a:t>
            </a:r>
            <a:endParaRPr/>
          </a:p>
        </p:txBody>
      </p:sp>
      <p:sp>
        <p:nvSpPr>
          <p:cNvPr id="762" name="Google Shape;762;p9"/>
          <p:cNvSpPr txBox="1"/>
          <p:nvPr/>
        </p:nvSpPr>
        <p:spPr>
          <a:xfrm>
            <a:off x="1979612" y="381000"/>
            <a:ext cx="8229600" cy="406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000"/>
              <a:buFont typeface="Noto Sans Symbols"/>
              <a:buNone/>
            </a:pPr>
            <a:r>
              <a:t/>
            </a:r>
            <a:endParaRPr sz="2000">
              <a:solidFill>
                <a:srgbClr val="113388"/>
              </a:solidFill>
              <a:latin typeface="Calibri"/>
              <a:ea typeface="Calibri"/>
              <a:cs typeface="Calibri"/>
              <a:sym typeface="Calibri"/>
            </a:endParaRPr>
          </a:p>
        </p:txBody>
      </p:sp>
      <p:cxnSp>
        <p:nvCxnSpPr>
          <p:cNvPr id="763" name="Google Shape;763;p9"/>
          <p:cNvCxnSpPr/>
          <p:nvPr/>
        </p:nvCxnSpPr>
        <p:spPr>
          <a:xfrm rot="10800000">
            <a:off x="2043112" y="4524375"/>
            <a:ext cx="0" cy="152400"/>
          </a:xfrm>
          <a:prstGeom prst="straightConnector1">
            <a:avLst/>
          </a:prstGeom>
          <a:noFill/>
          <a:ln cap="flat" cmpd="sng" w="9525">
            <a:solidFill>
              <a:srgbClr val="7F7F7F"/>
            </a:solidFill>
            <a:prstDash val="solid"/>
            <a:round/>
            <a:headEnd len="sm" w="sm" type="none"/>
            <a:tailEnd len="sm" w="sm" type="none"/>
          </a:ln>
        </p:spPr>
      </p:cxnSp>
      <p:cxnSp>
        <p:nvCxnSpPr>
          <p:cNvPr id="764" name="Google Shape;764;p9"/>
          <p:cNvCxnSpPr/>
          <p:nvPr/>
        </p:nvCxnSpPr>
        <p:spPr>
          <a:xfrm rot="10800000">
            <a:off x="3881437" y="4524375"/>
            <a:ext cx="0" cy="152400"/>
          </a:xfrm>
          <a:prstGeom prst="straightConnector1">
            <a:avLst/>
          </a:prstGeom>
          <a:noFill/>
          <a:ln cap="flat" cmpd="sng" w="9525">
            <a:solidFill>
              <a:srgbClr val="7F7F7F"/>
            </a:solidFill>
            <a:prstDash val="solid"/>
            <a:round/>
            <a:headEnd len="sm" w="sm" type="none"/>
            <a:tailEnd len="sm" w="sm" type="none"/>
          </a:ln>
        </p:spPr>
      </p:cxnSp>
      <p:cxnSp>
        <p:nvCxnSpPr>
          <p:cNvPr id="765" name="Google Shape;765;p9"/>
          <p:cNvCxnSpPr/>
          <p:nvPr/>
        </p:nvCxnSpPr>
        <p:spPr>
          <a:xfrm rot="10800000">
            <a:off x="5853112" y="4524375"/>
            <a:ext cx="0" cy="152400"/>
          </a:xfrm>
          <a:prstGeom prst="straightConnector1">
            <a:avLst/>
          </a:prstGeom>
          <a:noFill/>
          <a:ln cap="flat" cmpd="sng" w="9525">
            <a:solidFill>
              <a:srgbClr val="7F7F7F"/>
            </a:solidFill>
            <a:prstDash val="solid"/>
            <a:round/>
            <a:headEnd len="sm" w="sm" type="none"/>
            <a:tailEnd len="sm" w="sm" type="none"/>
          </a:ln>
        </p:spPr>
      </p:cxnSp>
      <p:cxnSp>
        <p:nvCxnSpPr>
          <p:cNvPr id="766" name="Google Shape;766;p9"/>
          <p:cNvCxnSpPr/>
          <p:nvPr/>
        </p:nvCxnSpPr>
        <p:spPr>
          <a:xfrm rot="10800000">
            <a:off x="7739062" y="4524375"/>
            <a:ext cx="0" cy="152400"/>
          </a:xfrm>
          <a:prstGeom prst="straightConnector1">
            <a:avLst/>
          </a:prstGeom>
          <a:noFill/>
          <a:ln cap="flat" cmpd="sng" w="9525">
            <a:solidFill>
              <a:srgbClr val="7F7F7F"/>
            </a:solidFill>
            <a:prstDash val="solid"/>
            <a:round/>
            <a:headEnd len="sm" w="sm" type="none"/>
            <a:tailEnd len="sm" w="sm" type="none"/>
          </a:ln>
        </p:spPr>
      </p:cxnSp>
      <p:grpSp>
        <p:nvGrpSpPr>
          <p:cNvPr id="767" name="Google Shape;767;p9"/>
          <p:cNvGrpSpPr/>
          <p:nvPr/>
        </p:nvGrpSpPr>
        <p:grpSpPr>
          <a:xfrm>
            <a:off x="6140450" y="2540774"/>
            <a:ext cx="1752600" cy="1874837"/>
            <a:chOff x="761987" y="1828800"/>
            <a:chExt cx="1752613" cy="1874507"/>
          </a:xfrm>
        </p:grpSpPr>
        <p:sp>
          <p:nvSpPr>
            <p:cNvPr id="768" name="Google Shape;768;p9"/>
            <p:cNvSpPr/>
            <p:nvPr/>
          </p:nvSpPr>
          <p:spPr>
            <a:xfrm>
              <a:off x="761987" y="2057360"/>
              <a:ext cx="1646250" cy="1645947"/>
            </a:xfrm>
            <a:prstGeom prst="star8">
              <a:avLst>
                <a:gd fmla="val 44643" name="adj"/>
              </a:avLst>
            </a:prstGeom>
            <a:solidFill>
              <a:srgbClr val="551461"/>
            </a:solidFill>
            <a:ln>
              <a:noFill/>
            </a:ln>
          </p:spPr>
          <p:txBody>
            <a:bodyPr anchorCtr="0" anchor="ctr" bIns="0" lIns="0" spcFirstLastPara="1" rIns="0" wrap="square" tIns="0">
              <a:noAutofit/>
            </a:bodyPr>
            <a:lstStyle/>
            <a:p>
              <a:pPr indent="0" lvl="0" marL="0" marR="0" rtl="0" algn="ctr">
                <a:spcBef>
                  <a:spcPts val="0"/>
                </a:spcBef>
                <a:spcAft>
                  <a:spcPts val="0"/>
                </a:spcAft>
                <a:buClr>
                  <a:schemeClr val="accent1"/>
                </a:buClr>
                <a:buSzPts val="2400"/>
                <a:buFont typeface="Noto Sans Symbols"/>
                <a:buNone/>
              </a:pPr>
              <a:r>
                <a:rPr lang="en-US" sz="2400">
                  <a:solidFill>
                    <a:srgbClr val="FFFFFF"/>
                  </a:solidFill>
                  <a:latin typeface="Calibri"/>
                  <a:ea typeface="Calibri"/>
                  <a:cs typeface="Calibri"/>
                  <a:sym typeface="Calibri"/>
                </a:rPr>
                <a:t>Premium</a:t>
              </a:r>
              <a:endParaRPr sz="2800">
                <a:solidFill>
                  <a:srgbClr val="FFFFFF"/>
                </a:solidFill>
                <a:latin typeface="Calibri"/>
                <a:ea typeface="Calibri"/>
                <a:cs typeface="Calibri"/>
                <a:sym typeface="Calibri"/>
              </a:endParaRPr>
            </a:p>
          </p:txBody>
        </p:sp>
        <p:sp>
          <p:nvSpPr>
            <p:cNvPr id="769" name="Google Shape;769;p9"/>
            <p:cNvSpPr/>
            <p:nvPr/>
          </p:nvSpPr>
          <p:spPr>
            <a:xfrm>
              <a:off x="1631943" y="1828800"/>
              <a:ext cx="882657" cy="882495"/>
            </a:xfrm>
            <a:prstGeom prst="ellipse">
              <a:avLst/>
            </a:prstGeom>
            <a:solidFill>
              <a:srgbClr val="AF9EB9"/>
            </a:solidFill>
            <a:ln>
              <a:noFill/>
            </a:ln>
          </p:spPr>
          <p:txBody>
            <a:bodyPr anchorCtr="0" anchor="ctr" bIns="0" lIns="0" spcFirstLastPara="1" rIns="0" wrap="square" tIns="0">
              <a:noAutofit/>
            </a:bodyPr>
            <a:lstStyle/>
            <a:p>
              <a:pPr indent="0" lvl="0" marL="0" marR="0" rtl="0" algn="ctr">
                <a:spcBef>
                  <a:spcPts val="0"/>
                </a:spcBef>
                <a:spcAft>
                  <a:spcPts val="0"/>
                </a:spcAft>
                <a:buClr>
                  <a:schemeClr val="accent1"/>
                </a:buClr>
                <a:buSzPts val="1600"/>
                <a:buFont typeface="Noto Sans Symbols"/>
                <a:buNone/>
              </a:pPr>
              <a:r>
                <a:rPr b="1" lang="en-US" sz="1600">
                  <a:solidFill>
                    <a:srgbClr val="FFFFFF"/>
                  </a:solidFill>
                  <a:latin typeface="Calibri"/>
                  <a:ea typeface="Calibri"/>
                  <a:cs typeface="Calibri"/>
                  <a:sym typeface="Calibri"/>
                </a:rPr>
                <a:t>25%</a:t>
              </a:r>
              <a:br>
                <a:rPr b="1" lang="en-US" sz="1600">
                  <a:solidFill>
                    <a:srgbClr val="FFFFFF"/>
                  </a:solidFill>
                  <a:latin typeface="Calibri"/>
                  <a:ea typeface="Calibri"/>
                  <a:cs typeface="Calibri"/>
                  <a:sym typeface="Calibri"/>
                </a:rPr>
              </a:br>
              <a:r>
                <a:rPr b="1" lang="en-US" sz="1600">
                  <a:solidFill>
                    <a:srgbClr val="FFFFFF"/>
                  </a:solidFill>
                  <a:latin typeface="Calibri"/>
                  <a:ea typeface="Calibri"/>
                  <a:cs typeface="Calibri"/>
                  <a:sym typeface="Calibri"/>
                </a:rPr>
                <a:t>BONUS</a:t>
              </a:r>
              <a:endParaRPr/>
            </a:p>
          </p:txBody>
        </p:sp>
      </p:grpSp>
      <p:sp>
        <p:nvSpPr>
          <p:cNvPr id="770" name="Google Shape;770;p9"/>
          <p:cNvSpPr txBox="1"/>
          <p:nvPr/>
        </p:nvSpPr>
        <p:spPr>
          <a:xfrm>
            <a:off x="709528" y="6481712"/>
            <a:ext cx="3110778" cy="230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900">
                <a:solidFill>
                  <a:schemeClr val="lt1"/>
                </a:solidFill>
                <a:latin typeface="Calibri"/>
                <a:ea typeface="Calibri"/>
                <a:cs typeface="Calibri"/>
                <a:sym typeface="Calibri"/>
              </a:rPr>
              <a:t>Product feature and availability may vary by state.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llianzLife_Template_2019.1">
  <a:themeElements>
    <a:clrScheme name="AZL Brand">
      <a:dk1>
        <a:srgbClr val="003781"/>
      </a:dk1>
      <a:lt1>
        <a:srgbClr val="424242"/>
      </a:lt1>
      <a:dk2>
        <a:srgbClr val="FFFFFF"/>
      </a:dk2>
      <a:lt2>
        <a:srgbClr val="F2F2F2"/>
      </a:lt2>
      <a:accent1>
        <a:srgbClr val="0F898F"/>
      </a:accent1>
      <a:accent2>
        <a:srgbClr val="0076BA"/>
      </a:accent2>
      <a:accent3>
        <a:srgbClr val="008265"/>
      </a:accent3>
      <a:accent4>
        <a:srgbClr val="93218B"/>
      </a:accent4>
      <a:accent5>
        <a:srgbClr val="CA4A4D"/>
      </a:accent5>
      <a:accent6>
        <a:srgbClr val="DF9900"/>
      </a:accent6>
      <a:hlink>
        <a:srgbClr val="006D43"/>
      </a:hlink>
      <a:folHlink>
        <a:srgbClr val="6F0A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a:themeElements>
    <a:clrScheme name="AZL Brand">
      <a:dk1>
        <a:srgbClr val="003781"/>
      </a:dk1>
      <a:lt1>
        <a:srgbClr val="424242"/>
      </a:lt1>
      <a:dk2>
        <a:srgbClr val="FFFFFF"/>
      </a:dk2>
      <a:lt2>
        <a:srgbClr val="F2F2F2"/>
      </a:lt2>
      <a:accent1>
        <a:srgbClr val="0F898F"/>
      </a:accent1>
      <a:accent2>
        <a:srgbClr val="0076BA"/>
      </a:accent2>
      <a:accent3>
        <a:srgbClr val="008265"/>
      </a:accent3>
      <a:accent4>
        <a:srgbClr val="93218B"/>
      </a:accent4>
      <a:accent5>
        <a:srgbClr val="CA4A4D"/>
      </a:accent5>
      <a:accent6>
        <a:srgbClr val="DF9900"/>
      </a:accent6>
      <a:hlink>
        <a:srgbClr val="006D43"/>
      </a:hlink>
      <a:folHlink>
        <a:srgbClr val="6F0A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2019-09-12T15:19:23Z</dcterms:created>
  <dc:creator>Ann Christensen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0x01010045C695AFA3320047B9AF17DF5C061793</vt:lpwstr>
  </property>
  <property fmtid="{D5CDD505-2E9C-101B-9397-08002B2CF9AE}" pid="3" name="_dlc_DocIdItemGuid">
    <vt:lpwstr>139bcd2d-c570-4288-b8c0-f1ef74df9bba</vt:lpwstr>
  </property>
  <property fmtid="{D5CDD505-2E9C-101B-9397-08002B2CF9AE}" pid="4" name="ArticulateGUID">
    <vt:lpwstr>A829E912-B36C-43CA-A7BE-6F1274D76EEA</vt:lpwstr>
  </property>
  <property fmtid="{D5CDD505-2E9C-101B-9397-08002B2CF9AE}" pid="5" name="ArticulatePath">
    <vt:lpwstr>http://spwamktg/ts/mktg/PPT/SiteAssets/AllianzLife_Template_2019.1</vt:lpwstr>
  </property>
</Properties>
</file>