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7" r:id="rId2"/>
    <p:sldId id="2854" r:id="rId3"/>
    <p:sldId id="257" r:id="rId4"/>
    <p:sldId id="2839" r:id="rId5"/>
    <p:sldId id="2857" r:id="rId6"/>
    <p:sldId id="296" r:id="rId7"/>
    <p:sldId id="312" r:id="rId8"/>
    <p:sldId id="314" r:id="rId9"/>
    <p:sldId id="292" r:id="rId10"/>
    <p:sldId id="2858" r:id="rId11"/>
    <p:sldId id="2859" r:id="rId12"/>
    <p:sldId id="2848" r:id="rId13"/>
    <p:sldId id="319" r:id="rId14"/>
    <p:sldId id="2840" r:id="rId15"/>
    <p:sldId id="2850" r:id="rId16"/>
    <p:sldId id="2851" r:id="rId17"/>
    <p:sldId id="2853" r:id="rId18"/>
    <p:sldId id="2855" r:id="rId19"/>
    <p:sldId id="316" r:id="rId20"/>
    <p:sldId id="28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7m123qlFxRz4VrkLEpklg==" hashData="GYGdpBBJ8C1QLGZkaRooxL1srEfXXTn3rtzXQ+ptgN2kh8jMOFB8f47iI1hc6mulRnskxQx19i/w6JIEahoWYw=="/>
  <p:extLst>
    <p:ext uri="{521415D9-36F7-43E2-AB2F-B90AF26B5E84}">
      <p14:sectionLst xmlns:p14="http://schemas.microsoft.com/office/powerpoint/2010/main">
        <p14:section name="Default Section" id="{179CF048-6CC0-A14F-A32A-F80FA0BB21D2}">
          <p14:sldIdLst>
            <p14:sldId id="287"/>
            <p14:sldId id="2854"/>
            <p14:sldId id="257"/>
            <p14:sldId id="2839"/>
            <p14:sldId id="2857"/>
            <p14:sldId id="296"/>
            <p14:sldId id="312"/>
            <p14:sldId id="314"/>
            <p14:sldId id="292"/>
            <p14:sldId id="2858"/>
            <p14:sldId id="2859"/>
            <p14:sldId id="2848"/>
            <p14:sldId id="319"/>
            <p14:sldId id="2840"/>
            <p14:sldId id="2850"/>
            <p14:sldId id="2851"/>
            <p14:sldId id="2853"/>
            <p14:sldId id="2855"/>
            <p14:sldId id="316"/>
            <p14:sldId id="28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3FC"/>
    <a:srgbClr val="F2EAF8"/>
    <a:srgbClr val="F4F9FB"/>
    <a:srgbClr val="E8F4F6"/>
    <a:srgbClr val="F7ECF9"/>
    <a:srgbClr val="E6D7F4"/>
    <a:srgbClr val="E7D2F6"/>
    <a:srgbClr val="C3E4E7"/>
    <a:srgbClr val="005060"/>
    <a:srgbClr val="0076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23" autoAdjust="0"/>
    <p:restoredTop sz="69186" autoAdjust="0"/>
  </p:normalViewPr>
  <p:slideViewPr>
    <p:cSldViewPr snapToGrid="0">
      <p:cViewPr varScale="1">
        <p:scale>
          <a:sx n="81" d="100"/>
          <a:sy n="81" d="100"/>
        </p:scale>
        <p:origin x="360" y="84"/>
      </p:cViewPr>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7150" cap="rnd">
              <a:solidFill>
                <a:srgbClr val="B7DFE4"/>
              </a:solidFill>
              <a:round/>
            </a:ln>
            <a:effectLst/>
          </c:spPr>
          <c:marker>
            <c:symbol val="circle"/>
            <c:size val="17"/>
            <c:spPr>
              <a:solidFill>
                <a:srgbClr val="B7DFE4"/>
              </a:solidFill>
              <a:ln w="57150">
                <a:solidFill>
                  <a:srgbClr val="B7DFE4"/>
                </a:solidFill>
              </a:ln>
              <a:effectLst/>
            </c:spPr>
          </c:marker>
          <c:dLbls>
            <c:dLbl>
              <c:idx val="4"/>
              <c:layout>
                <c:manualLayout>
                  <c:x val="-4.2236801985699832E-2"/>
                  <c:y val="0"/>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86C-7C4A-94E8-AD6A722D7B0B}"/>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1980</c:v>
                </c:pt>
                <c:pt idx="1">
                  <c:v>1990</c:v>
                </c:pt>
                <c:pt idx="2">
                  <c:v>2000</c:v>
                </c:pt>
                <c:pt idx="3">
                  <c:v>2010</c:v>
                </c:pt>
                <c:pt idx="4">
                  <c:v>2022</c:v>
                </c:pt>
              </c:numCache>
            </c:numRef>
          </c:cat>
          <c:val>
            <c:numRef>
              <c:f>Sheet1!$B$2:$B$6</c:f>
              <c:numCache>
                <c:formatCode>"$"#,##0.00</c:formatCode>
                <c:ptCount val="5"/>
                <c:pt idx="0">
                  <c:v>20</c:v>
                </c:pt>
                <c:pt idx="1">
                  <c:v>31.72</c:v>
                </c:pt>
                <c:pt idx="2">
                  <c:v>41.8</c:v>
                </c:pt>
                <c:pt idx="3">
                  <c:v>52.93</c:v>
                </c:pt>
                <c:pt idx="4">
                  <c:v>68.86</c:v>
                </c:pt>
              </c:numCache>
            </c:numRef>
          </c:val>
          <c:smooth val="0"/>
          <c:extLst>
            <c:ext xmlns:c16="http://schemas.microsoft.com/office/drawing/2014/chart" uri="{C3380CC4-5D6E-409C-BE32-E72D297353CC}">
              <c16:uniqueId val="{00000000-186C-7C4A-94E8-AD6A722D7B0B}"/>
            </c:ext>
          </c:extLst>
        </c:ser>
        <c:dLbls>
          <c:dLblPos val="ctr"/>
          <c:showLegendKey val="0"/>
          <c:showVal val="1"/>
          <c:showCatName val="0"/>
          <c:showSerName val="0"/>
          <c:showPercent val="0"/>
          <c:showBubbleSize val="0"/>
        </c:dLbls>
        <c:marker val="1"/>
        <c:smooth val="0"/>
        <c:axId val="539803295"/>
        <c:axId val="539808687"/>
      </c:lineChart>
      <c:catAx>
        <c:axId val="53980329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tx1"/>
                </a:solidFill>
                <a:latin typeface="+mn-lt"/>
                <a:ea typeface="+mn-ea"/>
                <a:cs typeface="+mn-cs"/>
              </a:defRPr>
            </a:pPr>
            <a:endParaRPr lang="en-US"/>
          </a:p>
        </c:txPr>
        <c:crossAx val="539808687"/>
        <c:crosses val="autoZero"/>
        <c:auto val="1"/>
        <c:lblAlgn val="ctr"/>
        <c:lblOffset val="100"/>
        <c:noMultiLvlLbl val="0"/>
      </c:catAx>
      <c:valAx>
        <c:axId val="539808687"/>
        <c:scaling>
          <c:orientation val="minMax"/>
          <c:max val="70"/>
          <c:min val="20"/>
        </c:scaling>
        <c:delete val="1"/>
        <c:axPos val="l"/>
        <c:numFmt formatCode="&quot;$&quot;#,##0.00" sourceLinked="1"/>
        <c:majorTickMark val="none"/>
        <c:minorTickMark val="none"/>
        <c:tickLblPos val="nextTo"/>
        <c:crossAx val="539803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DDC1DC"/>
            </a:solidFill>
            <a:ln>
              <a:noFill/>
            </a:ln>
            <a:effectLst/>
          </c:spPr>
          <c:invertIfNegative val="0"/>
          <c:dLbls>
            <c:dLbl>
              <c:idx val="0"/>
              <c:layout>
                <c:manualLayout>
                  <c:x val="-4.4437765172303939E-3"/>
                  <c:y val="7.4330474315710535E-2"/>
                </c:manualLayout>
              </c:layout>
              <c:tx>
                <c:rich>
                  <a:bodyPr/>
                  <a:lstStyle/>
                  <a:p>
                    <a:r>
                      <a:rPr lang="en-US" dirty="0" smtClean="0"/>
                      <a:t>$1,000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F43-41C7-817D-D8A67493AAF0}"/>
                </c:ext>
              </c:extLst>
            </c:dLbl>
            <c:dLbl>
              <c:idx val="1"/>
              <c:layout/>
              <c:tx>
                <c:rich>
                  <a:bodyPr/>
                  <a:lstStyle/>
                  <a:p>
                    <a:r>
                      <a:rPr lang="en-US" smtClean="0"/>
                      <a:t>$1,048</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418-4263-B0C2-E8FF91BDE2C2}"/>
                </c:ext>
              </c:extLst>
            </c:dLbl>
            <c:dLbl>
              <c:idx val="2"/>
              <c:layout/>
              <c:tx>
                <c:rich>
                  <a:bodyPr/>
                  <a:lstStyle/>
                  <a:p>
                    <a:r>
                      <a:rPr lang="en-US" smtClean="0"/>
                      <a:t>$1,096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418-4263-B0C2-E8FF91BDE2C2}"/>
                </c:ext>
              </c:extLst>
            </c:dLbl>
            <c:dLbl>
              <c:idx val="3"/>
              <c:layout/>
              <c:tx>
                <c:rich>
                  <a:bodyPr/>
                  <a:lstStyle/>
                  <a:p>
                    <a:r>
                      <a:rPr lang="en-US" smtClean="0"/>
                      <a:t>$1,125</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418-4263-B0C2-E8FF91BDE2C2}"/>
                </c:ext>
              </c:extLst>
            </c:dLbl>
            <c:dLbl>
              <c:idx val="4"/>
              <c:layout/>
              <c:tx>
                <c:rich>
                  <a:bodyPr/>
                  <a:lstStyle/>
                  <a:p>
                    <a:r>
                      <a:rPr lang="en-US" smtClean="0"/>
                      <a:t>$1,166</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418-4263-B0C2-E8FF91BDE2C2}"/>
                </c:ext>
              </c:extLst>
            </c:dLbl>
            <c:dLbl>
              <c:idx val="5"/>
              <c:layout>
                <c:manualLayout>
                  <c:x val="2.221888258615197E-3"/>
                  <c:y val="5.0520950506186726E-2"/>
                </c:manualLayout>
              </c:layout>
              <c:tx>
                <c:rich>
                  <a:bodyPr/>
                  <a:lstStyle/>
                  <a:p>
                    <a:r>
                      <a:rPr lang="en-US" smtClean="0"/>
                      <a:t>$1,229</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418-4263-B0C2-E8FF91BDE2C2}"/>
                </c:ext>
              </c:extLst>
            </c:dLbl>
            <c:dLbl>
              <c:idx val="6"/>
              <c:layout>
                <c:manualLayout>
                  <c:x val="3.332832387922795E-3"/>
                  <c:y val="6.2425712410948603E-2"/>
                </c:manualLayout>
              </c:layout>
              <c:tx>
                <c:rich>
                  <a:bodyPr/>
                  <a:lstStyle/>
                  <a:p>
                    <a:r>
                      <a:rPr lang="en-US" smtClean="0"/>
                      <a:t>$1,255</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418-4263-B0C2-E8FF91BDE2C2}"/>
                </c:ext>
              </c:extLst>
            </c:dLbl>
            <c:dLbl>
              <c:idx val="7"/>
              <c:layout>
                <c:manualLayout>
                  <c:x val="1.1109441293075985E-3"/>
                  <c:y val="5.6473331458567651E-2"/>
                </c:manualLayout>
              </c:layout>
              <c:tx>
                <c:rich>
                  <a:bodyPr/>
                  <a:lstStyle/>
                  <a:p>
                    <a:r>
                      <a:rPr lang="en-US" smtClean="0"/>
                      <a:t>$1,265</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418-4263-B0C2-E8FF91BDE2C2}"/>
                </c:ext>
              </c:extLst>
            </c:dLbl>
            <c:dLbl>
              <c:idx val="8"/>
              <c:layout>
                <c:manualLayout>
                  <c:x val="2.2218882586152781E-3"/>
                  <c:y val="6.540190288713911E-2"/>
                </c:manualLayout>
              </c:layout>
              <c:tx>
                <c:rich>
                  <a:bodyPr/>
                  <a:lstStyle/>
                  <a:p>
                    <a:r>
                      <a:rPr lang="en-US" smtClean="0"/>
                      <a:t>$1,266</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418-4263-B0C2-E8FF91BDE2C2}"/>
                </c:ext>
              </c:extLst>
            </c:dLbl>
            <c:dLbl>
              <c:idx val="9"/>
              <c:layout>
                <c:manualLayout>
                  <c:x val="6.66566477584559E-3"/>
                  <c:y val="5.0520950506186699E-2"/>
                </c:manualLayout>
              </c:layout>
              <c:tx>
                <c:rich>
                  <a:bodyPr/>
                  <a:lstStyle/>
                  <a:p>
                    <a:r>
                      <a:rPr lang="en-US" smtClean="0"/>
                      <a:t>$1,272</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418-4263-B0C2-E8FF91BDE2C2}"/>
                </c:ext>
              </c:extLst>
            </c:dLbl>
            <c:dLbl>
              <c:idx val="10"/>
              <c:layout>
                <c:manualLayout>
                  <c:x val="0"/>
                  <c:y val="4.7544760029996254E-2"/>
                </c:manualLayout>
              </c:layout>
              <c:tx>
                <c:rich>
                  <a:bodyPr/>
                  <a:lstStyle/>
                  <a:p>
                    <a:r>
                      <a:rPr lang="en-US" smtClean="0"/>
                      <a:t>$1,318</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418-4263-B0C2-E8FF91BDE2C2}"/>
                </c:ext>
              </c:extLst>
            </c:dLbl>
            <c:dLbl>
              <c:idx val="11"/>
              <c:layout>
                <c:manualLayout>
                  <c:x val="7.7766089051531885E-3"/>
                  <c:y val="5.3497140982377192E-2"/>
                </c:manualLayout>
              </c:layout>
              <c:tx>
                <c:rich>
                  <a:bodyPr/>
                  <a:lstStyle/>
                  <a:p>
                    <a:r>
                      <a:rPr lang="en-US" smtClean="0"/>
                      <a:t>$1,425</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418-4263-B0C2-E8FF91BDE2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Sheet1!$B$2:$B$15</c:f>
              <c:numCache>
                <c:formatCode>"$"#,##0_);[Red]\("$"#,##0\)</c:formatCode>
                <c:ptCount val="14"/>
                <c:pt idx="0">
                  <c:v>1000</c:v>
                </c:pt>
                <c:pt idx="1">
                  <c:v>1048</c:v>
                </c:pt>
                <c:pt idx="2">
                  <c:v>1096</c:v>
                </c:pt>
                <c:pt idx="3">
                  <c:v>1125</c:v>
                </c:pt>
                <c:pt idx="4">
                  <c:v>1166</c:v>
                </c:pt>
                <c:pt idx="5">
                  <c:v>1229</c:v>
                </c:pt>
                <c:pt idx="6">
                  <c:v>1255</c:v>
                </c:pt>
                <c:pt idx="7">
                  <c:v>1265</c:v>
                </c:pt>
                <c:pt idx="8">
                  <c:v>1266</c:v>
                </c:pt>
                <c:pt idx="9">
                  <c:v>1272</c:v>
                </c:pt>
                <c:pt idx="10">
                  <c:v>1318</c:v>
                </c:pt>
                <c:pt idx="11">
                  <c:v>1425</c:v>
                </c:pt>
                <c:pt idx="12">
                  <c:v>1564</c:v>
                </c:pt>
                <c:pt idx="13" formatCode="&quot;$&quot;#,##0">
                  <c:v>1616</c:v>
                </c:pt>
              </c:numCache>
            </c:numRef>
          </c:val>
          <c:extLst>
            <c:ext xmlns:c16="http://schemas.microsoft.com/office/drawing/2014/chart" uri="{C3380CC4-5D6E-409C-BE32-E72D297353CC}">
              <c16:uniqueId val="{00000000-CE36-7C4D-BD58-EAC943463E5F}"/>
            </c:ext>
          </c:extLst>
        </c:ser>
        <c:ser>
          <c:idx val="1"/>
          <c:order val="1"/>
          <c:tx>
            <c:strRef>
              <c:f>Sheet1!$C$1</c:f>
              <c:strCache>
                <c:ptCount val="1"/>
                <c:pt idx="0">
                  <c:v>Series 2</c:v>
                </c:pt>
              </c:strCache>
            </c:strRef>
          </c:tx>
          <c:spPr>
            <a:solidFill>
              <a:srgbClr val="C8DEF0"/>
            </a:solidFill>
            <a:ln>
              <a:noFill/>
            </a:ln>
            <a:effectLst/>
          </c:spPr>
          <c:invertIfNegative val="0"/>
          <c:dLbls>
            <c:dLbl>
              <c:idx val="0"/>
              <c:layout>
                <c:manualLayout>
                  <c:x val="1.1109441293075933E-3"/>
                  <c:y val="7.300595238095238E-2"/>
                </c:manualLayout>
              </c:layout>
              <c:tx>
                <c:rich>
                  <a:bodyPr/>
                  <a:lstStyle/>
                  <a:p>
                    <a:r>
                      <a:rPr lang="en-US" dirty="0" smtClean="0"/>
                      <a:t>$1,082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E36-7C4D-BD58-EAC943463E5F}"/>
                </c:ext>
              </c:extLst>
            </c:dLbl>
            <c:dLbl>
              <c:idx val="1"/>
              <c:layout>
                <c:manualLayout>
                  <c:x val="2.221888258615197E-3"/>
                  <c:y val="7.00297619047619E-2"/>
                </c:manualLayout>
              </c:layout>
              <c:tx>
                <c:rich>
                  <a:bodyPr/>
                  <a:lstStyle/>
                  <a:p>
                    <a:r>
                      <a:rPr lang="en-US" dirty="0" smtClean="0"/>
                      <a:t>$1,139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E36-7C4D-BD58-EAC943463E5F}"/>
                </c:ext>
              </c:extLst>
            </c:dLbl>
            <c:dLbl>
              <c:idx val="2"/>
              <c:layout>
                <c:manualLayout>
                  <c:x val="5.5547206465379915E-3"/>
                  <c:y val="5.8125000000000003E-2"/>
                </c:manualLayout>
              </c:layout>
              <c:tx>
                <c:rich>
                  <a:bodyPr/>
                  <a:lstStyle/>
                  <a:p>
                    <a:r>
                      <a:rPr lang="en-US" dirty="0" smtClean="0"/>
                      <a:t>$1,154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E36-7C4D-BD58-EAC943463E5F}"/>
                </c:ext>
              </c:extLst>
            </c:dLbl>
            <c:dLbl>
              <c:idx val="3"/>
              <c:layout>
                <c:manualLayout>
                  <c:x val="6.6656647758455492E-3"/>
                  <c:y val="6.1101190476190476E-2"/>
                </c:manualLayout>
              </c:layout>
              <c:tx>
                <c:rich>
                  <a:bodyPr/>
                  <a:lstStyle/>
                  <a:p>
                    <a:r>
                      <a:rPr lang="en-US" dirty="0" smtClean="0"/>
                      <a:t>$1,175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E36-7C4D-BD58-EAC943463E5F}"/>
                </c:ext>
              </c:extLst>
            </c:dLbl>
            <c:dLbl>
              <c:idx val="4"/>
              <c:layout>
                <c:manualLayout>
                  <c:x val="-4.0734147510263922E-17"/>
                  <c:y val="6.1101190476190476E-2"/>
                </c:manualLayout>
              </c:layout>
              <c:tx>
                <c:rich>
                  <a:bodyPr/>
                  <a:lstStyle/>
                  <a:p>
                    <a:r>
                      <a:rPr lang="en-US" dirty="0" smtClean="0"/>
                      <a:t>$1,203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E36-7C4D-BD58-EAC943463E5F}"/>
                </c:ext>
              </c:extLst>
            </c:dLbl>
            <c:dLbl>
              <c:idx val="5"/>
              <c:layout>
                <c:manualLayout>
                  <c:x val="2.2218882586151154E-3"/>
                  <c:y val="9.6815476190476188E-2"/>
                </c:manualLayout>
              </c:layout>
              <c:tx>
                <c:rich>
                  <a:bodyPr/>
                  <a:lstStyle/>
                  <a:p>
                    <a:r>
                      <a:rPr lang="en-US" dirty="0" smtClean="0"/>
                      <a:t>$1,217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E36-7C4D-BD58-EAC943463E5F}"/>
                </c:ext>
              </c:extLst>
            </c:dLbl>
            <c:dLbl>
              <c:idx val="6"/>
              <c:layout>
                <c:manualLayout>
                  <c:x val="-3.332832387922795E-3"/>
                  <c:y val="0.10574404761904757"/>
                </c:manualLayout>
              </c:layout>
              <c:tx>
                <c:rich>
                  <a:bodyPr/>
                  <a:lstStyle/>
                  <a:p>
                    <a:r>
                      <a:rPr lang="en-US" dirty="0" smtClean="0"/>
                      <a:t>$1,241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E36-7C4D-BD58-EAC943463E5F}"/>
                </c:ext>
              </c:extLst>
            </c:dLbl>
            <c:dLbl>
              <c:idx val="7"/>
              <c:layout>
                <c:manualLayout>
                  <c:x val="-3.332832387922795E-3"/>
                  <c:y val="9.9791666666666667E-2"/>
                </c:manualLayout>
              </c:layout>
              <c:tx>
                <c:rich>
                  <a:bodyPr/>
                  <a:lstStyle/>
                  <a:p>
                    <a:r>
                      <a:rPr lang="en-US" dirty="0" smtClean="0"/>
                      <a:t>$1,229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E36-7C4D-BD58-EAC943463E5F}"/>
                </c:ext>
              </c:extLst>
            </c:dLbl>
            <c:dLbl>
              <c:idx val="8"/>
              <c:layout>
                <c:manualLayout>
                  <c:x val="0"/>
                  <c:y val="0.10276785714285709"/>
                </c:manualLayout>
              </c:layout>
              <c:tx>
                <c:rich>
                  <a:bodyPr/>
                  <a:lstStyle/>
                  <a:p>
                    <a:r>
                      <a:rPr lang="en-US" dirty="0" smtClean="0"/>
                      <a:t>$1,243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E36-7C4D-BD58-EAC943463E5F}"/>
                </c:ext>
              </c:extLst>
            </c:dLbl>
            <c:dLbl>
              <c:idx val="9"/>
              <c:layout>
                <c:manualLayout>
                  <c:x val="-3.332832387922795E-3"/>
                  <c:y val="9.5163807649043836E-2"/>
                </c:manualLayout>
              </c:layout>
              <c:tx>
                <c:rich>
                  <a:bodyPr/>
                  <a:lstStyle/>
                  <a:p>
                    <a:r>
                      <a:rPr lang="en-US" smtClean="0"/>
                      <a:t>$1,257</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418-4263-B0C2-E8FF91BDE2C2}"/>
                </c:ext>
              </c:extLst>
            </c:dLbl>
            <c:dLbl>
              <c:idx val="10"/>
              <c:layout>
                <c:manualLayout>
                  <c:x val="-3.3328323879229581E-3"/>
                  <c:y val="9.218761717285337E-2"/>
                </c:manualLayout>
              </c:layout>
              <c:tx>
                <c:rich>
                  <a:bodyPr/>
                  <a:lstStyle/>
                  <a:p>
                    <a:r>
                      <a:rPr lang="en-US" smtClean="0"/>
                      <a:t>$1,307</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418-4263-B0C2-E8FF91BDE2C2}"/>
                </c:ext>
              </c:extLst>
            </c:dLbl>
            <c:dLbl>
              <c:idx val="11"/>
              <c:layout>
                <c:manualLayout>
                  <c:x val="0"/>
                  <c:y val="8.0282855268091494E-2"/>
                </c:manualLayout>
              </c:layout>
              <c:tx>
                <c:rich>
                  <a:bodyPr/>
                  <a:lstStyle/>
                  <a:p>
                    <a:r>
                      <a:rPr lang="en-US" smtClean="0"/>
                      <a:t>$1,354</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418-4263-B0C2-E8FF91BDE2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Sheet1!$C$2:$C$15</c:f>
              <c:numCache>
                <c:formatCode>"$"#,##0_);[Red]\("$"#,##0\)</c:formatCode>
                <c:ptCount val="14"/>
                <c:pt idx="0">
                  <c:v>1082</c:v>
                </c:pt>
                <c:pt idx="1">
                  <c:v>1139</c:v>
                </c:pt>
                <c:pt idx="2">
                  <c:v>1154</c:v>
                </c:pt>
                <c:pt idx="3">
                  <c:v>1175</c:v>
                </c:pt>
                <c:pt idx="4">
                  <c:v>1203</c:v>
                </c:pt>
                <c:pt idx="5">
                  <c:v>1217</c:v>
                </c:pt>
                <c:pt idx="6">
                  <c:v>1241</c:v>
                </c:pt>
                <c:pt idx="7">
                  <c:v>1229</c:v>
                </c:pt>
                <c:pt idx="8">
                  <c:v>1243</c:v>
                </c:pt>
                <c:pt idx="9">
                  <c:v>1257</c:v>
                </c:pt>
                <c:pt idx="10">
                  <c:v>1307</c:v>
                </c:pt>
                <c:pt idx="11">
                  <c:v>1354</c:v>
                </c:pt>
                <c:pt idx="12" formatCode="&quot;$&quot;#,##0">
                  <c:v>1372</c:v>
                </c:pt>
                <c:pt idx="13" formatCode="&quot;$&quot;#,##0">
                  <c:v>1357</c:v>
                </c:pt>
              </c:numCache>
            </c:numRef>
          </c:val>
          <c:extLst>
            <c:ext xmlns:c16="http://schemas.microsoft.com/office/drawing/2014/chart" uri="{C3380CC4-5D6E-409C-BE32-E72D297353CC}">
              <c16:uniqueId val="{00000001-CE36-7C4D-BD58-EAC943463E5F}"/>
            </c:ext>
          </c:extLst>
        </c:ser>
        <c:dLbls>
          <c:dLblPos val="inEnd"/>
          <c:showLegendKey val="0"/>
          <c:showVal val="1"/>
          <c:showCatName val="0"/>
          <c:showSerName val="0"/>
          <c:showPercent val="0"/>
          <c:showBubbleSize val="0"/>
        </c:dLbls>
        <c:gapWidth val="100"/>
        <c:overlap val="-24"/>
        <c:axId val="1718822943"/>
        <c:axId val="1300725695"/>
      </c:barChart>
      <c:catAx>
        <c:axId val="171882294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00725695"/>
        <c:crosses val="autoZero"/>
        <c:auto val="1"/>
        <c:lblAlgn val="ctr"/>
        <c:lblOffset val="100"/>
        <c:noMultiLvlLbl val="0"/>
      </c:catAx>
      <c:valAx>
        <c:axId val="1300725695"/>
        <c:scaling>
          <c:orientation val="minMax"/>
        </c:scaling>
        <c:delete val="1"/>
        <c:axPos val="l"/>
        <c:numFmt formatCode="&quot;$&quot;#,##0_);[Red]\(&quot;$&quot;#,##0\)" sourceLinked="1"/>
        <c:majorTickMark val="none"/>
        <c:minorTickMark val="none"/>
        <c:tickLblPos val="nextTo"/>
        <c:crossAx val="1718822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DDC1DC"/>
            </a:solidFill>
            <a:ln>
              <a:noFill/>
            </a:ln>
            <a:effectLst/>
          </c:spPr>
          <c:invertIfNegative val="0"/>
          <c:dLbls>
            <c:dLbl>
              <c:idx val="0"/>
              <c:layout>
                <c:manualLayout>
                  <c:x val="1.1109441293075985E-3"/>
                  <c:y val="6.83780933633295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62A-4E8E-B936-7D336EF212BB}"/>
                </c:ext>
              </c:extLst>
            </c:dLbl>
            <c:dLbl>
              <c:idx val="1"/>
              <c:layout>
                <c:manualLayout>
                  <c:x val="1.018353687756598E-17"/>
                  <c:y val="7.002976190476184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ADD-4657-9988-29C60003FF05}"/>
                </c:ext>
              </c:extLst>
            </c:dLbl>
            <c:dLbl>
              <c:idx val="5"/>
              <c:layout>
                <c:manualLayout>
                  <c:x val="2.2219319965729621E-3"/>
                  <c:y val="8.623523622047246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2507315173449859E-2"/>
                      <c:h val="9.8139998125234343E-2"/>
                    </c:manualLayout>
                  </c15:layout>
                </c:ext>
                <c:ext xmlns:c16="http://schemas.microsoft.com/office/drawing/2014/chart" uri="{C3380CC4-5D6E-409C-BE32-E72D297353CC}">
                  <c16:uniqueId val="{00000000-DADD-4657-9988-29C60003FF05}"/>
                </c:ext>
              </c:extLst>
            </c:dLbl>
            <c:dLbl>
              <c:idx val="6"/>
              <c:layout>
                <c:manualLayout>
                  <c:x val="1.1109441293075985E-3"/>
                  <c:y val="2.075904574428196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ADD-4657-9988-29C60003FF05}"/>
                </c:ext>
              </c:extLst>
            </c:dLbl>
            <c:dLbl>
              <c:idx val="7"/>
              <c:layout>
                <c:manualLayout>
                  <c:x val="-1.1109441293075985E-3"/>
                  <c:y val="1.77828552680914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DD-4657-9988-29C60003FF05}"/>
                </c:ext>
              </c:extLst>
            </c:dLbl>
            <c:dLbl>
              <c:idx val="8"/>
              <c:layout>
                <c:manualLayout>
                  <c:x val="3.3328323879227139E-3"/>
                  <c:y val="7.135428383952005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ADD-4657-9988-29C60003FF05}"/>
                </c:ext>
              </c:extLst>
            </c:dLbl>
            <c:dLbl>
              <c:idx val="9"/>
              <c:layout>
                <c:manualLayout>
                  <c:x val="-2.221888258615197E-3"/>
                  <c:y val="8.028285526809152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ADD-4657-9988-29C60003FF05}"/>
                </c:ext>
              </c:extLst>
            </c:dLbl>
            <c:dLbl>
              <c:idx val="10"/>
              <c:layout>
                <c:manualLayout>
                  <c:x val="5.5547206465379915E-3"/>
                  <c:y val="2.075904574428196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ADD-4657-9988-29C60003FF05}"/>
                </c:ext>
              </c:extLst>
            </c:dLbl>
            <c:dLbl>
              <c:idx val="11"/>
              <c:layout>
                <c:manualLayout>
                  <c:x val="-1.1109441293075985E-3"/>
                  <c:y val="2.968761717285339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ADD-4657-9988-29C60003FF0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Sheet1!$B$2:$B$15</c:f>
              <c:numCache>
                <c:formatCode>"$"#,##0_);[Red]\("$"#,##0\)</c:formatCode>
                <c:ptCount val="14"/>
                <c:pt idx="0">
                  <c:v>1000</c:v>
                </c:pt>
                <c:pt idx="1">
                  <c:v>1048</c:v>
                </c:pt>
                <c:pt idx="2">
                  <c:v>1096</c:v>
                </c:pt>
                <c:pt idx="3">
                  <c:v>1125</c:v>
                </c:pt>
                <c:pt idx="4">
                  <c:v>1166</c:v>
                </c:pt>
                <c:pt idx="5">
                  <c:v>1229</c:v>
                </c:pt>
                <c:pt idx="6">
                  <c:v>1255</c:v>
                </c:pt>
                <c:pt idx="7">
                  <c:v>1265</c:v>
                </c:pt>
                <c:pt idx="8">
                  <c:v>1266</c:v>
                </c:pt>
                <c:pt idx="9">
                  <c:v>1272</c:v>
                </c:pt>
                <c:pt idx="10">
                  <c:v>1318</c:v>
                </c:pt>
                <c:pt idx="11">
                  <c:v>1425</c:v>
                </c:pt>
                <c:pt idx="12">
                  <c:v>1564</c:v>
                </c:pt>
                <c:pt idx="13">
                  <c:v>1616</c:v>
                </c:pt>
              </c:numCache>
            </c:numRef>
          </c:val>
          <c:extLst>
            <c:ext xmlns:c16="http://schemas.microsoft.com/office/drawing/2014/chart" uri="{C3380CC4-5D6E-409C-BE32-E72D297353CC}">
              <c16:uniqueId val="{00000000-CE36-7C4D-BD58-EAC943463E5F}"/>
            </c:ext>
          </c:extLst>
        </c:ser>
        <c:ser>
          <c:idx val="1"/>
          <c:order val="1"/>
          <c:tx>
            <c:strRef>
              <c:f>Sheet1!$C$1</c:f>
              <c:strCache>
                <c:ptCount val="1"/>
                <c:pt idx="0">
                  <c:v>Series 2</c:v>
                </c:pt>
              </c:strCache>
            </c:strRef>
          </c:tx>
          <c:spPr>
            <a:solidFill>
              <a:srgbClr val="C8DEF0"/>
            </a:solidFill>
            <a:ln>
              <a:noFill/>
            </a:ln>
            <a:effectLst/>
          </c:spPr>
          <c:invertIfNegative val="0"/>
          <c:dLbls>
            <c:dLbl>
              <c:idx val="0"/>
              <c:layout>
                <c:manualLayout>
                  <c:x val="1.1109441293075933E-3"/>
                  <c:y val="7.0029761904761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E36-7C4D-BD58-EAC943463E5F}"/>
                </c:ext>
              </c:extLst>
            </c:dLbl>
            <c:dLbl>
              <c:idx val="1"/>
              <c:layout>
                <c:manualLayout>
                  <c:x val="-1.1109441293076189E-3"/>
                  <c:y val="7.300595238095232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E36-7C4D-BD58-EAC943463E5F}"/>
                </c:ext>
              </c:extLst>
            </c:dLbl>
            <c:dLbl>
              <c:idx val="2"/>
              <c:layout>
                <c:manualLayout>
                  <c:x val="-3.332832387922795E-3"/>
                  <c:y val="5.812500000000000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E36-7C4D-BD58-EAC943463E5F}"/>
                </c:ext>
              </c:extLst>
            </c:dLbl>
            <c:dLbl>
              <c:idx val="3"/>
              <c:layout>
                <c:manualLayout>
                  <c:x val="2.221888258615197E-3"/>
                  <c:y val="4.919642857142854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E36-7C4D-BD58-EAC943463E5F}"/>
                </c:ext>
              </c:extLst>
            </c:dLbl>
            <c:dLbl>
              <c:idx val="4"/>
              <c:layout>
                <c:manualLayout>
                  <c:x val="-2.2218882586152377E-3"/>
                  <c:y val="5.217261904761905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E36-7C4D-BD58-EAC943463E5F}"/>
                </c:ext>
              </c:extLst>
            </c:dLbl>
            <c:dLbl>
              <c:idx val="5"/>
              <c:layout>
                <c:manualLayout>
                  <c:x val="3.332832387922795E-3"/>
                  <c:y val="3.133928571428568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E36-7C4D-BD58-EAC943463E5F}"/>
                </c:ext>
              </c:extLst>
            </c:dLbl>
            <c:dLbl>
              <c:idx val="6"/>
              <c:layout>
                <c:manualLayout>
                  <c:x val="1.1109441293075985E-3"/>
                  <c:y val="7.002976190476187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E36-7C4D-BD58-EAC943463E5F}"/>
                </c:ext>
              </c:extLst>
            </c:dLbl>
            <c:dLbl>
              <c:idx val="7"/>
              <c:layout>
                <c:manualLayout>
                  <c:x val="-3.3328323879228765E-3"/>
                  <c:y val="6.407738095238092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E36-7C4D-BD58-EAC943463E5F}"/>
                </c:ext>
              </c:extLst>
            </c:dLbl>
            <c:dLbl>
              <c:idx val="8"/>
              <c:layout>
                <c:manualLayout>
                  <c:x val="-1.1109441293075985E-3"/>
                  <c:y val="1.645833333333333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E36-7C4D-BD58-EAC943463E5F}"/>
                </c:ext>
              </c:extLst>
            </c:dLbl>
            <c:dLbl>
              <c:idx val="9"/>
              <c:layout>
                <c:manualLayout>
                  <c:x val="-2.2218882586153596E-3"/>
                  <c:y val="1.183047431571050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ADD-4657-9988-29C60003FF05}"/>
                </c:ext>
              </c:extLst>
            </c:dLbl>
            <c:dLbl>
              <c:idx val="10"/>
              <c:layout>
                <c:manualLayout>
                  <c:x val="-4.4437765172303939E-3"/>
                  <c:y val="5.94495219347581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ADD-4657-9988-29C60003FF05}"/>
                </c:ext>
              </c:extLst>
            </c:dLbl>
            <c:dLbl>
              <c:idx val="11"/>
              <c:layout>
                <c:manualLayout>
                  <c:x val="-1.1109441293075985E-3"/>
                  <c:y val="4.622023809523809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ADD-4657-9988-29C60003FF0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Sheet1!$C$2:$C$15</c:f>
              <c:numCache>
                <c:formatCode>"$"#,##0_);[Red]\("$"#,##0\)</c:formatCode>
                <c:ptCount val="14"/>
                <c:pt idx="0">
                  <c:v>1085</c:v>
                </c:pt>
                <c:pt idx="1">
                  <c:v>1143</c:v>
                </c:pt>
                <c:pt idx="2">
                  <c:v>1157</c:v>
                </c:pt>
                <c:pt idx="3">
                  <c:v>1178</c:v>
                </c:pt>
                <c:pt idx="4">
                  <c:v>1207</c:v>
                </c:pt>
                <c:pt idx="5">
                  <c:v>1230</c:v>
                </c:pt>
                <c:pt idx="6">
                  <c:v>1247</c:v>
                </c:pt>
                <c:pt idx="7">
                  <c:v>1247</c:v>
                </c:pt>
                <c:pt idx="8">
                  <c:v>1269</c:v>
                </c:pt>
                <c:pt idx="9">
                  <c:v>1288</c:v>
                </c:pt>
                <c:pt idx="10">
                  <c:v>1311</c:v>
                </c:pt>
                <c:pt idx="11">
                  <c:v>1359</c:v>
                </c:pt>
                <c:pt idx="12">
                  <c:v>1374</c:v>
                </c:pt>
                <c:pt idx="13">
                  <c:v>1376</c:v>
                </c:pt>
              </c:numCache>
            </c:numRef>
          </c:val>
          <c:extLst>
            <c:ext xmlns:c16="http://schemas.microsoft.com/office/drawing/2014/chart" uri="{C3380CC4-5D6E-409C-BE32-E72D297353CC}">
              <c16:uniqueId val="{00000001-CE36-7C4D-BD58-EAC943463E5F}"/>
            </c:ext>
          </c:extLst>
        </c:ser>
        <c:dLbls>
          <c:dLblPos val="inEnd"/>
          <c:showLegendKey val="0"/>
          <c:showVal val="1"/>
          <c:showCatName val="0"/>
          <c:showSerName val="0"/>
          <c:showPercent val="0"/>
          <c:showBubbleSize val="0"/>
        </c:dLbls>
        <c:gapWidth val="100"/>
        <c:overlap val="-24"/>
        <c:axId val="1718822943"/>
        <c:axId val="1300725695"/>
      </c:barChart>
      <c:catAx>
        <c:axId val="171882294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00725695"/>
        <c:crosses val="autoZero"/>
        <c:auto val="1"/>
        <c:lblAlgn val="ctr"/>
        <c:lblOffset val="100"/>
        <c:noMultiLvlLbl val="0"/>
      </c:catAx>
      <c:valAx>
        <c:axId val="1300725695"/>
        <c:scaling>
          <c:orientation val="minMax"/>
        </c:scaling>
        <c:delete val="1"/>
        <c:axPos val="l"/>
        <c:numFmt formatCode="&quot;$&quot;#,##0_);[Red]\(&quot;$&quot;#,##0\)" sourceLinked="1"/>
        <c:majorTickMark val="none"/>
        <c:minorTickMark val="none"/>
        <c:tickLblPos val="nextTo"/>
        <c:crossAx val="1718822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20385422383582E-2"/>
          <c:y val="0.15476190476190477"/>
          <c:w val="0.97555922915523285"/>
          <c:h val="0.75981627296587917"/>
        </c:manualLayout>
      </c:layout>
      <c:barChart>
        <c:barDir val="col"/>
        <c:grouping val="clustered"/>
        <c:varyColors val="0"/>
        <c:ser>
          <c:idx val="0"/>
          <c:order val="0"/>
          <c:tx>
            <c:strRef>
              <c:f>Sheet1!$B$1</c:f>
              <c:strCache>
                <c:ptCount val="1"/>
                <c:pt idx="0">
                  <c:v>Series 1</c:v>
                </c:pt>
              </c:strCache>
            </c:strRef>
          </c:tx>
          <c:spPr>
            <a:solidFill>
              <a:srgbClr val="DDC1DC"/>
            </a:solidFill>
            <a:ln>
              <a:noFill/>
            </a:ln>
            <a:effectLst/>
          </c:spPr>
          <c:invertIfNegative val="0"/>
          <c:dLbls>
            <c:dLbl>
              <c:idx val="0"/>
              <c:layout>
                <c:manualLayout>
                  <c:x val="-2.221888258615197E-3"/>
                  <c:y val="5.647333145856767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512-49A1-9570-54EC0AC8EEC8}"/>
                </c:ext>
              </c:extLst>
            </c:dLbl>
            <c:dLbl>
              <c:idx val="1"/>
              <c:layout>
                <c:manualLayout>
                  <c:x val="2.221888258615197E-3"/>
                  <c:y val="5.349714098237720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512-49A1-9570-54EC0AC8EEC8}"/>
                </c:ext>
              </c:extLst>
            </c:dLbl>
            <c:dLbl>
              <c:idx val="2"/>
              <c:layout>
                <c:manualLayout>
                  <c:x val="-1.110944129307639E-3"/>
                  <c:y val="6.540190288713916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512-49A1-9570-54EC0AC8EEC8}"/>
                </c:ext>
              </c:extLst>
            </c:dLbl>
            <c:dLbl>
              <c:idx val="3"/>
              <c:layout>
                <c:manualLayout>
                  <c:x val="1.1109441293075985E-3"/>
                  <c:y val="6.540190288713905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512-49A1-9570-54EC0AC8EEC8}"/>
                </c:ext>
              </c:extLst>
            </c:dLbl>
            <c:dLbl>
              <c:idx val="4"/>
              <c:layout>
                <c:manualLayout>
                  <c:x val="0"/>
                  <c:y val="6.540190288713905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512-49A1-9570-54EC0AC8EEC8}"/>
                </c:ext>
              </c:extLst>
            </c:dLbl>
            <c:dLbl>
              <c:idx val="5"/>
              <c:layout>
                <c:manualLayout>
                  <c:x val="2.221888258615197E-3"/>
                  <c:y val="7.13542838395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512-49A1-9570-54EC0AC8EEC8}"/>
                </c:ext>
              </c:extLst>
            </c:dLbl>
            <c:dLbl>
              <c:idx val="6"/>
              <c:layout>
                <c:manualLayout>
                  <c:x val="5.5547206465379915E-3"/>
                  <c:y val="7.730666479190095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512-49A1-9570-54EC0AC8EEC8}"/>
                </c:ext>
              </c:extLst>
            </c:dLbl>
            <c:dLbl>
              <c:idx val="7"/>
              <c:layout>
                <c:manualLayout>
                  <c:x val="0"/>
                  <c:y val="6.242571241094863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512-49A1-9570-54EC0AC8EEC8}"/>
                </c:ext>
              </c:extLst>
            </c:dLbl>
            <c:dLbl>
              <c:idx val="8"/>
              <c:layout>
                <c:manualLayout>
                  <c:x val="0"/>
                  <c:y val="6.83780933633295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512-49A1-9570-54EC0AC8EEC8}"/>
                </c:ext>
              </c:extLst>
            </c:dLbl>
            <c:dLbl>
              <c:idx val="9"/>
              <c:layout>
                <c:manualLayout>
                  <c:x val="0"/>
                  <c:y val="5.34971409823771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512-49A1-9570-54EC0AC8EEC8}"/>
                </c:ext>
              </c:extLst>
            </c:dLbl>
            <c:dLbl>
              <c:idx val="10"/>
              <c:layout>
                <c:manualLayout>
                  <c:x val="0"/>
                  <c:y val="6.242571241094857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512-49A1-9570-54EC0AC8EEC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Sheet1!$B$2:$B$15</c:f>
              <c:numCache>
                <c:formatCode>"$"#,##0_);[Red]\("$"#,##0\)</c:formatCode>
                <c:ptCount val="14"/>
                <c:pt idx="0">
                  <c:v>1000</c:v>
                </c:pt>
                <c:pt idx="1">
                  <c:v>1033</c:v>
                </c:pt>
                <c:pt idx="2">
                  <c:v>1067</c:v>
                </c:pt>
                <c:pt idx="3">
                  <c:v>1085</c:v>
                </c:pt>
                <c:pt idx="4">
                  <c:v>1115</c:v>
                </c:pt>
                <c:pt idx="5">
                  <c:v>1170</c:v>
                </c:pt>
                <c:pt idx="6">
                  <c:v>1186</c:v>
                </c:pt>
                <c:pt idx="7">
                  <c:v>1198</c:v>
                </c:pt>
                <c:pt idx="8">
                  <c:v>1202</c:v>
                </c:pt>
                <c:pt idx="9">
                  <c:v>1212</c:v>
                </c:pt>
                <c:pt idx="10">
                  <c:v>1260</c:v>
                </c:pt>
                <c:pt idx="11">
                  <c:v>1342</c:v>
                </c:pt>
                <c:pt idx="12">
                  <c:v>1481</c:v>
                </c:pt>
                <c:pt idx="13">
                  <c:v>1519</c:v>
                </c:pt>
              </c:numCache>
            </c:numRef>
          </c:val>
          <c:extLst>
            <c:ext xmlns:c16="http://schemas.microsoft.com/office/drawing/2014/chart" uri="{C3380CC4-5D6E-409C-BE32-E72D297353CC}">
              <c16:uniqueId val="{00000000-CE36-7C4D-BD58-EAC943463E5F}"/>
            </c:ext>
          </c:extLst>
        </c:ser>
        <c:ser>
          <c:idx val="1"/>
          <c:order val="1"/>
          <c:tx>
            <c:strRef>
              <c:f>Sheet1!$C$1</c:f>
              <c:strCache>
                <c:ptCount val="1"/>
                <c:pt idx="0">
                  <c:v>Series 2</c:v>
                </c:pt>
              </c:strCache>
            </c:strRef>
          </c:tx>
          <c:spPr>
            <a:solidFill>
              <a:srgbClr val="C8DEF0"/>
            </a:solidFill>
            <a:ln>
              <a:noFill/>
            </a:ln>
            <a:effectLst/>
          </c:spPr>
          <c:invertIfNegative val="0"/>
          <c:dLbls>
            <c:dLbl>
              <c:idx val="0"/>
              <c:layout>
                <c:manualLayout>
                  <c:x val="-1.1109441293076035E-3"/>
                  <c:y val="3.13392857142856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E36-7C4D-BD58-EAC943463E5F}"/>
                </c:ext>
              </c:extLst>
            </c:dLbl>
            <c:dLbl>
              <c:idx val="1"/>
              <c:layout>
                <c:manualLayout>
                  <c:x val="1.1109441293075985E-3"/>
                  <c:y val="4.02678571428571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E36-7C4D-BD58-EAC943463E5F}"/>
                </c:ext>
              </c:extLst>
            </c:dLbl>
            <c:dLbl>
              <c:idx val="2"/>
              <c:layout>
                <c:manualLayout>
                  <c:x val="1.1109441293075985E-3"/>
                  <c:y val="4.622023809523804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E36-7C4D-BD58-EAC943463E5F}"/>
                </c:ext>
              </c:extLst>
            </c:dLbl>
            <c:dLbl>
              <c:idx val="3"/>
              <c:layout>
                <c:manualLayout>
                  <c:x val="6.6656647758455492E-3"/>
                  <c:y val="5.812500000000000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E36-7C4D-BD58-EAC943463E5F}"/>
                </c:ext>
              </c:extLst>
            </c:dLbl>
            <c:dLbl>
              <c:idx val="4"/>
              <c:layout>
                <c:manualLayout>
                  <c:x val="-4.0734147510263922E-17"/>
                  <c:y val="4.919642857142857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E36-7C4D-BD58-EAC943463E5F}"/>
                </c:ext>
              </c:extLst>
            </c:dLbl>
            <c:dLbl>
              <c:idx val="5"/>
              <c:layout>
                <c:manualLayout>
                  <c:x val="-8.1468295020527844E-17"/>
                  <c:y val="4.02678571428571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E36-7C4D-BD58-EAC943463E5F}"/>
                </c:ext>
              </c:extLst>
            </c:dLbl>
            <c:dLbl>
              <c:idx val="6"/>
              <c:layout>
                <c:manualLayout>
                  <c:x val="-3.332832387922795E-3"/>
                  <c:y val="4.919642857142857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E36-7C4D-BD58-EAC943463E5F}"/>
                </c:ext>
              </c:extLst>
            </c:dLbl>
            <c:dLbl>
              <c:idx val="7"/>
              <c:layout>
                <c:manualLayout>
                  <c:x val="-8.1468295020527844E-17"/>
                  <c:y val="2.836309523809518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E36-7C4D-BD58-EAC943463E5F}"/>
                </c:ext>
              </c:extLst>
            </c:dLbl>
            <c:dLbl>
              <c:idx val="8"/>
              <c:layout>
                <c:manualLayout>
                  <c:x val="-2.2218882586152781E-3"/>
                  <c:y val="3.729166666666666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E36-7C4D-BD58-EAC943463E5F}"/>
                </c:ext>
              </c:extLst>
            </c:dLbl>
            <c:dLbl>
              <c:idx val="9"/>
              <c:layout>
                <c:manualLayout>
                  <c:x val="-4.4437765172305561E-3"/>
                  <c:y val="2.968761717285339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FC6-4A20-8BBC-4A522E1254AD}"/>
                </c:ext>
              </c:extLst>
            </c:dLbl>
            <c:dLbl>
              <c:idx val="10"/>
              <c:layout>
                <c:manualLayout>
                  <c:x val="-3.3328323879229581E-3"/>
                  <c:y val="2.968761717285339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FC6-4A20-8BBC-4A522E1254AD}"/>
                </c:ext>
              </c:extLst>
            </c:dLbl>
            <c:dLbl>
              <c:idx val="11"/>
              <c:layout>
                <c:manualLayout>
                  <c:x val="-5.5547206465379915E-3"/>
                  <c:y val="2.075904574428196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FC6-4A20-8BBC-4A522E1254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Sheet1!$C$2:$C$15</c:f>
              <c:numCache>
                <c:formatCode>"$"#,##0_);[Red]\("$"#,##0\)</c:formatCode>
                <c:ptCount val="14"/>
                <c:pt idx="0">
                  <c:v>1085</c:v>
                </c:pt>
                <c:pt idx="1">
                  <c:v>1143</c:v>
                </c:pt>
                <c:pt idx="2">
                  <c:v>1157</c:v>
                </c:pt>
                <c:pt idx="3">
                  <c:v>1178</c:v>
                </c:pt>
                <c:pt idx="4">
                  <c:v>1207</c:v>
                </c:pt>
                <c:pt idx="5">
                  <c:v>1230</c:v>
                </c:pt>
                <c:pt idx="6">
                  <c:v>1247</c:v>
                </c:pt>
                <c:pt idx="7">
                  <c:v>1247</c:v>
                </c:pt>
                <c:pt idx="8">
                  <c:v>1269</c:v>
                </c:pt>
                <c:pt idx="9">
                  <c:v>1288</c:v>
                </c:pt>
                <c:pt idx="10">
                  <c:v>1311</c:v>
                </c:pt>
                <c:pt idx="11">
                  <c:v>1359</c:v>
                </c:pt>
                <c:pt idx="12">
                  <c:v>1374</c:v>
                </c:pt>
                <c:pt idx="13">
                  <c:v>1376</c:v>
                </c:pt>
              </c:numCache>
            </c:numRef>
          </c:val>
          <c:extLst>
            <c:ext xmlns:c16="http://schemas.microsoft.com/office/drawing/2014/chart" uri="{C3380CC4-5D6E-409C-BE32-E72D297353CC}">
              <c16:uniqueId val="{00000001-CE36-7C4D-BD58-EAC943463E5F}"/>
            </c:ext>
          </c:extLst>
        </c:ser>
        <c:dLbls>
          <c:dLblPos val="inEnd"/>
          <c:showLegendKey val="0"/>
          <c:showVal val="1"/>
          <c:showCatName val="0"/>
          <c:showSerName val="0"/>
          <c:showPercent val="0"/>
          <c:showBubbleSize val="0"/>
        </c:dLbls>
        <c:gapWidth val="100"/>
        <c:overlap val="-24"/>
        <c:axId val="1718822943"/>
        <c:axId val="1300725695"/>
      </c:barChart>
      <c:catAx>
        <c:axId val="171882294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00725695"/>
        <c:crosses val="autoZero"/>
        <c:auto val="1"/>
        <c:lblAlgn val="ctr"/>
        <c:lblOffset val="100"/>
        <c:noMultiLvlLbl val="0"/>
      </c:catAx>
      <c:valAx>
        <c:axId val="1300725695"/>
        <c:scaling>
          <c:orientation val="minMax"/>
        </c:scaling>
        <c:delete val="1"/>
        <c:axPos val="l"/>
        <c:numFmt formatCode="&quot;$&quot;#,##0_);[Red]\(&quot;$&quot;#,##0\)" sourceLinked="1"/>
        <c:majorTickMark val="none"/>
        <c:minorTickMark val="none"/>
        <c:tickLblPos val="nextTo"/>
        <c:crossAx val="1718822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2C0AD-2247-42AE-8F92-DACBADFA00FA}"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2DBD7-A980-4D7C-B9E1-42687233E4AD}" type="slidenum">
              <a:rPr lang="en-US" smtClean="0"/>
              <a:t>‹#›</a:t>
            </a:fld>
            <a:endParaRPr lang="en-US"/>
          </a:p>
        </p:txBody>
      </p:sp>
    </p:spTree>
    <p:extLst>
      <p:ext uri="{BB962C8B-B14F-4D97-AF65-F5344CB8AC3E}">
        <p14:creationId xmlns:p14="http://schemas.microsoft.com/office/powerpoint/2010/main" val="217413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a:t>
            </a:r>
            <a:r>
              <a:rPr lang="en-US" baseline="0" dirty="0"/>
              <a:t> In </a:t>
            </a:r>
            <a:r>
              <a:rPr lang="en-US" baseline="0" dirty="0" smtClean="0"/>
              <a:t>this </a:t>
            </a:r>
            <a:r>
              <a:rPr lang="en-US" baseline="0" dirty="0"/>
              <a:t>presentation you will learn</a:t>
            </a:r>
            <a:r>
              <a:rPr lang="en-US" dirty="0"/>
              <a:t> how increasing income potential </a:t>
            </a:r>
            <a:r>
              <a:rPr lang="en-US" dirty="0" smtClean="0"/>
              <a:t>can </a:t>
            </a:r>
            <a:r>
              <a:rPr lang="en-US" dirty="0"/>
              <a:t>help </a:t>
            </a:r>
            <a:r>
              <a:rPr lang="en-US" dirty="0" smtClean="0"/>
              <a:t>address </a:t>
            </a:r>
            <a:r>
              <a:rPr lang="en-US" dirty="0"/>
              <a:t>inflation risks</a:t>
            </a:r>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1</a:t>
            </a:fld>
            <a:endParaRPr lang="en-US"/>
          </a:p>
        </p:txBody>
      </p:sp>
    </p:spTree>
    <p:extLst>
      <p:ext uri="{BB962C8B-B14F-4D97-AF65-F5344CB8AC3E}">
        <p14:creationId xmlns:p14="http://schemas.microsoft.com/office/powerpoint/2010/main" val="2942722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F497D"/>
                </a:solidFill>
                <a:effectLst/>
                <a:latin typeface="Calibri" panose="020F0502020204030204" pitchFamily="34" charset="0"/>
              </a:rPr>
              <a:t>As I mentioned earlier, since </a:t>
            </a:r>
            <a:r>
              <a:rPr kumimoji="0" lang="en-US" altLang="en-US" sz="1200" b="0" i="0" u="none" strike="noStrike" cap="none" normalizeH="0" baseline="0" dirty="0">
                <a:ln>
                  <a:noFill/>
                </a:ln>
                <a:solidFill>
                  <a:srgbClr val="1F497D"/>
                </a:solidFill>
                <a:effectLst/>
                <a:latin typeface="Calibri" panose="020F0502020204030204" pitchFamily="34" charset="0"/>
              </a:rPr>
              <a:t>1914, inflation has averaged 3.25%. </a:t>
            </a:r>
            <a:r>
              <a:rPr kumimoji="0" lang="en-US" altLang="en-US" sz="1200" b="0" i="0" u="none" strike="noStrike" cap="none" normalizeH="0" baseline="0" dirty="0" smtClean="0">
                <a:ln>
                  <a:noFill/>
                </a:ln>
                <a:solidFill>
                  <a:srgbClr val="1F497D"/>
                </a:solidFill>
                <a:effectLst/>
                <a:latin typeface="Calibri" panose="020F0502020204030204" pitchFamily="34" charset="0"/>
              </a:rPr>
              <a:t>And as </a:t>
            </a:r>
            <a:r>
              <a:rPr kumimoji="0" lang="en-US" altLang="en-US" sz="1200" b="0" i="0" u="none" strike="noStrike" cap="none" normalizeH="0" baseline="0" dirty="0">
                <a:ln>
                  <a:noFill/>
                </a:ln>
                <a:solidFill>
                  <a:srgbClr val="1F497D"/>
                </a:solidFill>
                <a:effectLst/>
                <a:latin typeface="Calibri" panose="020F0502020204030204" pitchFamily="34" charset="0"/>
              </a:rPr>
              <a:t>we discussed earlier, in </a:t>
            </a:r>
            <a:r>
              <a:rPr kumimoji="0" lang="en-US" altLang="en-US" sz="1200" b="0" i="0" u="none" strike="noStrike" cap="none" normalizeH="0" baseline="0" dirty="0" smtClean="0">
                <a:ln>
                  <a:noFill/>
                </a:ln>
                <a:solidFill>
                  <a:srgbClr val="1F497D"/>
                </a:solidFill>
                <a:effectLst/>
                <a:latin typeface="Calibri" panose="020F0502020204030204" pitchFamily="34" charset="0"/>
              </a:rPr>
              <a:t>2021, </a:t>
            </a:r>
            <a:r>
              <a:rPr kumimoji="0" lang="en-US" altLang="en-US" sz="1200" b="0" i="0" u="none" strike="noStrike" cap="none" normalizeH="0" baseline="0" dirty="0">
                <a:ln>
                  <a:noFill/>
                </a:ln>
                <a:solidFill>
                  <a:srgbClr val="1F497D"/>
                </a:solidFill>
                <a:effectLst/>
                <a:latin typeface="Calibri" panose="020F0502020204030204" pitchFamily="34" charset="0"/>
              </a:rPr>
              <a:t>we saw inflation jump to 7%. This high inflation rate is expected to continue into 2022.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1F497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497D"/>
                </a:solidFill>
                <a:effectLst/>
                <a:latin typeface="Calibri" panose="020F0502020204030204" pitchFamily="34" charset="0"/>
              </a:rPr>
              <a:t>Here is what happens to the purchasing power of a fixed $10,000 income stream over a 30 year retirement assuming a 3.25% inflation rate. If we look at year 15, the $10,000 adjusted for inflation only has a value of $6,390.56. After 30 years, its value has fallen to $3,955.38. For an annuity with Increasing Income, the value of $10,000 increases in spite of inflation (assuming a 3% return). At 15 years the value is $11,834.97 and at 30 years the value is $</a:t>
            </a:r>
            <a:r>
              <a:rPr kumimoji="0" lang="en-US" altLang="en-US" sz="1200" b="0" i="0" u="none" strike="noStrike" cap="none" normalizeH="0" baseline="0" dirty="0" smtClean="0">
                <a:ln>
                  <a:noFill/>
                </a:ln>
                <a:solidFill>
                  <a:srgbClr val="1F497D"/>
                </a:solidFill>
                <a:effectLst/>
                <a:latin typeface="Calibri" panose="020F0502020204030204" pitchFamily="34" charset="0"/>
              </a:rPr>
              <a:t>14,176.23</a:t>
            </a:r>
            <a:r>
              <a:rPr kumimoji="0" lang="en-US" altLang="en-US" sz="1200" b="0" i="0" u="none" strike="noStrike" cap="none" normalizeH="0" baseline="0" dirty="0">
                <a:ln>
                  <a:noFill/>
                </a:ln>
                <a:solidFill>
                  <a:srgbClr val="1F497D"/>
                </a:solidFill>
                <a:effectLst/>
                <a:latin typeface="Calibri" panose="020F0502020204030204" pitchFamily="34" charset="0"/>
              </a:rPr>
              <a:t>.</a:t>
            </a:r>
            <a:endParaRPr kumimoji="0" lang="en-US" altLang="en-US" sz="105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5"/>
          </p:nvPr>
        </p:nvSpPr>
        <p:spPr/>
        <p:txBody>
          <a:bodyPr/>
          <a:lstStyle/>
          <a:p>
            <a:fld id="{C172DBD7-A980-4D7C-B9E1-42687233E4AD}" type="slidenum">
              <a:rPr lang="en-US" smtClean="0"/>
              <a:t>10</a:t>
            </a:fld>
            <a:endParaRPr lang="en-US"/>
          </a:p>
        </p:txBody>
      </p:sp>
    </p:spTree>
    <p:extLst>
      <p:ext uri="{BB962C8B-B14F-4D97-AF65-F5344CB8AC3E}">
        <p14:creationId xmlns:p14="http://schemas.microsoft.com/office/powerpoint/2010/main" val="3732319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497D"/>
                </a:solidFill>
                <a:effectLst/>
                <a:latin typeface="Calibri" panose="020F0502020204030204" pitchFamily="34" charset="0"/>
              </a:rPr>
              <a:t>Now lets look at estimated inflation of healthcare premiums</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497D"/>
                </a:solidFill>
                <a:effectLst/>
                <a:latin typeface="Calibri" panose="020F0502020204030204" pitchFamily="34" charset="0"/>
              </a:rPr>
              <a:t> </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497D"/>
                </a:solidFill>
                <a:effectLst/>
                <a:latin typeface="Calibri" panose="020F0502020204030204" pitchFamily="34" charset="0"/>
              </a:rPr>
              <a:t>If you were using this income to pay for Medicare or healthcare expenses. in 15 years, you lost 50% of the value of that income stream.  Assuming a 3% return, the Increasing Income annuity, however, has only lost 7% of its value.</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172DBD7-A980-4D7C-B9E1-42687233E4AD}" type="slidenum">
              <a:rPr lang="en-US" smtClean="0"/>
              <a:t>11</a:t>
            </a:fld>
            <a:endParaRPr lang="en-US"/>
          </a:p>
        </p:txBody>
      </p:sp>
    </p:spTree>
    <p:extLst>
      <p:ext uri="{BB962C8B-B14F-4D97-AF65-F5344CB8AC3E}">
        <p14:creationId xmlns:p14="http://schemas.microsoft.com/office/powerpoint/2010/main" val="3831188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just have hypothetical illustrations. We’ve actually tracked the performance of our increasing income option and can show you the data.</a:t>
            </a:r>
          </a:p>
        </p:txBody>
      </p:sp>
      <p:sp>
        <p:nvSpPr>
          <p:cNvPr id="4" name="Slide Number Placeholder 3"/>
          <p:cNvSpPr>
            <a:spLocks noGrp="1"/>
          </p:cNvSpPr>
          <p:nvPr>
            <p:ph type="sldNum" sz="quarter" idx="5"/>
          </p:nvPr>
        </p:nvSpPr>
        <p:spPr/>
        <p:txBody>
          <a:bodyPr/>
          <a:lstStyle/>
          <a:p>
            <a:fld id="{C172DBD7-A980-4D7C-B9E1-42687233E4AD}" type="slidenum">
              <a:rPr lang="en-US" smtClean="0"/>
              <a:t>12</a:t>
            </a:fld>
            <a:endParaRPr lang="en-US"/>
          </a:p>
        </p:txBody>
      </p:sp>
    </p:spTree>
    <p:extLst>
      <p:ext uri="{BB962C8B-B14F-4D97-AF65-F5344CB8AC3E}">
        <p14:creationId xmlns:p14="http://schemas.microsoft.com/office/powerpoint/2010/main" val="2205162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proud to say </a:t>
            </a:r>
            <a:r>
              <a:rPr lang="en-US" baseline="0" dirty="0"/>
              <a:t>that for </a:t>
            </a:r>
            <a:r>
              <a:rPr lang="en-US" baseline="0" dirty="0" smtClean="0"/>
              <a:t>[42,416] </a:t>
            </a:r>
            <a:r>
              <a:rPr lang="en-US" baseline="0" dirty="0"/>
              <a:t>contracts with the opportunity for an income increase, [</a:t>
            </a:r>
            <a:r>
              <a:rPr lang="en-US" baseline="0" dirty="0" smtClean="0"/>
              <a:t>90%] </a:t>
            </a:r>
            <a:r>
              <a:rPr lang="en-US" baseline="0" dirty="0"/>
              <a:t>received at least one increase and </a:t>
            </a:r>
            <a:r>
              <a:rPr lang="en-US" baseline="0" dirty="0" smtClean="0"/>
              <a:t>[35%] </a:t>
            </a:r>
            <a:r>
              <a:rPr lang="en-US" baseline="0" dirty="0"/>
              <a:t>received a payment increase </a:t>
            </a:r>
            <a:r>
              <a:rPr lang="en-US" b="0" baseline="0" dirty="0"/>
              <a:t>every</a:t>
            </a:r>
            <a:r>
              <a:rPr lang="en-US" baseline="0" dirty="0"/>
              <a:t> year.  And of those with more than one opportunity, </a:t>
            </a:r>
            <a:r>
              <a:rPr lang="en-US" baseline="0" dirty="0" smtClean="0"/>
              <a:t>[86%] </a:t>
            </a:r>
            <a:r>
              <a:rPr lang="en-US" baseline="0" dirty="0"/>
              <a:t>received an income increase more than once.</a:t>
            </a:r>
          </a:p>
          <a:p>
            <a:endParaRPr lang="en-US" dirty="0"/>
          </a:p>
        </p:txBody>
      </p:sp>
      <p:sp>
        <p:nvSpPr>
          <p:cNvPr id="4" name="Slide Number Placeholder 3"/>
          <p:cNvSpPr>
            <a:spLocks noGrp="1"/>
          </p:cNvSpPr>
          <p:nvPr>
            <p:ph type="sldNum" sz="quarter" idx="10"/>
          </p:nvPr>
        </p:nvSpPr>
        <p:spPr/>
        <p:txBody>
          <a:bodyPr/>
          <a:lstStyle/>
          <a:p>
            <a:pPr marL="0" marR="0" lvl="0" indent="0" algn="r" defTabSz="1088167" rtl="0" eaLnBrk="1" fontAlgn="auto" latinLnBrk="0" hangingPunct="1">
              <a:lnSpc>
                <a:spcPct val="100000"/>
              </a:lnSpc>
              <a:spcBef>
                <a:spcPts val="0"/>
              </a:spcBef>
              <a:spcAft>
                <a:spcPts val="0"/>
              </a:spcAft>
              <a:buClrTx/>
              <a:buSzTx/>
              <a:buFontTx/>
              <a:buNone/>
              <a:tabLst/>
              <a:defRPr/>
            </a:pPr>
            <a:fld id="{9822377F-CD6F-4F89-9CFB-291DEE7961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1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47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big are Allianz income increases historically? These income increases are grouped based on the number of years with the opportunity to increase. If the contract only had one year of income, the average total accumulated income increases was </a:t>
            </a:r>
            <a:r>
              <a:rPr lang="en-US" dirty="0" smtClean="0"/>
              <a:t>0.00%. </a:t>
            </a:r>
            <a:r>
              <a:rPr lang="en-US" dirty="0"/>
              <a:t>The range of outcomes was </a:t>
            </a:r>
            <a:r>
              <a:rPr lang="en-US" dirty="0" smtClean="0"/>
              <a:t>0.00% </a:t>
            </a:r>
            <a:r>
              <a:rPr lang="en-US" dirty="0"/>
              <a:t>to </a:t>
            </a:r>
            <a:r>
              <a:rPr lang="en-US" dirty="0" smtClean="0"/>
              <a:t>1.12%.  </a:t>
            </a:r>
            <a:r>
              <a:rPr lang="en-US" dirty="0"/>
              <a:t>If you jump to </a:t>
            </a:r>
            <a:r>
              <a:rPr lang="en-US" dirty="0" smtClean="0"/>
              <a:t>14 </a:t>
            </a:r>
            <a:r>
              <a:rPr lang="en-US" dirty="0"/>
              <a:t>years of increasing income opportunity, the average accumulated increase was </a:t>
            </a:r>
            <a:r>
              <a:rPr lang="en-US" dirty="0" smtClean="0"/>
              <a:t>61.61%, </a:t>
            </a:r>
            <a:r>
              <a:rPr lang="en-US" dirty="0"/>
              <a:t>with a low of </a:t>
            </a:r>
            <a:r>
              <a:rPr lang="en-US" dirty="0" smtClean="0"/>
              <a:t>51.92% </a:t>
            </a:r>
            <a:r>
              <a:rPr lang="en-US" dirty="0"/>
              <a:t>and a high of </a:t>
            </a:r>
            <a:r>
              <a:rPr lang="en-US" dirty="0" smtClean="0"/>
              <a:t>72.93%.</a:t>
            </a:r>
            <a:endParaRPr lang="en-US" dirty="0"/>
          </a:p>
          <a:p>
            <a:endParaRPr lang="en-US" dirty="0"/>
          </a:p>
          <a:p>
            <a:r>
              <a:rPr lang="en-US" dirty="0"/>
              <a:t>Keep in mind, there is no guarantee that increasing income will always keep up with inflation in the future. </a:t>
            </a:r>
          </a:p>
        </p:txBody>
      </p:sp>
      <p:sp>
        <p:nvSpPr>
          <p:cNvPr id="4" name="Slide Number Placeholder 3"/>
          <p:cNvSpPr>
            <a:spLocks noGrp="1"/>
          </p:cNvSpPr>
          <p:nvPr>
            <p:ph type="sldNum" sz="quarter" idx="5"/>
          </p:nvPr>
        </p:nvSpPr>
        <p:spPr/>
        <p:txBody>
          <a:bodyPr/>
          <a:lstStyle/>
          <a:p>
            <a:fld id="{C172DBD7-A980-4D7C-B9E1-42687233E4AD}" type="slidenum">
              <a:rPr lang="en-US" smtClean="0"/>
              <a:t>14</a:t>
            </a:fld>
            <a:endParaRPr lang="en-US"/>
          </a:p>
        </p:txBody>
      </p:sp>
    </p:spTree>
    <p:extLst>
      <p:ext uri="{BB962C8B-B14F-4D97-AF65-F5344CB8AC3E}">
        <p14:creationId xmlns:p14="http://schemas.microsoft.com/office/powerpoint/2010/main" val="2704486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increasing income keep up with inflation? We’ve tracked that too! These charts compare the effect of increasing income and inflation on a $1,000 payment. This particular chart compares average income increases to an average rise in inflation. You can see </a:t>
            </a:r>
            <a:r>
              <a:rPr lang="en-US" dirty="0" smtClean="0"/>
              <a:t>that</a:t>
            </a:r>
            <a:r>
              <a:rPr lang="en-US" baseline="0" dirty="0" smtClean="0"/>
              <a:t> contracts with 1 through 5 opportunities are slightly behind inflation but those with 6 or more opportunities for increases, </a:t>
            </a:r>
            <a:r>
              <a:rPr lang="en-US" dirty="0" smtClean="0"/>
              <a:t>payments </a:t>
            </a:r>
            <a:r>
              <a:rPr lang="en-US" dirty="0"/>
              <a:t>have historically outpaced inflation.</a:t>
            </a:r>
          </a:p>
        </p:txBody>
      </p:sp>
      <p:sp>
        <p:nvSpPr>
          <p:cNvPr id="4" name="Slide Number Placeholder 3"/>
          <p:cNvSpPr>
            <a:spLocks noGrp="1"/>
          </p:cNvSpPr>
          <p:nvPr>
            <p:ph type="sldNum" sz="quarter" idx="5"/>
          </p:nvPr>
        </p:nvSpPr>
        <p:spPr/>
        <p:txBody>
          <a:bodyPr/>
          <a:lstStyle/>
          <a:p>
            <a:fld id="{C172DBD7-A980-4D7C-B9E1-42687233E4AD}" type="slidenum">
              <a:rPr lang="en-US" smtClean="0"/>
              <a:t>15</a:t>
            </a:fld>
            <a:endParaRPr lang="en-US"/>
          </a:p>
        </p:txBody>
      </p:sp>
    </p:spTree>
    <p:extLst>
      <p:ext uri="{BB962C8B-B14F-4D97-AF65-F5344CB8AC3E}">
        <p14:creationId xmlns:p14="http://schemas.microsoft.com/office/powerpoint/2010/main" val="235942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if inflation is high? We also compared high inflation during these times periods to historical income increases. </a:t>
            </a:r>
            <a:r>
              <a:rPr lang="en-US" dirty="0" smtClean="0"/>
              <a:t>And with </a:t>
            </a:r>
            <a:r>
              <a:rPr lang="en-US" dirty="0"/>
              <a:t>average income increases, </a:t>
            </a:r>
            <a:r>
              <a:rPr lang="en-US" dirty="0" smtClean="0"/>
              <a:t>the hypothetical</a:t>
            </a:r>
            <a:r>
              <a:rPr lang="en-US" baseline="0" dirty="0" smtClean="0"/>
              <a:t> payment stays close to inflation and even </a:t>
            </a:r>
            <a:r>
              <a:rPr lang="en-US" dirty="0" smtClean="0"/>
              <a:t>outpaces </a:t>
            </a:r>
            <a:r>
              <a:rPr lang="en-US" dirty="0"/>
              <a:t>high </a:t>
            </a:r>
            <a:r>
              <a:rPr lang="en-US" dirty="0" smtClean="0"/>
              <a:t>inflation in some cases.</a:t>
            </a:r>
            <a:endParaRPr lang="en-US" dirty="0"/>
          </a:p>
        </p:txBody>
      </p:sp>
      <p:sp>
        <p:nvSpPr>
          <p:cNvPr id="4" name="Slide Number Placeholder 3"/>
          <p:cNvSpPr>
            <a:spLocks noGrp="1"/>
          </p:cNvSpPr>
          <p:nvPr>
            <p:ph type="sldNum" sz="quarter" idx="5"/>
          </p:nvPr>
        </p:nvSpPr>
        <p:spPr/>
        <p:txBody>
          <a:bodyPr/>
          <a:lstStyle/>
          <a:p>
            <a:fld id="{C172DBD7-A980-4D7C-B9E1-42687233E4AD}" type="slidenum">
              <a:rPr lang="en-US" smtClean="0"/>
              <a:t>16</a:t>
            </a:fld>
            <a:endParaRPr lang="en-US"/>
          </a:p>
        </p:txBody>
      </p:sp>
    </p:spTree>
    <p:extLst>
      <p:ext uri="{BB962C8B-B14F-4D97-AF65-F5344CB8AC3E}">
        <p14:creationId xmlns:p14="http://schemas.microsoft.com/office/powerpoint/2010/main" val="125148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worst case scenario – low income increases and high inflation? You’ll see that contracts with </a:t>
            </a:r>
            <a:r>
              <a:rPr lang="en-US" dirty="0" smtClean="0"/>
              <a:t>1</a:t>
            </a:r>
            <a:r>
              <a:rPr lang="en-US" baseline="0" dirty="0" smtClean="0"/>
              <a:t> through 12</a:t>
            </a:r>
            <a:r>
              <a:rPr lang="en-US" dirty="0" smtClean="0"/>
              <a:t> </a:t>
            </a:r>
            <a:r>
              <a:rPr lang="en-US" dirty="0"/>
              <a:t>opportunities for income increases </a:t>
            </a:r>
            <a:r>
              <a:rPr lang="en-US" dirty="0" smtClean="0"/>
              <a:t>stay</a:t>
            </a:r>
            <a:r>
              <a:rPr lang="en-US" baseline="0" dirty="0" smtClean="0"/>
              <a:t> close to the inflation payment</a:t>
            </a:r>
            <a:r>
              <a:rPr lang="en-US" dirty="0" smtClean="0"/>
              <a:t>. </a:t>
            </a:r>
            <a:endParaRPr lang="en-US" dirty="0"/>
          </a:p>
        </p:txBody>
      </p:sp>
      <p:sp>
        <p:nvSpPr>
          <p:cNvPr id="4" name="Slide Number Placeholder 3"/>
          <p:cNvSpPr>
            <a:spLocks noGrp="1"/>
          </p:cNvSpPr>
          <p:nvPr>
            <p:ph type="sldNum" sz="quarter" idx="5"/>
          </p:nvPr>
        </p:nvSpPr>
        <p:spPr/>
        <p:txBody>
          <a:bodyPr/>
          <a:lstStyle/>
          <a:p>
            <a:fld id="{C172DBD7-A980-4D7C-B9E1-42687233E4AD}" type="slidenum">
              <a:rPr lang="en-US" smtClean="0"/>
              <a:t>17</a:t>
            </a:fld>
            <a:endParaRPr lang="en-US"/>
          </a:p>
        </p:txBody>
      </p:sp>
    </p:spTree>
    <p:extLst>
      <p:ext uri="{BB962C8B-B14F-4D97-AF65-F5344CB8AC3E}">
        <p14:creationId xmlns:p14="http://schemas.microsoft.com/office/powerpoint/2010/main" val="1145833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a:t>
            </a:r>
          </a:p>
          <a:p>
            <a:r>
              <a:rPr lang="en-US" dirty="0"/>
              <a:t>Inflation is a major </a:t>
            </a:r>
            <a:r>
              <a:rPr lang="en-US" dirty="0" smtClean="0"/>
              <a:t>concern.</a:t>
            </a:r>
            <a:endParaRPr lang="en-US" dirty="0"/>
          </a:p>
          <a:p>
            <a:r>
              <a:rPr lang="en-US" dirty="0"/>
              <a:t>Increasing income </a:t>
            </a:r>
            <a:r>
              <a:rPr lang="en-US" dirty="0" smtClean="0"/>
              <a:t>from Allianz offers </a:t>
            </a:r>
            <a:r>
              <a:rPr lang="en-US" dirty="0"/>
              <a:t>permanent increases even after the </a:t>
            </a:r>
            <a:r>
              <a:rPr lang="en-US" dirty="0" smtClean="0"/>
              <a:t>contract</a:t>
            </a:r>
            <a:r>
              <a:rPr lang="en-US" baseline="0" dirty="0" smtClean="0"/>
              <a:t> accumulation</a:t>
            </a:r>
            <a:r>
              <a:rPr lang="en-US" dirty="0" smtClean="0"/>
              <a:t> </a:t>
            </a:r>
            <a:r>
              <a:rPr lang="en-US" dirty="0"/>
              <a:t>value goes to </a:t>
            </a:r>
            <a:r>
              <a:rPr lang="en-US" dirty="0" smtClean="0"/>
              <a:t>zero.</a:t>
            </a:r>
            <a:endParaRPr lang="en-US" dirty="0"/>
          </a:p>
          <a:p>
            <a:r>
              <a:rPr lang="en-US" dirty="0"/>
              <a:t>Our historical data shows that our clients’ increases have proven effective in helping address inflation </a:t>
            </a:r>
            <a:r>
              <a:rPr lang="en-US" dirty="0" smtClean="0"/>
              <a:t>risk.</a:t>
            </a:r>
            <a:endParaRPr lang="en-US" dirty="0"/>
          </a:p>
          <a:p>
            <a:endParaRPr lang="en-US" dirty="0"/>
          </a:p>
        </p:txBody>
      </p:sp>
      <p:sp>
        <p:nvSpPr>
          <p:cNvPr id="4" name="Slide Number Placeholder 3"/>
          <p:cNvSpPr>
            <a:spLocks noGrp="1"/>
          </p:cNvSpPr>
          <p:nvPr>
            <p:ph type="sldNum" sz="quarter" idx="5"/>
          </p:nvPr>
        </p:nvSpPr>
        <p:spPr/>
        <p:txBody>
          <a:bodyPr/>
          <a:lstStyle/>
          <a:p>
            <a:fld id="{C172DBD7-A980-4D7C-B9E1-42687233E4AD}" type="slidenum">
              <a:rPr lang="en-US" smtClean="0"/>
              <a:t>18</a:t>
            </a:fld>
            <a:endParaRPr lang="en-US"/>
          </a:p>
        </p:txBody>
      </p:sp>
    </p:spTree>
    <p:extLst>
      <p:ext uri="{BB962C8B-B14F-4D97-AF65-F5344CB8AC3E}">
        <p14:creationId xmlns:p14="http://schemas.microsoft.com/office/powerpoint/2010/main" val="61293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more </a:t>
            </a:r>
            <a:r>
              <a:rPr lang="en-US" baseline="0" dirty="0" smtClean="0"/>
              <a:t>information, contact your Allianz financial professional </a:t>
            </a:r>
            <a:r>
              <a:rPr lang="en-US" baseline="0" dirty="0"/>
              <a:t>today. Thank you!</a:t>
            </a:r>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19</a:t>
            </a:fld>
            <a:endParaRPr lang="en-US"/>
          </a:p>
        </p:txBody>
      </p:sp>
    </p:spTree>
    <p:extLst>
      <p:ext uri="{BB962C8B-B14F-4D97-AF65-F5344CB8AC3E}">
        <p14:creationId xmlns:p14="http://schemas.microsoft.com/office/powerpoint/2010/main" val="130263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erodes your </a:t>
            </a:r>
            <a:r>
              <a:rPr lang="en-US" dirty="0" smtClean="0"/>
              <a:t>buying </a:t>
            </a:r>
            <a:r>
              <a:rPr lang="en-US" dirty="0"/>
              <a:t>power in retirement as necessities become more expensive. Let’s look at the inflation of $20 in 1980. Maybe you are buying a bag of groceries for $20. By 1990, that bag of groceries cost $31.72. The inflation continues to increase, and by 2022 the bag of groceries would cost $68.86!</a:t>
            </a:r>
          </a:p>
        </p:txBody>
      </p:sp>
      <p:sp>
        <p:nvSpPr>
          <p:cNvPr id="4" name="Slide Number Placeholder 3"/>
          <p:cNvSpPr>
            <a:spLocks noGrp="1"/>
          </p:cNvSpPr>
          <p:nvPr>
            <p:ph type="sldNum" sz="quarter" idx="5"/>
          </p:nvPr>
        </p:nvSpPr>
        <p:spPr/>
        <p:txBody>
          <a:bodyPr/>
          <a:lstStyle/>
          <a:p>
            <a:fld id="{C172DBD7-A980-4D7C-B9E1-42687233E4AD}" type="slidenum">
              <a:rPr lang="en-US" smtClean="0"/>
              <a:t>2</a:t>
            </a:fld>
            <a:endParaRPr lang="en-US"/>
          </a:p>
        </p:txBody>
      </p:sp>
    </p:spTree>
    <p:extLst>
      <p:ext uri="{BB962C8B-B14F-4D97-AF65-F5344CB8AC3E}">
        <p14:creationId xmlns:p14="http://schemas.microsoft.com/office/powerpoint/2010/main" val="2079750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A096B-B1FC-440A-B778-B54F29681DF1}" type="slidenum">
              <a:rPr lang="en-US" smtClean="0"/>
              <a:t>20</a:t>
            </a:fld>
            <a:endParaRPr lang="en-US"/>
          </a:p>
        </p:txBody>
      </p:sp>
    </p:spTree>
    <p:extLst>
      <p:ext uri="{BB962C8B-B14F-4D97-AF65-F5344CB8AC3E}">
        <p14:creationId xmlns:p14="http://schemas.microsoft.com/office/powerpoint/2010/main" val="391691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is a hot topic in the news right now. Inflation is affecting many market sectors. </a:t>
            </a:r>
            <a:r>
              <a:rPr lang="en-US" dirty="0" smtClean="0"/>
              <a:t>In </a:t>
            </a:r>
            <a:r>
              <a:rPr lang="en-US" dirty="0"/>
              <a:t>2022 inflation </a:t>
            </a:r>
            <a:r>
              <a:rPr lang="en-US" dirty="0" smtClean="0"/>
              <a:t>was above </a:t>
            </a:r>
            <a:r>
              <a:rPr lang="en-US" dirty="0"/>
              <a:t>7%.</a:t>
            </a:r>
          </a:p>
        </p:txBody>
      </p:sp>
      <p:sp>
        <p:nvSpPr>
          <p:cNvPr id="4" name="Slide Number Placeholder 3"/>
          <p:cNvSpPr>
            <a:spLocks noGrp="1"/>
          </p:cNvSpPr>
          <p:nvPr>
            <p:ph type="sldNum" sz="quarter" idx="5"/>
          </p:nvPr>
        </p:nvSpPr>
        <p:spPr/>
        <p:txBody>
          <a:bodyPr/>
          <a:lstStyle/>
          <a:p>
            <a:fld id="{C172DBD7-A980-4D7C-B9E1-42687233E4AD}" type="slidenum">
              <a:rPr lang="en-US" smtClean="0"/>
              <a:t>3</a:t>
            </a:fld>
            <a:endParaRPr lang="en-US"/>
          </a:p>
        </p:txBody>
      </p:sp>
    </p:spTree>
    <p:extLst>
      <p:ext uri="{BB962C8B-B14F-4D97-AF65-F5344CB8AC3E}">
        <p14:creationId xmlns:p14="http://schemas.microsoft.com/office/powerpoint/2010/main" val="38868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New Year’s Resolution study from Allianz </a:t>
            </a:r>
            <a:r>
              <a:rPr lang="en-US" dirty="0" smtClean="0"/>
              <a:t>Life Insurance Company</a:t>
            </a:r>
            <a:r>
              <a:rPr lang="en-US" baseline="0" dirty="0" smtClean="0"/>
              <a:t> of North America, or Allianz, </a:t>
            </a:r>
            <a:r>
              <a:rPr lang="en-US" dirty="0" smtClean="0"/>
              <a:t>finds </a:t>
            </a:r>
            <a:r>
              <a:rPr lang="en-US" dirty="0"/>
              <a:t>that rising inflation is seen as the biggest risk to Americans’ retirement plans in </a:t>
            </a:r>
            <a:r>
              <a:rPr lang="en-US" dirty="0" smtClean="0"/>
              <a:t>2023. </a:t>
            </a:r>
            <a:r>
              <a:rPr lang="en-US" dirty="0"/>
              <a:t>The percentage as more than </a:t>
            </a:r>
            <a:r>
              <a:rPr lang="en-US" dirty="0" smtClean="0"/>
              <a:t>tripled </a:t>
            </a:r>
            <a:r>
              <a:rPr lang="en-US" dirty="0"/>
              <a:t>from 2020. </a:t>
            </a:r>
          </a:p>
        </p:txBody>
      </p:sp>
      <p:sp>
        <p:nvSpPr>
          <p:cNvPr id="4" name="Slide Number Placeholder 3"/>
          <p:cNvSpPr>
            <a:spLocks noGrp="1"/>
          </p:cNvSpPr>
          <p:nvPr>
            <p:ph type="sldNum" sz="quarter" idx="5"/>
          </p:nvPr>
        </p:nvSpPr>
        <p:spPr/>
        <p:txBody>
          <a:bodyPr/>
          <a:lstStyle/>
          <a:p>
            <a:fld id="{C172DBD7-A980-4D7C-B9E1-42687233E4AD}" type="slidenum">
              <a:rPr lang="en-US" smtClean="0"/>
              <a:t>4</a:t>
            </a:fld>
            <a:endParaRPr lang="en-US"/>
          </a:p>
        </p:txBody>
      </p:sp>
    </p:spTree>
    <p:extLst>
      <p:ext uri="{BB962C8B-B14F-4D97-AF65-F5344CB8AC3E}">
        <p14:creationId xmlns:p14="http://schemas.microsoft.com/office/powerpoint/2010/main" val="135512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here today to show you that </a:t>
            </a:r>
            <a:r>
              <a:rPr lang="en-US" dirty="0" smtClean="0"/>
              <a:t>income with the opportunity</a:t>
            </a:r>
            <a:r>
              <a:rPr lang="en-US" baseline="0" dirty="0" smtClean="0"/>
              <a:t> to increase from Allianz, either built-in or as an extra charge rider, may </a:t>
            </a:r>
            <a:r>
              <a:rPr lang="en-US" dirty="0" smtClean="0"/>
              <a:t>help </a:t>
            </a:r>
            <a:r>
              <a:rPr lang="en-US" dirty="0"/>
              <a:t>address increasing inflation. First I’ll show you how increasing </a:t>
            </a:r>
            <a:r>
              <a:rPr lang="en-US" dirty="0" smtClean="0"/>
              <a:t>income from Allianz </a:t>
            </a:r>
            <a:r>
              <a:rPr lang="en-US" dirty="0"/>
              <a:t>works, then I’ll show you historical data comparing </a:t>
            </a:r>
            <a:r>
              <a:rPr lang="en-US" dirty="0" smtClean="0"/>
              <a:t>an</a:t>
            </a:r>
            <a:r>
              <a:rPr lang="en-US" baseline="0" dirty="0" smtClean="0"/>
              <a:t> Allianz fixed index annuity (FIA) offering </a:t>
            </a:r>
            <a:r>
              <a:rPr lang="en-US" dirty="0" smtClean="0"/>
              <a:t>increasing </a:t>
            </a:r>
            <a:r>
              <a:rPr lang="en-US" dirty="0"/>
              <a:t>income to inflation.</a:t>
            </a:r>
          </a:p>
        </p:txBody>
      </p:sp>
      <p:sp>
        <p:nvSpPr>
          <p:cNvPr id="4" name="Slide Number Placeholder 3"/>
          <p:cNvSpPr>
            <a:spLocks noGrp="1"/>
          </p:cNvSpPr>
          <p:nvPr>
            <p:ph type="sldNum" sz="quarter" idx="5"/>
          </p:nvPr>
        </p:nvSpPr>
        <p:spPr/>
        <p:txBody>
          <a:bodyPr/>
          <a:lstStyle/>
          <a:p>
            <a:fld id="{C172DBD7-A980-4D7C-B9E1-42687233E4AD}" type="slidenum">
              <a:rPr lang="en-US" smtClean="0"/>
              <a:t>5</a:t>
            </a:fld>
            <a:endParaRPr lang="en-US"/>
          </a:p>
        </p:txBody>
      </p:sp>
    </p:spTree>
    <p:extLst>
      <p:ext uri="{BB962C8B-B14F-4D97-AF65-F5344CB8AC3E}">
        <p14:creationId xmlns:p14="http://schemas.microsoft.com/office/powerpoint/2010/main" val="340203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FIA can offer a</a:t>
            </a:r>
            <a:r>
              <a:rPr lang="en-US" dirty="0"/>
              <a:t>ccumulation potential. </a:t>
            </a:r>
          </a:p>
          <a:p>
            <a:pPr marL="171450" indent="-171450">
              <a:buFont typeface="Arial" panose="020B0604020202020204" pitchFamily="34" charset="0"/>
              <a:buChar char="•"/>
            </a:pPr>
            <a:r>
              <a:rPr lang="en-US" dirty="0"/>
              <a:t>Accumulation potential</a:t>
            </a:r>
            <a:r>
              <a:rPr lang="en-US" baseline="0" dirty="0"/>
              <a:t> </a:t>
            </a:r>
            <a:r>
              <a:rPr lang="en-US" dirty="0"/>
              <a:t>is the potential to earn interest based on changes in an external index.</a:t>
            </a:r>
          </a:p>
          <a:p>
            <a:pPr marL="171450" indent="-171450">
              <a:buFont typeface="Arial" panose="020B0604020202020204" pitchFamily="34" charset="0"/>
              <a:buChar char="•"/>
            </a:pPr>
            <a:r>
              <a:rPr lang="en-US" dirty="0"/>
              <a:t>Tax-deferred growth: </a:t>
            </a:r>
            <a:r>
              <a:rPr lang="en-US" dirty="0" smtClean="0"/>
              <a:t>You </a:t>
            </a:r>
            <a:r>
              <a:rPr lang="en-US" dirty="0"/>
              <a:t>will not pay taxes on the interest the annuity earns until they take a withdrawal. This will help compound earned interest, so the money in the contract can accumulate faster.</a:t>
            </a:r>
          </a:p>
          <a:p>
            <a:pPr marL="171450" indent="-171450">
              <a:buFont typeface="Arial" panose="020B0604020202020204" pitchFamily="34" charset="0"/>
              <a:buChar char="•"/>
            </a:pPr>
            <a:r>
              <a:rPr lang="en-US" dirty="0"/>
              <a:t>A level of protection: The contract can earn interest based on an external index, but </a:t>
            </a:r>
            <a:r>
              <a:rPr lang="en-US" dirty="0" smtClean="0"/>
              <a:t>you’re </a:t>
            </a:r>
            <a:r>
              <a:rPr lang="en-US" dirty="0"/>
              <a:t>not actually buying any stocks or shares of an index. This means the money in the FIA (the “principal”) is not at risk due to market losses. </a:t>
            </a:r>
          </a:p>
          <a:p>
            <a:pPr marL="171450" indent="-171450">
              <a:buFont typeface="Arial" panose="020B0604020202020204" pitchFamily="34" charset="0"/>
              <a:buChar char="•"/>
            </a:pPr>
            <a:r>
              <a:rPr lang="en-US" dirty="0"/>
              <a:t>Retirement Income: Annuities are designed to provide a reliable stream of retirement income, either for a set period or for as long as your client lives. Select Allianz FIAs even offer the potential for increasing income and other riders (either built in or at an additional cost) to help your client address specific needs. </a:t>
            </a:r>
          </a:p>
          <a:p>
            <a:pPr marL="171450" indent="-171450">
              <a:buFont typeface="Arial" panose="020B0604020202020204" pitchFamily="34" charset="0"/>
              <a:buChar char="•"/>
            </a:pPr>
            <a:r>
              <a:rPr lang="en-US" dirty="0"/>
              <a:t>FIAs also provide death benefits for your client's loved ones which can be paid out in a variety of ways.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Concerning income benefits in particular:</a:t>
            </a:r>
          </a:p>
          <a:p>
            <a:pPr>
              <a:lnSpc>
                <a:spcPct val="90000"/>
              </a:lnSpc>
            </a:pPr>
            <a:r>
              <a:rPr lang="en-US" sz="1400" b="1" dirty="0" smtClean="0">
                <a:solidFill>
                  <a:schemeClr val="tx1"/>
                </a:solidFill>
              </a:rPr>
              <a:t>FIA</a:t>
            </a:r>
            <a:r>
              <a:rPr lang="en-US" sz="1400" b="1" baseline="0" dirty="0" smtClean="0">
                <a:solidFill>
                  <a:schemeClr val="tx1"/>
                </a:solidFill>
              </a:rPr>
              <a:t> i</a:t>
            </a:r>
            <a:r>
              <a:rPr lang="en-US" sz="1400" b="1" dirty="0" smtClean="0">
                <a:solidFill>
                  <a:schemeClr val="tx1"/>
                </a:solidFill>
              </a:rPr>
              <a:t>ncome benefits:</a:t>
            </a:r>
            <a:endParaRPr lang="en-US" sz="1400" b="1" dirty="0">
              <a:solidFill>
                <a:schemeClr val="tx1"/>
              </a:solidFill>
            </a:endParaRPr>
          </a:p>
          <a:p>
            <a:pPr marL="285750" indent="-285750">
              <a:lnSpc>
                <a:spcPct val="90000"/>
              </a:lnSpc>
              <a:buFont typeface="Arial" panose="020B0604020202020204" pitchFamily="34" charset="0"/>
              <a:buChar char="•"/>
            </a:pPr>
            <a:r>
              <a:rPr lang="en-US" sz="1200" dirty="0" smtClean="0">
                <a:solidFill>
                  <a:schemeClr val="tx1"/>
                </a:solidFill>
              </a:rPr>
              <a:t>Are either </a:t>
            </a:r>
            <a:r>
              <a:rPr lang="en-US" sz="1200" dirty="0">
                <a:solidFill>
                  <a:schemeClr val="tx1"/>
                </a:solidFill>
              </a:rPr>
              <a:t>built in or available for an additional cost</a:t>
            </a:r>
          </a:p>
          <a:p>
            <a:pPr marL="285750" indent="-285750">
              <a:lnSpc>
                <a:spcPct val="90000"/>
              </a:lnSpc>
              <a:buFont typeface="Arial" panose="020B0604020202020204" pitchFamily="34" charset="0"/>
              <a:buChar char="•"/>
            </a:pPr>
            <a:r>
              <a:rPr lang="en-US" sz="1200" dirty="0">
                <a:solidFill>
                  <a:schemeClr val="tx1"/>
                </a:solidFill>
              </a:rPr>
              <a:t>Payment</a:t>
            </a:r>
            <a:r>
              <a:rPr lang="en-US" sz="1200" dirty="0"/>
              <a:t>s begin when </a:t>
            </a:r>
            <a:r>
              <a:rPr lang="en-US" sz="1200" dirty="0" smtClean="0"/>
              <a:t>you decide</a:t>
            </a:r>
            <a:r>
              <a:rPr lang="en-US" sz="1200" baseline="0" dirty="0" smtClean="0"/>
              <a:t> to take</a:t>
            </a:r>
            <a:r>
              <a:rPr lang="en-US" sz="1200" dirty="0" smtClean="0"/>
              <a:t> </a:t>
            </a:r>
            <a:r>
              <a:rPr lang="en-US" sz="1200" dirty="0"/>
              <a:t>income</a:t>
            </a:r>
            <a:endParaRPr lang="en-US" sz="1200" dirty="0">
              <a:solidFill>
                <a:schemeClr val="tx1"/>
              </a:solidFill>
            </a:endParaRPr>
          </a:p>
          <a:p>
            <a:pPr marL="285750" indent="-285750">
              <a:lnSpc>
                <a:spcPct val="90000"/>
              </a:lnSpc>
              <a:buFont typeface="Arial" panose="020B0604020202020204" pitchFamily="34" charset="0"/>
              <a:buChar char="•"/>
            </a:pPr>
            <a:r>
              <a:rPr lang="en-US" sz="1200" dirty="0">
                <a:solidFill>
                  <a:schemeClr val="tx1"/>
                </a:solidFill>
              </a:rPr>
              <a:t>May be subject </a:t>
            </a:r>
            <a:r>
              <a:rPr lang="en-US" sz="1200" dirty="0" smtClean="0">
                <a:solidFill>
                  <a:schemeClr val="tx1"/>
                </a:solidFill>
              </a:rPr>
              <a:t>to a </a:t>
            </a:r>
            <a:r>
              <a:rPr lang="en-US" sz="1200" dirty="0">
                <a:solidFill>
                  <a:schemeClr val="tx1"/>
                </a:solidFill>
              </a:rPr>
              <a:t>holding </a:t>
            </a:r>
            <a:r>
              <a:rPr lang="en-US" sz="1200" dirty="0" smtClean="0">
                <a:solidFill>
                  <a:schemeClr val="tx1"/>
                </a:solidFill>
              </a:rPr>
              <a:t>period</a:t>
            </a:r>
            <a:r>
              <a:rPr lang="en-US" sz="1200" baseline="0" dirty="0" smtClean="0">
                <a:solidFill>
                  <a:schemeClr val="tx1"/>
                </a:solidFill>
              </a:rPr>
              <a:t> before income can be taken</a:t>
            </a:r>
            <a:endParaRPr lang="en-US" sz="1200" dirty="0">
              <a:solidFill>
                <a:schemeClr val="tx1"/>
              </a:solidFill>
            </a:endParaRPr>
          </a:p>
          <a:p>
            <a:pPr marL="285750" indent="-285750">
              <a:lnSpc>
                <a:spcPct val="90000"/>
              </a:lnSpc>
              <a:buFont typeface="Arial" panose="020B0604020202020204" pitchFamily="34" charset="0"/>
              <a:buChar char="•"/>
            </a:pPr>
            <a:r>
              <a:rPr lang="en-US" sz="1200" dirty="0"/>
              <a:t>May offer level income </a:t>
            </a:r>
            <a:r>
              <a:rPr lang="en-US" sz="1200" dirty="0" smtClean="0"/>
              <a:t>or income with the opportunity to increase</a:t>
            </a:r>
            <a:endParaRPr lang="en-US" sz="1200" dirty="0">
              <a:solidFill>
                <a:schemeClr val="tx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1088167" rtl="0" eaLnBrk="1" fontAlgn="auto" latinLnBrk="0" hangingPunct="1">
              <a:lnSpc>
                <a:spcPct val="100000"/>
              </a:lnSpc>
              <a:spcBef>
                <a:spcPts val="0"/>
              </a:spcBef>
              <a:spcAft>
                <a:spcPts val="0"/>
              </a:spcAft>
              <a:buClrTx/>
              <a:buSzTx/>
              <a:buFontTx/>
              <a:buNone/>
              <a:tabLst/>
              <a:defRPr/>
            </a:pPr>
            <a:fld id="{F74A096B-B1FC-440A-B778-B54F29681D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1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550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Allianz</a:t>
            </a:r>
            <a:r>
              <a:rPr lang="en-US" baseline="0" dirty="0"/>
              <a:t> lifetime withdrawal benefits have the opportunity to increase over time. How does this work? Lifetime withdrawals can increase following any crediting period </a:t>
            </a:r>
            <a:r>
              <a:rPr lang="en-US" baseline="0" dirty="0" smtClean="0"/>
              <a:t>your </a:t>
            </a:r>
            <a:r>
              <a:rPr lang="en-US" baseline="0" dirty="0"/>
              <a:t>chosen allocations earn interest. In </a:t>
            </a:r>
            <a:r>
              <a:rPr lang="en-US" baseline="0" dirty="0" smtClean="0"/>
              <a:t>addition, select Allianz </a:t>
            </a:r>
            <a:r>
              <a:rPr lang="en-US" baseline="0" dirty="0"/>
              <a:t>FIAs offer an interest bonus that is also applied on top of any earned interest. Income increases are also permanent, as long </a:t>
            </a:r>
            <a:r>
              <a:rPr lang="en-US" baseline="0" dirty="0" smtClean="0"/>
              <a:t>as you abide </a:t>
            </a:r>
            <a:r>
              <a:rPr lang="en-US" baseline="0" dirty="0"/>
              <a:t>to the terms of </a:t>
            </a:r>
            <a:r>
              <a:rPr lang="en-US" baseline="0" dirty="0" smtClean="0"/>
              <a:t>your contract. </a:t>
            </a:r>
            <a:r>
              <a:rPr lang="en-US" baseline="0" dirty="0"/>
              <a:t>Every time </a:t>
            </a:r>
            <a:r>
              <a:rPr lang="en-US" baseline="0" dirty="0" smtClean="0"/>
              <a:t>your allocations earn </a:t>
            </a:r>
            <a:r>
              <a:rPr lang="en-US" baseline="0" dirty="0"/>
              <a:t>an increase, the new higher payment is locked in. What happens when the </a:t>
            </a:r>
            <a:r>
              <a:rPr lang="en-US" baseline="0" dirty="0" smtClean="0"/>
              <a:t>contract’s accumulation </a:t>
            </a:r>
            <a:r>
              <a:rPr lang="en-US" baseline="0" dirty="0"/>
              <a:t>value is depleted? Income payments still have the opportunity to increase for the remainder of </a:t>
            </a:r>
            <a:r>
              <a:rPr lang="en-US" baseline="0" dirty="0" smtClean="0"/>
              <a:t>your life</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look at the method behind how this works. </a:t>
            </a:r>
            <a:endParaRPr lang="en-US"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7</a:t>
            </a:fld>
            <a:endParaRPr lang="en-US"/>
          </a:p>
        </p:txBody>
      </p:sp>
    </p:spTree>
    <p:extLst>
      <p:ext uri="{BB962C8B-B14F-4D97-AF65-F5344CB8AC3E}">
        <p14:creationId xmlns:p14="http://schemas.microsoft.com/office/powerpoint/2010/main" val="151092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 this hypothetical example the blue dotted </a:t>
            </a:r>
            <a:r>
              <a:rPr lang="en-US" b="0" baseline="0" dirty="0"/>
              <a:t>line is </a:t>
            </a:r>
            <a:r>
              <a:rPr lang="en-US" b="0" baseline="0" dirty="0" smtClean="0"/>
              <a:t>the value of the index </a:t>
            </a:r>
            <a:r>
              <a:rPr lang="en-US" b="0" baseline="0" dirty="0"/>
              <a:t>and the purple line is the </a:t>
            </a:r>
            <a:r>
              <a:rPr lang="en-US" b="0" baseline="0" dirty="0" smtClean="0"/>
              <a:t>contract’s accumulation </a:t>
            </a:r>
            <a:r>
              <a:rPr lang="en-US" b="0" baseline="0" dirty="0"/>
              <a:t>value. You can see in the first two years, the index and accumulation values had a modest increase. </a:t>
            </a:r>
            <a:r>
              <a:rPr lang="en-US" b="0" dirty="0">
                <a:solidFill>
                  <a:schemeClr val="tx1"/>
                </a:solidFill>
              </a:rPr>
              <a:t>The index declined </a:t>
            </a:r>
            <a:r>
              <a:rPr lang="en-US" b="0" dirty="0"/>
              <a:t>between years </a:t>
            </a:r>
            <a:r>
              <a:rPr lang="en-US" b="0" dirty="0" smtClean="0"/>
              <a:t>two</a:t>
            </a:r>
            <a:r>
              <a:rPr lang="en-US" b="0" baseline="0" dirty="0" smtClean="0"/>
              <a:t> and</a:t>
            </a:r>
            <a:r>
              <a:rPr lang="en-US" b="0" dirty="0" smtClean="0"/>
              <a:t> </a:t>
            </a:r>
            <a:r>
              <a:rPr lang="en-US" b="0" dirty="0"/>
              <a:t>three, but the accumulation value remains the same through year three with annual reset.</a:t>
            </a:r>
            <a:r>
              <a:rPr lang="en-US" b="0" baseline="0" dirty="0">
                <a:solidFill>
                  <a:schemeClr val="tx1"/>
                </a:solidFill>
              </a:rPr>
              <a:t> </a:t>
            </a:r>
            <a:r>
              <a:rPr lang="en-US" b="0" dirty="0">
                <a:solidFill>
                  <a:schemeClr val="tx1"/>
                </a:solidFill>
              </a:rPr>
              <a:t>The contract earned no interest, but it also did not lose any </a:t>
            </a:r>
            <a:r>
              <a:rPr lang="en-US" b="0" dirty="0" smtClean="0">
                <a:solidFill>
                  <a:schemeClr val="tx1"/>
                </a:solidFill>
              </a:rPr>
              <a:t>value due</a:t>
            </a:r>
            <a:r>
              <a:rPr lang="en-US" b="0" baseline="0" dirty="0" smtClean="0">
                <a:solidFill>
                  <a:schemeClr val="tx1"/>
                </a:solidFill>
              </a:rPr>
              <a:t> to the market downturn</a:t>
            </a:r>
            <a:r>
              <a:rPr lang="en-US" b="0" dirty="0" smtClean="0">
                <a:solidFill>
                  <a:schemeClr val="tx1"/>
                </a:solidFill>
              </a:rPr>
              <a:t>.</a:t>
            </a:r>
            <a:r>
              <a:rPr lang="en-US" b="0" baseline="0" dirty="0" smtClean="0">
                <a:solidFill>
                  <a:schemeClr val="tx1"/>
                </a:solidFill>
              </a:rPr>
              <a:t> </a:t>
            </a:r>
            <a:r>
              <a:rPr lang="en-US" b="0" dirty="0">
                <a:solidFill>
                  <a:schemeClr val="tx1"/>
                </a:solidFill>
              </a:rPr>
              <a:t>In year three, the index </a:t>
            </a:r>
            <a:r>
              <a:rPr lang="en-US" b="1" i="0" dirty="0">
                <a:solidFill>
                  <a:schemeClr val="tx1"/>
                </a:solidFill>
              </a:rPr>
              <a:t>did not have to make up previous losses </a:t>
            </a:r>
            <a:r>
              <a:rPr lang="en-US" b="0" dirty="0">
                <a:solidFill>
                  <a:schemeClr val="tx1"/>
                </a:solidFill>
              </a:rPr>
              <a:t>in order for the accumulation value to earn additional</a:t>
            </a:r>
            <a:r>
              <a:rPr lang="en-US" b="0" baseline="0" dirty="0">
                <a:solidFill>
                  <a:schemeClr val="tx1"/>
                </a:solidFill>
              </a:rPr>
              <a:t> i</a:t>
            </a:r>
            <a:r>
              <a:rPr lang="en-US" b="0" dirty="0"/>
              <a:t>nterest</a:t>
            </a:r>
            <a:r>
              <a:rPr lang="en-US" b="0" dirty="0" smtClean="0"/>
              <a:t>. This feature</a:t>
            </a:r>
            <a:r>
              <a:rPr lang="en-US" b="0" baseline="0" dirty="0" smtClean="0"/>
              <a:t> is called annual or multi-year reset. </a:t>
            </a:r>
          </a:p>
          <a:p>
            <a:endParaRPr lang="en-US" b="0" baseline="0" dirty="0" smtClean="0">
              <a:solidFill>
                <a:schemeClr val="tx1"/>
              </a:solidFill>
            </a:endParaRPr>
          </a:p>
          <a:p>
            <a:r>
              <a:rPr lang="en-US" b="0" dirty="0" smtClean="0">
                <a:solidFill>
                  <a:schemeClr val="tx1"/>
                </a:solidFill>
              </a:rPr>
              <a:t>Now </a:t>
            </a:r>
            <a:r>
              <a:rPr lang="en-US" b="0" dirty="0">
                <a:solidFill>
                  <a:schemeClr val="tx1"/>
                </a:solidFill>
              </a:rPr>
              <a:t>lets</a:t>
            </a:r>
            <a:r>
              <a:rPr lang="en-US" b="0" baseline="0" dirty="0">
                <a:solidFill>
                  <a:schemeClr val="tx1"/>
                </a:solidFill>
              </a:rPr>
              <a:t> add some numbers. </a:t>
            </a:r>
            <a:endParaRPr lang="en-US"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1088167" rtl="0" eaLnBrk="1" fontAlgn="auto" latinLnBrk="0" hangingPunct="1">
              <a:lnSpc>
                <a:spcPct val="100000"/>
              </a:lnSpc>
              <a:spcBef>
                <a:spcPts val="0"/>
              </a:spcBef>
              <a:spcAft>
                <a:spcPts val="0"/>
              </a:spcAft>
              <a:buClrTx/>
              <a:buSzTx/>
              <a:buFontTx/>
              <a:buNone/>
              <a:tabLst/>
              <a:defRPr/>
            </a:pPr>
            <a:fld id="{F74A096B-B1FC-440A-B778-B54F29681D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1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85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this hypothetical</a:t>
            </a:r>
            <a:r>
              <a:rPr lang="en-US" sz="1200" kern="1200" baseline="0" dirty="0" smtClean="0">
                <a:solidFill>
                  <a:schemeClr val="tx1"/>
                </a:solidFill>
                <a:effectLst/>
                <a:latin typeface="+mn-lt"/>
                <a:ea typeface="+mn-ea"/>
                <a:cs typeface="+mn-cs"/>
              </a:rPr>
              <a:t> example, t</a:t>
            </a:r>
            <a:r>
              <a:rPr lang="en-US" sz="1200" kern="1200" dirty="0" smtClean="0">
                <a:solidFill>
                  <a:schemeClr val="tx1"/>
                </a:solidFill>
                <a:effectLst/>
                <a:latin typeface="+mn-lt"/>
                <a:ea typeface="+mn-ea"/>
                <a:cs typeface="+mn-cs"/>
              </a:rPr>
              <a:t>he </a:t>
            </a:r>
            <a:r>
              <a:rPr lang="en-US" sz="1200" kern="1200" dirty="0">
                <a:solidFill>
                  <a:schemeClr val="tx1"/>
                </a:solidFill>
                <a:effectLst/>
                <a:latin typeface="+mn-lt"/>
                <a:ea typeface="+mn-ea"/>
                <a:cs typeface="+mn-cs"/>
              </a:rPr>
              <a:t>purple line and income withdrawal amounts represent </a:t>
            </a:r>
            <a:r>
              <a:rPr lang="en-US" sz="1200" kern="1200" dirty="0" smtClean="0">
                <a:solidFill>
                  <a:schemeClr val="tx1"/>
                </a:solidFill>
                <a:effectLst/>
                <a:latin typeface="+mn-lt"/>
                <a:ea typeface="+mn-ea"/>
                <a:cs typeface="+mn-cs"/>
              </a:rPr>
              <a:t>an Allianz </a:t>
            </a:r>
            <a:r>
              <a:rPr lang="en-US" sz="1200" kern="1200" dirty="0">
                <a:solidFill>
                  <a:schemeClr val="tx1"/>
                </a:solidFill>
                <a:effectLst/>
                <a:latin typeface="+mn-lt"/>
                <a:ea typeface="+mn-ea"/>
                <a:cs typeface="+mn-cs"/>
              </a:rPr>
              <a:t>fixed index annuity (FIA) with</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annual reset income benefit. The </a:t>
            </a:r>
            <a:r>
              <a:rPr lang="en-US" sz="1200" kern="1200" dirty="0" smtClean="0">
                <a:solidFill>
                  <a:schemeClr val="tx1"/>
                </a:solidFill>
                <a:effectLst/>
                <a:latin typeface="+mn-lt"/>
                <a:ea typeface="+mn-ea"/>
                <a:cs typeface="+mn-cs"/>
              </a:rPr>
              <a:t>Allianz FIA </a:t>
            </a:r>
            <a:r>
              <a:rPr lang="en-US" sz="1200" kern="1200" dirty="0">
                <a:solidFill>
                  <a:schemeClr val="tx1"/>
                </a:solidFill>
                <a:effectLst/>
                <a:latin typeface="+mn-lt"/>
                <a:ea typeface="+mn-ea"/>
                <a:cs typeface="+mn-cs"/>
              </a:rPr>
              <a:t>begins with a hypothetical income withdrawal value of $500,000 </a:t>
            </a:r>
            <a:r>
              <a:rPr lang="en-US" sz="1200" kern="1200" dirty="0" smtClean="0">
                <a:solidFill>
                  <a:schemeClr val="tx1"/>
                </a:solidFill>
                <a:effectLst/>
                <a:latin typeface="+mn-lt"/>
                <a:ea typeface="+mn-ea"/>
                <a:cs typeface="+mn-cs"/>
              </a:rPr>
              <a:t>and </a:t>
            </a:r>
            <a:r>
              <a:rPr lang="en-US" sz="1200" kern="1200" dirty="0">
                <a:solidFill>
                  <a:schemeClr val="tx1"/>
                </a:solidFill>
                <a:effectLst/>
                <a:latin typeface="+mn-lt"/>
                <a:ea typeface="+mn-ea"/>
                <a:cs typeface="+mn-cs"/>
              </a:rPr>
              <a:t>an initial withdrawal percentage of 5%, providing a hypothetical initial withdrawal payment of $25,000. As</a:t>
            </a:r>
            <a:r>
              <a:rPr lang="en-US" sz="1200" kern="1200" baseline="0" dirty="0">
                <a:solidFill>
                  <a:schemeClr val="tx1"/>
                </a:solidFill>
                <a:effectLst/>
                <a:latin typeface="+mn-lt"/>
                <a:ea typeface="+mn-ea"/>
                <a:cs typeface="+mn-cs"/>
              </a:rPr>
              <a:t> you can see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contract’s </a:t>
            </a:r>
            <a:r>
              <a:rPr lang="en-US" sz="1200" kern="1200" dirty="0">
                <a:solidFill>
                  <a:schemeClr val="tx1"/>
                </a:solidFill>
                <a:effectLst/>
                <a:latin typeface="+mn-lt"/>
                <a:ea typeface="+mn-ea"/>
                <a:cs typeface="+mn-cs"/>
              </a:rPr>
              <a:t>income value is reduced by this payment. </a:t>
            </a:r>
          </a:p>
          <a:p>
            <a:pPr lvl="0"/>
            <a:r>
              <a:rPr lang="en-US" sz="1200" kern="1200" dirty="0">
                <a:solidFill>
                  <a:schemeClr val="tx1"/>
                </a:solidFill>
                <a:effectLst/>
                <a:latin typeface="+mn-lt"/>
                <a:ea typeface="+mn-ea"/>
                <a:cs typeface="+mn-cs"/>
              </a:rPr>
              <a:t>At the end of </a:t>
            </a:r>
            <a:r>
              <a:rPr lang="en-US" sz="1200" kern="1200" dirty="0" smtClean="0">
                <a:solidFill>
                  <a:schemeClr val="tx1"/>
                </a:solidFill>
                <a:effectLst/>
                <a:latin typeface="+mn-lt"/>
                <a:ea typeface="+mn-ea"/>
                <a:cs typeface="+mn-cs"/>
              </a:rPr>
              <a:t>contract year</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the hypothetical external index chosen has a negative 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change from its value one year ago. The annual income withdrawal payment remains at $25,000 for the upcoming year. The income withdrawal value</a:t>
            </a:r>
            <a:r>
              <a:rPr lang="en-US" sz="1200" kern="1200" baseline="0" dirty="0">
                <a:solidFill>
                  <a:schemeClr val="tx1"/>
                </a:solidFill>
                <a:effectLst/>
                <a:latin typeface="+mn-lt"/>
                <a:ea typeface="+mn-ea"/>
                <a:cs typeface="+mn-cs"/>
              </a:rPr>
              <a:t> is </a:t>
            </a:r>
            <a:r>
              <a:rPr lang="en-US" sz="1200" kern="1200" dirty="0">
                <a:solidFill>
                  <a:schemeClr val="tx1"/>
                </a:solidFill>
                <a:effectLst/>
                <a:latin typeface="+mn-lt"/>
                <a:ea typeface="+mn-ea"/>
                <a:cs typeface="+mn-cs"/>
              </a:rPr>
              <a:t>reduced by the withdrawal payment. </a:t>
            </a:r>
          </a:p>
          <a:p>
            <a:pPr lvl="0"/>
            <a:r>
              <a:rPr lang="en-US" sz="1200" kern="1200" dirty="0">
                <a:solidFill>
                  <a:schemeClr val="tx1"/>
                </a:solidFill>
                <a:effectLst/>
                <a:latin typeface="+mn-lt"/>
                <a:ea typeface="+mn-ea"/>
                <a:cs typeface="+mn-cs"/>
              </a:rPr>
              <a:t>At the end </a:t>
            </a:r>
            <a:r>
              <a:rPr lang="en-US" sz="1200" kern="1200" dirty="0" smtClean="0">
                <a:solidFill>
                  <a:schemeClr val="tx1"/>
                </a:solidFill>
                <a:effectLst/>
                <a:latin typeface="+mn-lt"/>
                <a:ea typeface="+mn-ea"/>
                <a:cs typeface="+mn-cs"/>
              </a:rPr>
              <a:t>of contract </a:t>
            </a:r>
            <a:r>
              <a:rPr lang="en-US" sz="1200" kern="1200" dirty="0">
                <a:solidFill>
                  <a:schemeClr val="tx1"/>
                </a:solidFill>
                <a:effectLst/>
                <a:latin typeface="+mn-lt"/>
                <a:ea typeface="+mn-ea"/>
                <a:cs typeface="+mn-cs"/>
              </a:rPr>
              <a:t>year 2, the index has a positive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 change from a year ago</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ubject to the </a:t>
            </a:r>
            <a:r>
              <a:rPr lang="en-US" sz="1200" kern="1200" dirty="0" smtClean="0">
                <a:solidFill>
                  <a:schemeClr val="tx1"/>
                </a:solidFill>
                <a:effectLst/>
                <a:latin typeface="+mn-lt"/>
                <a:ea typeface="+mn-ea"/>
                <a:cs typeface="+mn-cs"/>
              </a:rPr>
              <a:t>cap</a:t>
            </a:r>
            <a:r>
              <a:rPr lang="en-US" sz="1200" kern="1200" baseline="0" dirty="0" smtClean="0">
                <a:solidFill>
                  <a:schemeClr val="tx1"/>
                </a:solidFill>
                <a:effectLst/>
                <a:latin typeface="+mn-lt"/>
                <a:ea typeface="+mn-ea"/>
                <a:cs typeface="+mn-cs"/>
              </a:rPr>
              <a:t>, spread, or participation rate</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chosen allocation). This is applied to the income withdrawal value. And because the </a:t>
            </a:r>
            <a:r>
              <a:rPr lang="en-US" sz="1200" kern="1200" dirty="0" smtClean="0">
                <a:solidFill>
                  <a:schemeClr val="tx1"/>
                </a:solidFill>
                <a:effectLst/>
                <a:latin typeface="+mn-lt"/>
                <a:ea typeface="+mn-ea"/>
                <a:cs typeface="+mn-cs"/>
              </a:rPr>
              <a:t>Allianz FIA </a:t>
            </a:r>
            <a:r>
              <a:rPr lang="en-US" sz="1200" kern="1200" dirty="0">
                <a:solidFill>
                  <a:schemeClr val="tx1"/>
                </a:solidFill>
                <a:effectLst/>
                <a:latin typeface="+mn-lt"/>
                <a:ea typeface="+mn-ea"/>
                <a:cs typeface="+mn-cs"/>
              </a:rPr>
              <a:t>uses the annual reset method, the income withdrawal also increases by 3% to equal $25,750. </a:t>
            </a:r>
          </a:p>
          <a:p>
            <a:pPr lvl="0"/>
            <a:r>
              <a:rPr lang="en-US" sz="1200" kern="1200" dirty="0" smtClean="0">
                <a:solidFill>
                  <a:schemeClr val="tx1"/>
                </a:solidFill>
                <a:effectLst/>
                <a:latin typeface="+mn-lt"/>
                <a:ea typeface="+mn-ea"/>
                <a:cs typeface="+mn-cs"/>
              </a:rPr>
              <a:t>Next, even though there has been another </a:t>
            </a:r>
            <a:r>
              <a:rPr lang="en-US" sz="1200" kern="1200" dirty="0">
                <a:solidFill>
                  <a:schemeClr val="tx1"/>
                </a:solidFill>
                <a:effectLst/>
                <a:latin typeface="+mn-lt"/>
                <a:ea typeface="+mn-ea"/>
                <a:cs typeface="+mn-cs"/>
              </a:rPr>
              <a:t>negative </a:t>
            </a:r>
            <a:r>
              <a:rPr lang="en-US" sz="1200" kern="1200" dirty="0" smtClean="0">
                <a:solidFill>
                  <a:schemeClr val="tx1"/>
                </a:solidFill>
                <a:effectLst/>
                <a:latin typeface="+mn-lt"/>
                <a:ea typeface="+mn-ea"/>
                <a:cs typeface="+mn-cs"/>
              </a:rPr>
              <a:t>year,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withdrawal payment remains the same as the previous year.</a:t>
            </a:r>
          </a:p>
          <a:p>
            <a:pPr lvl="0"/>
            <a:r>
              <a:rPr lang="en-US" sz="1200" kern="1200" dirty="0">
                <a:solidFill>
                  <a:schemeClr val="tx1"/>
                </a:solidFill>
                <a:effectLst/>
                <a:latin typeface="+mn-lt"/>
                <a:ea typeface="+mn-ea"/>
                <a:cs typeface="+mn-cs"/>
              </a:rPr>
              <a:t>At the end of </a:t>
            </a:r>
            <a:r>
              <a:rPr lang="en-US" sz="1200" kern="1200" dirty="0" smtClean="0">
                <a:solidFill>
                  <a:schemeClr val="tx1"/>
                </a:solidFill>
                <a:effectLst/>
                <a:latin typeface="+mn-lt"/>
                <a:ea typeface="+mn-ea"/>
                <a:cs typeface="+mn-cs"/>
              </a:rPr>
              <a:t>contract year </a:t>
            </a:r>
            <a:r>
              <a:rPr lang="en-US" sz="1200" kern="1200" dirty="0">
                <a:solidFill>
                  <a:schemeClr val="tx1"/>
                </a:solidFill>
                <a:effectLst/>
                <a:latin typeface="+mn-lt"/>
                <a:ea typeface="+mn-ea"/>
                <a:cs typeface="+mn-cs"/>
              </a:rPr>
              <a:t>4, the external index shows a positive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 change from a year ago.</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income payment increases to $26,523. </a:t>
            </a:r>
          </a:p>
          <a:p>
            <a:pPr lvl="0"/>
            <a:r>
              <a:rPr lang="en-US" sz="1200" kern="1200" dirty="0">
                <a:solidFill>
                  <a:schemeClr val="tx1"/>
                </a:solidFill>
                <a:effectLst/>
                <a:latin typeface="+mn-lt"/>
                <a:ea typeface="+mn-ea"/>
                <a:cs typeface="+mn-cs"/>
              </a:rPr>
              <a:t>At the end of </a:t>
            </a:r>
            <a:r>
              <a:rPr lang="en-US" sz="1200" kern="1200" dirty="0" smtClean="0">
                <a:solidFill>
                  <a:schemeClr val="tx1"/>
                </a:solidFill>
                <a:effectLst/>
                <a:latin typeface="+mn-lt"/>
                <a:ea typeface="+mn-ea"/>
                <a:cs typeface="+mn-cs"/>
              </a:rPr>
              <a:t>contract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year </a:t>
            </a:r>
            <a:r>
              <a:rPr lang="en-US" sz="1200" kern="1200" dirty="0">
                <a:solidFill>
                  <a:schemeClr val="tx1"/>
                </a:solidFill>
                <a:effectLst/>
                <a:latin typeface="+mn-lt"/>
                <a:ea typeface="+mn-ea"/>
                <a:cs typeface="+mn-cs"/>
              </a:rPr>
              <a:t>5, the external index shows another positive change from the year before. Once again, the income payment would increase in year 6 by 2% - up to $27,053.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4A096B-B1FC-440A-B778-B54F29681DF1}" type="slidenum">
              <a:rPr lang="en-US" smtClean="0"/>
              <a:t>9</a:t>
            </a:fld>
            <a:endParaRPr lang="en-US"/>
          </a:p>
        </p:txBody>
      </p:sp>
    </p:spTree>
    <p:extLst>
      <p:ext uri="{BB962C8B-B14F-4D97-AF65-F5344CB8AC3E}">
        <p14:creationId xmlns:p14="http://schemas.microsoft.com/office/powerpoint/2010/main" val="285917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spTree>
      <p:nvGrpSpPr>
        <p:cNvPr id="1" name=""/>
        <p:cNvGrpSpPr/>
        <p:nvPr/>
      </p:nvGrpSpPr>
      <p:grpSpPr>
        <a:xfrm>
          <a:off x="0" y="0"/>
          <a:ext cx="0" cy="0"/>
          <a:chOff x="0" y="0"/>
          <a:chExt cx="0" cy="0"/>
        </a:xfrm>
      </p:grpSpPr>
      <p:sp>
        <p:nvSpPr>
          <p:cNvPr id="5" name="Textplatzhalter 23"/>
          <p:cNvSpPr>
            <a:spLocks noGrp="1"/>
          </p:cNvSpPr>
          <p:nvPr>
            <p:ph type="body" sz="quarter" idx="18" hasCustomPrompt="1"/>
          </p:nvPr>
        </p:nvSpPr>
        <p:spPr>
          <a:xfrm>
            <a:off x="0" y="0"/>
            <a:ext cx="57896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lvl1pPr algn="l">
              <a:defRPr lang="de-DE" sz="900" dirty="0" smtClean="0">
                <a:solidFill>
                  <a:schemeClr val="bg2"/>
                </a:solidFill>
                <a:latin typeface="Calibri" panose="020F0502020204030204" pitchFamily="34" charset="0"/>
              </a:defRPr>
            </a:lvl1pPr>
          </a:lstStyle>
          <a:p>
            <a:pPr lvl="0" algn="ctr"/>
            <a:r>
              <a:rPr lang="de-DE" dirty="0"/>
              <a:t> </a:t>
            </a:r>
          </a:p>
        </p:txBody>
      </p:sp>
      <p:sp>
        <p:nvSpPr>
          <p:cNvPr id="6" name="Picture Placeholder 12"/>
          <p:cNvSpPr>
            <a:spLocks noGrp="1"/>
          </p:cNvSpPr>
          <p:nvPr>
            <p:ph type="pic" sz="quarter" idx="21"/>
          </p:nvPr>
        </p:nvSpPr>
        <p:spPr>
          <a:xfrm>
            <a:off x="5789533" y="836684"/>
            <a:ext cx="6402467" cy="5212080"/>
          </a:xfrm>
          <a:prstGeom prst="rect">
            <a:avLst/>
          </a:prstGeom>
        </p:spPr>
        <p:txBody>
          <a:bodyPr/>
          <a:lstStyle>
            <a:lvl1pPr>
              <a:defRPr>
                <a:solidFill>
                  <a:schemeClr val="tx1"/>
                </a:solidFill>
              </a:defRPr>
            </a:lvl1pPr>
          </a:lstStyle>
          <a:p>
            <a:r>
              <a:rPr lang="en-US"/>
              <a:t>Click icon to add picture</a:t>
            </a:r>
            <a:endParaRPr lang="en-US" dirty="0"/>
          </a:p>
        </p:txBody>
      </p:sp>
      <p:sp>
        <p:nvSpPr>
          <p:cNvPr id="8" name="Text Placeholder 4"/>
          <p:cNvSpPr>
            <a:spLocks noGrp="1"/>
          </p:cNvSpPr>
          <p:nvPr>
            <p:ph type="body" sz="quarter" idx="13" hasCustomPrompt="1"/>
          </p:nvPr>
        </p:nvSpPr>
        <p:spPr>
          <a:xfrm>
            <a:off x="391421" y="6309353"/>
            <a:ext cx="503051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42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0" name="TextBox 9"/>
          <p:cNvSpPr txBox="1"/>
          <p:nvPr userDrawn="1"/>
        </p:nvSpPr>
        <p:spPr>
          <a:xfrm>
            <a:off x="7939904" y="145401"/>
            <a:ext cx="3975918" cy="274320"/>
          </a:xfrm>
          <a:prstGeom prst="rect">
            <a:avLst/>
          </a:prstGeom>
          <a:noFill/>
        </p:spPr>
        <p:txBody>
          <a:bodyPr wrap="square" rtlCol="0" anchor="b">
            <a:noAutofit/>
          </a:bodyPr>
          <a:lstStyle/>
          <a:p>
            <a:pPr lvl="0" algn="r"/>
            <a:r>
              <a:rPr lang="en-US" sz="1000" dirty="0">
                <a:solidFill>
                  <a:schemeClr val="tx1"/>
                </a:solidFill>
                <a:latin typeface="Calibri" panose="020F0502020204030204" pitchFamily="34" charset="0"/>
              </a:rPr>
              <a:t>Allianz Life Insurance Company of North America</a:t>
            </a:r>
          </a:p>
        </p:txBody>
      </p:sp>
      <p:sp>
        <p:nvSpPr>
          <p:cNvPr id="11" name="Text Placeholder 2"/>
          <p:cNvSpPr>
            <a:spLocks noGrp="1"/>
          </p:cNvSpPr>
          <p:nvPr>
            <p:ph type="body" sz="quarter" idx="24" hasCustomPrompt="1"/>
          </p:nvPr>
        </p:nvSpPr>
        <p:spPr>
          <a:xfrm>
            <a:off x="407165" y="838201"/>
            <a:ext cx="503051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164" y="4177892"/>
            <a:ext cx="503051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pic>
        <p:nvPicPr>
          <p:cNvPr id="3" name="Picture 2">
            <a:extLst>
              <a:ext uri="{FF2B5EF4-FFF2-40B4-BE49-F238E27FC236}">
                <a16:creationId xmlns:a16="http://schemas.microsoft.com/office/drawing/2014/main" id="{D4EE67CA-134E-F742-8923-8770FF9B00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Tree>
    <p:extLst>
      <p:ext uri="{BB962C8B-B14F-4D97-AF65-F5344CB8AC3E}">
        <p14:creationId xmlns:p14="http://schemas.microsoft.com/office/powerpoint/2010/main" val="63548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olid VA">
    <p:spTree>
      <p:nvGrpSpPr>
        <p:cNvPr id="1" name=""/>
        <p:cNvGrpSpPr/>
        <p:nvPr/>
      </p:nvGrpSpPr>
      <p:grpSpPr>
        <a:xfrm>
          <a:off x="0" y="0"/>
          <a:ext cx="0" cy="0"/>
          <a:chOff x="0" y="0"/>
          <a:chExt cx="0" cy="0"/>
        </a:xfrm>
      </p:grpSpPr>
      <p:sp>
        <p:nvSpPr>
          <p:cNvPr id="12" name="Rectangle 11"/>
          <p:cNvSpPr/>
          <p:nvPr userDrawn="1"/>
        </p:nvSpPr>
        <p:spPr>
          <a:xfrm>
            <a:off x="0" y="0"/>
            <a:ext cx="9603701" cy="6858000"/>
          </a:xfrm>
          <a:prstGeom prst="rect">
            <a:avLst/>
          </a:prstGeom>
          <a:solidFill>
            <a:srgbClr val="0944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165" y="838201"/>
            <a:ext cx="8512313"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TITLE</a:t>
            </a:r>
          </a:p>
          <a:p>
            <a:pPr lvl="0"/>
            <a:r>
              <a:rPr lang="en-US" dirty="0"/>
              <a:t>No image cover</a:t>
            </a:r>
          </a:p>
        </p:txBody>
      </p:sp>
      <p:sp>
        <p:nvSpPr>
          <p:cNvPr id="11" name="Text Placeholder 2"/>
          <p:cNvSpPr>
            <a:spLocks noGrp="1"/>
          </p:cNvSpPr>
          <p:nvPr>
            <p:ph type="body" sz="quarter" idx="25" hasCustomPrompt="1"/>
          </p:nvPr>
        </p:nvSpPr>
        <p:spPr>
          <a:xfrm>
            <a:off x="407164" y="4177892"/>
            <a:ext cx="8569936" cy="1440175"/>
          </a:xfrm>
          <a:prstGeom prst="rect">
            <a:avLst/>
          </a:prstGeom>
        </p:spPr>
        <p:txBody>
          <a:bodyPr>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4011" y="6309353"/>
            <a:ext cx="503051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9" name="Picture 8">
            <a:extLst>
              <a:ext uri="{FF2B5EF4-FFF2-40B4-BE49-F238E27FC236}">
                <a16:creationId xmlns:a16="http://schemas.microsoft.com/office/drawing/2014/main" id="{5C003804-D1AF-B146-AE4C-8E7366111B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
        <p:nvSpPr>
          <p:cNvPr id="18" name="TextBox 17"/>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65228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olid logo FIA">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pic>
        <p:nvPicPr>
          <p:cNvPr id="7" name="Grafik 8"/>
          <p:cNvPicPr>
            <a:picLocks noChangeAspect="1"/>
          </p:cNvPicPr>
          <p:nvPr userDrawn="1"/>
        </p:nvPicPr>
        <p:blipFill>
          <a:blip r:embed="rId2">
            <a:alphaModFix amt="45000"/>
            <a:duotone>
              <a:prstClr val="black"/>
              <a:schemeClr val="tx2">
                <a:tint val="45000"/>
                <a:satMod val="400000"/>
              </a:schemeClr>
            </a:duotone>
          </a:blip>
          <a:stretch>
            <a:fillRect/>
          </a:stretch>
        </p:blipFill>
        <p:spPr>
          <a:xfrm>
            <a:off x="6096795" y="550109"/>
            <a:ext cx="6096794" cy="6309480"/>
          </a:xfrm>
          <a:prstGeom prst="rect">
            <a:avLst/>
          </a:prstGeom>
        </p:spPr>
      </p:pic>
      <p:sp>
        <p:nvSpPr>
          <p:cNvPr id="5" name="Text Placeholder 4"/>
          <p:cNvSpPr>
            <a:spLocks noGrp="1"/>
          </p:cNvSpPr>
          <p:nvPr>
            <p:ph type="body" sz="quarter" idx="21"/>
          </p:nvPr>
        </p:nvSpPr>
        <p:spPr>
          <a:xfrm>
            <a:off x="333462" y="720725"/>
            <a:ext cx="7202776" cy="3227388"/>
          </a:xfrm>
          <a:prstGeom prst="rect">
            <a:avLst/>
          </a:prstGeom>
        </p:spPr>
        <p:txBody>
          <a:bodyPr/>
          <a:lstStyle>
            <a:lvl1pPr>
              <a:defRPr sz="3600">
                <a:solidFill>
                  <a:schemeClr val="bg2"/>
                </a:solidFill>
              </a:defRPr>
            </a:lvl1pPr>
            <a:lvl2pPr>
              <a:defRPr sz="3600">
                <a:solidFill>
                  <a:schemeClr val="bg2"/>
                </a:solidFill>
              </a:defRPr>
            </a:lvl2pPr>
            <a:lvl3pPr>
              <a:defRPr sz="4000">
                <a:solidFill>
                  <a:schemeClr val="bg2"/>
                </a:solidFill>
              </a:defRPr>
            </a:lvl3pPr>
            <a:lvl4pPr>
              <a:defRPr sz="32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hasCustomPrompt="1"/>
          </p:nvPr>
        </p:nvSpPr>
        <p:spPr>
          <a:xfrm>
            <a:off x="384011" y="6309353"/>
            <a:ext cx="5030510" cy="241697"/>
          </a:xfrm>
          <a:prstGeom prst="rect">
            <a:avLst/>
          </a:prstGeom>
        </p:spPr>
        <p:txBody>
          <a:bodyPr anchor="ctr">
            <a:normAutofit/>
          </a:bodyPr>
          <a:lstStyle>
            <a:lvl1pPr>
              <a:defRPr sz="900" b="1">
                <a:solidFill>
                  <a:schemeClr val="bg2"/>
                </a:solidFill>
              </a:defRPr>
            </a:lvl1pPr>
          </a:lstStyle>
          <a:p>
            <a:pPr lvl="0"/>
            <a:r>
              <a:rPr lang="en-US" dirty="0"/>
              <a:t>[For XXX use only – not for public distribution.]</a:t>
            </a:r>
          </a:p>
        </p:txBody>
      </p:sp>
      <p:sp>
        <p:nvSpPr>
          <p:cNvPr id="12"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3" name="TextBox 12"/>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201529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Block FIA">
    <p:spTree>
      <p:nvGrpSpPr>
        <p:cNvPr id="1" name=""/>
        <p:cNvGrpSpPr/>
        <p:nvPr/>
      </p:nvGrpSpPr>
      <p:grpSpPr>
        <a:xfrm>
          <a:off x="0" y="0"/>
          <a:ext cx="0" cy="0"/>
          <a:chOff x="0" y="0"/>
          <a:chExt cx="0" cy="0"/>
        </a:xfrm>
      </p:grpSpPr>
      <p:sp>
        <p:nvSpPr>
          <p:cNvPr id="2" name="Rectangle 1"/>
          <p:cNvSpPr/>
          <p:nvPr userDrawn="1"/>
        </p:nvSpPr>
        <p:spPr>
          <a:xfrm>
            <a:off x="0" y="0"/>
            <a:ext cx="5762221" cy="6858000"/>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165" y="838201"/>
            <a:ext cx="503051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164" y="4177892"/>
            <a:ext cx="503051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3" name="Rectangle 2"/>
          <p:cNvSpPr/>
          <p:nvPr userDrawn="1"/>
        </p:nvSpPr>
        <p:spPr>
          <a:xfrm>
            <a:off x="5762221" y="0"/>
            <a:ext cx="3932944"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rgbClr val="FFFFFF"/>
              </a:solidFill>
              <a:latin typeface="Calibri" panose="020F0502020204030204" pitchFamily="34" charset="0"/>
            </a:endParaRPr>
          </a:p>
        </p:txBody>
      </p:sp>
      <p:sp>
        <p:nvSpPr>
          <p:cNvPr id="9" name="Text Placeholder 4"/>
          <p:cNvSpPr>
            <a:spLocks noGrp="1"/>
          </p:cNvSpPr>
          <p:nvPr>
            <p:ph type="body" sz="quarter" idx="13" hasCustomPrompt="1"/>
          </p:nvPr>
        </p:nvSpPr>
        <p:spPr>
          <a:xfrm>
            <a:off x="384011" y="6309353"/>
            <a:ext cx="5030510" cy="241697"/>
          </a:xfrm>
          <a:prstGeom prst="rect">
            <a:avLst/>
          </a:prstGeom>
        </p:spPr>
        <p:txBody>
          <a:bodyPr anchor="ctr">
            <a:normAutofit/>
          </a:bodyPr>
          <a:lstStyle>
            <a:lvl1pPr>
              <a:defRPr sz="900" b="1">
                <a:solidFill>
                  <a:schemeClr val="bg2"/>
                </a:solidFill>
              </a:defRPr>
            </a:lvl1pPr>
          </a:lstStyle>
          <a:p>
            <a:pPr lvl="0"/>
            <a:r>
              <a:rPr lang="en-US" dirty="0"/>
              <a:t>[For XXX use only – not for public distribution.]</a:t>
            </a:r>
          </a:p>
        </p:txBody>
      </p:sp>
      <p:sp>
        <p:nvSpPr>
          <p:cNvPr id="12"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14" name="Picture 13">
            <a:extLst>
              <a:ext uri="{FF2B5EF4-FFF2-40B4-BE49-F238E27FC236}">
                <a16:creationId xmlns:a16="http://schemas.microsoft.com/office/drawing/2014/main" id="{85B0170D-DEFB-3A40-9055-8BB88DCB23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
        <p:nvSpPr>
          <p:cNvPr id="16" name="TextBox 15"/>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263688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olid FIA">
    <p:spTree>
      <p:nvGrpSpPr>
        <p:cNvPr id="1" name=""/>
        <p:cNvGrpSpPr/>
        <p:nvPr/>
      </p:nvGrpSpPr>
      <p:grpSpPr>
        <a:xfrm>
          <a:off x="0" y="0"/>
          <a:ext cx="0" cy="0"/>
          <a:chOff x="0" y="0"/>
          <a:chExt cx="0" cy="0"/>
        </a:xfrm>
      </p:grpSpPr>
      <p:sp>
        <p:nvSpPr>
          <p:cNvPr id="12" name="Rectangle 11"/>
          <p:cNvSpPr/>
          <p:nvPr userDrawn="1"/>
        </p:nvSpPr>
        <p:spPr>
          <a:xfrm>
            <a:off x="0" y="0"/>
            <a:ext cx="9603701" cy="6858000"/>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165" y="838201"/>
            <a:ext cx="8512313"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TITLE</a:t>
            </a:r>
          </a:p>
          <a:p>
            <a:pPr lvl="0"/>
            <a:r>
              <a:rPr lang="en-US" dirty="0"/>
              <a:t>No image cover</a:t>
            </a:r>
          </a:p>
        </p:txBody>
      </p:sp>
      <p:sp>
        <p:nvSpPr>
          <p:cNvPr id="11" name="Text Placeholder 2"/>
          <p:cNvSpPr>
            <a:spLocks noGrp="1"/>
          </p:cNvSpPr>
          <p:nvPr>
            <p:ph type="body" sz="quarter" idx="25" hasCustomPrompt="1"/>
          </p:nvPr>
        </p:nvSpPr>
        <p:spPr>
          <a:xfrm>
            <a:off x="407164" y="4177892"/>
            <a:ext cx="8569936" cy="1440175"/>
          </a:xfrm>
          <a:prstGeom prst="rect">
            <a:avLst/>
          </a:prstGeom>
        </p:spPr>
        <p:txBody>
          <a:bodyPr>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4011" y="6309353"/>
            <a:ext cx="5030510" cy="241697"/>
          </a:xfrm>
          <a:prstGeom prst="rect">
            <a:avLst/>
          </a:prstGeom>
        </p:spPr>
        <p:txBody>
          <a:bodyPr anchor="ctr">
            <a:norm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9" name="Picture 8">
            <a:extLst>
              <a:ext uri="{FF2B5EF4-FFF2-40B4-BE49-F238E27FC236}">
                <a16:creationId xmlns:a16="http://schemas.microsoft.com/office/drawing/2014/main" id="{4EB6CB0B-22B7-614D-AF60-5FD0E5C9F3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
        <p:nvSpPr>
          <p:cNvPr id="16" name="TextBox 15"/>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1923473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Block Blue">
    <p:spTree>
      <p:nvGrpSpPr>
        <p:cNvPr id="1" name=""/>
        <p:cNvGrpSpPr/>
        <p:nvPr/>
      </p:nvGrpSpPr>
      <p:grpSpPr>
        <a:xfrm>
          <a:off x="0" y="0"/>
          <a:ext cx="0" cy="0"/>
          <a:chOff x="0" y="0"/>
          <a:chExt cx="0" cy="0"/>
        </a:xfrm>
      </p:grpSpPr>
      <p:sp>
        <p:nvSpPr>
          <p:cNvPr id="9" name="Rectangle 8"/>
          <p:cNvSpPr/>
          <p:nvPr userDrawn="1"/>
        </p:nvSpPr>
        <p:spPr>
          <a:xfrm>
            <a:off x="0" y="0"/>
            <a:ext cx="57622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2" name="Rectangle 11"/>
          <p:cNvSpPr/>
          <p:nvPr userDrawn="1"/>
        </p:nvSpPr>
        <p:spPr>
          <a:xfrm>
            <a:off x="5762221" y="0"/>
            <a:ext cx="3932944"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165" y="838201"/>
            <a:ext cx="503051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164" y="4177892"/>
            <a:ext cx="503051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4011" y="6309353"/>
            <a:ext cx="503051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16" name="Picture 15">
            <a:extLst>
              <a:ext uri="{FF2B5EF4-FFF2-40B4-BE49-F238E27FC236}">
                <a16:creationId xmlns:a16="http://schemas.microsoft.com/office/drawing/2014/main" id="{269A3B79-F47A-2C4E-B9BF-BC735DD162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
        <p:nvSpPr>
          <p:cNvPr id="17" name="TextBox 16"/>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2274520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ver image">
    <p:spTree>
      <p:nvGrpSpPr>
        <p:cNvPr id="1" name=""/>
        <p:cNvGrpSpPr/>
        <p:nvPr/>
      </p:nvGrpSpPr>
      <p:grpSpPr>
        <a:xfrm>
          <a:off x="0" y="0"/>
          <a:ext cx="0" cy="0"/>
          <a:chOff x="0" y="0"/>
          <a:chExt cx="0" cy="0"/>
        </a:xfrm>
      </p:grpSpPr>
      <p:sp>
        <p:nvSpPr>
          <p:cNvPr id="9" name="Text Placeholder 8"/>
          <p:cNvSpPr>
            <a:spLocks noGrp="1"/>
          </p:cNvSpPr>
          <p:nvPr>
            <p:ph type="body" sz="quarter" idx="20" hasCustomPrompt="1"/>
          </p:nvPr>
        </p:nvSpPr>
        <p:spPr>
          <a:xfrm>
            <a:off x="7315520" y="2"/>
            <a:ext cx="4543020" cy="4868863"/>
          </a:xfrm>
          <a:prstGeom prst="rect">
            <a:avLst/>
          </a:prstGeom>
          <a:solidFill>
            <a:schemeClr val="accent1"/>
          </a:solidFill>
        </p:spPr>
        <p:txBody>
          <a:bodyPr lIns="0" tIns="548640">
            <a:normAutofit/>
          </a:bodyPr>
          <a:lstStyle>
            <a:lvl1pPr marL="284163" indent="0">
              <a:defRPr sz="2400">
                <a:solidFill>
                  <a:schemeClr val="bg2"/>
                </a:solidFill>
              </a:defRPr>
            </a:lvl1pPr>
          </a:lstStyle>
          <a:p>
            <a:pPr lvl="0"/>
            <a:r>
              <a:rPr lang="en-US" dirty="0"/>
              <a:t>Presenter Name</a:t>
            </a:r>
          </a:p>
          <a:p>
            <a:pPr lvl="0"/>
            <a:r>
              <a:rPr lang="en-US" dirty="0"/>
              <a:t>Title, Company</a:t>
            </a:r>
          </a:p>
          <a:p>
            <a:pPr lvl="0"/>
            <a:r>
              <a:rPr lang="en-US" dirty="0"/>
              <a:t>Event</a:t>
            </a:r>
          </a:p>
        </p:txBody>
      </p:sp>
      <p:sp>
        <p:nvSpPr>
          <p:cNvPr id="6" name="Picture Placeholder 5"/>
          <p:cNvSpPr>
            <a:spLocks noGrp="1"/>
          </p:cNvSpPr>
          <p:nvPr>
            <p:ph type="pic" sz="quarter" idx="27"/>
          </p:nvPr>
        </p:nvSpPr>
        <p:spPr>
          <a:xfrm>
            <a:off x="-1" y="0"/>
            <a:ext cx="7317105" cy="5943600"/>
          </a:xfrm>
          <a:prstGeom prst="rect">
            <a:avLst/>
          </a:prstGeom>
        </p:spPr>
        <p:txBody>
          <a:bodyPr>
            <a:normAutofit/>
          </a:bodyPr>
          <a:lstStyle>
            <a:lvl1pPr>
              <a:defRPr sz="2000">
                <a:solidFill>
                  <a:schemeClr val="tx1"/>
                </a:solidFill>
              </a:defRPr>
            </a:lvl1pPr>
          </a:lstStyle>
          <a:p>
            <a:r>
              <a:rPr lang="en-US"/>
              <a:t>Click icon to add picture</a:t>
            </a:r>
            <a:endParaRPr lang="en-US" dirty="0"/>
          </a:p>
        </p:txBody>
      </p:sp>
      <p:sp>
        <p:nvSpPr>
          <p:cNvPr id="3" name="Text Placeholder 2"/>
          <p:cNvSpPr>
            <a:spLocks noGrp="1"/>
          </p:cNvSpPr>
          <p:nvPr>
            <p:ph type="body" sz="quarter" idx="28" hasCustomPrompt="1"/>
          </p:nvPr>
        </p:nvSpPr>
        <p:spPr>
          <a:xfrm>
            <a:off x="333799" y="610744"/>
            <a:ext cx="6402467" cy="1248440"/>
          </a:xfrm>
          <a:prstGeom prst="rect">
            <a:avLst/>
          </a:prstGeom>
        </p:spPr>
        <p:txBody>
          <a:bodyPr/>
          <a:lstStyle>
            <a:lvl1pPr>
              <a:defRPr sz="4400" b="1" baseline="0"/>
            </a:lvl1pPr>
          </a:lstStyle>
          <a:p>
            <a:pPr lvl="0"/>
            <a:r>
              <a:rPr lang="en-US" dirty="0"/>
              <a:t>TYPE TITLE HERE</a:t>
            </a:r>
            <a:br>
              <a:rPr lang="en-US" dirty="0"/>
            </a:br>
            <a:r>
              <a:rPr lang="en-US" dirty="0"/>
              <a:t>IN CAPS/BOLD</a:t>
            </a:r>
          </a:p>
        </p:txBody>
      </p:sp>
      <p:sp>
        <p:nvSpPr>
          <p:cNvPr id="5" name="Text Placeholder 4"/>
          <p:cNvSpPr>
            <a:spLocks noGrp="1"/>
          </p:cNvSpPr>
          <p:nvPr>
            <p:ph type="body" sz="quarter" idx="29" hasCustomPrompt="1"/>
          </p:nvPr>
        </p:nvSpPr>
        <p:spPr>
          <a:xfrm>
            <a:off x="333462" y="1858963"/>
            <a:ext cx="6402467" cy="1645920"/>
          </a:xfrm>
          <a:prstGeom prst="rect">
            <a:avLst/>
          </a:prstGeom>
        </p:spPr>
        <p:txBody>
          <a:bodyPr/>
          <a:lstStyle>
            <a:lvl1pPr>
              <a:defRPr sz="3200" baseline="0"/>
            </a:lvl1pPr>
          </a:lstStyle>
          <a:p>
            <a:pPr lvl="0"/>
            <a:r>
              <a:rPr lang="en-US" dirty="0"/>
              <a:t>Change color of box as needed</a:t>
            </a:r>
          </a:p>
        </p:txBody>
      </p:sp>
      <p:sp>
        <p:nvSpPr>
          <p:cNvPr id="13" name="Text Placeholder 4"/>
          <p:cNvSpPr>
            <a:spLocks noGrp="1"/>
          </p:cNvSpPr>
          <p:nvPr>
            <p:ph type="body" sz="quarter" idx="13" hasCustomPrompt="1"/>
          </p:nvPr>
        </p:nvSpPr>
        <p:spPr>
          <a:xfrm>
            <a:off x="384011" y="6309353"/>
            <a:ext cx="5030510" cy="241697"/>
          </a:xfrm>
          <a:prstGeom prst="rect">
            <a:avLst/>
          </a:prstGeom>
        </p:spPr>
        <p:txBody>
          <a:bodyPr anchor="ctr">
            <a:normAutofit/>
          </a:bodyPr>
          <a:lstStyle>
            <a:lvl1pPr>
              <a:defRPr sz="900" b="1">
                <a:solidFill>
                  <a:schemeClr val="tx1"/>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tx1"/>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Rectangle 10"/>
          <p:cNvSpPr/>
          <p:nvPr userDrawn="1"/>
        </p:nvSpPr>
        <p:spPr>
          <a:xfrm>
            <a:off x="391422" y="6047741"/>
            <a:ext cx="5080944" cy="246221"/>
          </a:xfrm>
          <a:prstGeom prst="rect">
            <a:avLst/>
          </a:prstGeom>
        </p:spPr>
        <p:txBody>
          <a:bodyPr wrap="square">
            <a:spAutoFit/>
          </a:bodyPr>
          <a:lstStyle/>
          <a:p>
            <a:pPr defTabSz="914400" eaLnBrk="0" hangingPunct="0">
              <a:spcBef>
                <a:spcPct val="20000"/>
              </a:spcBef>
              <a:spcAft>
                <a:spcPct val="25000"/>
              </a:spcAft>
              <a:buFont typeface="Calibri" pitchFamily="34" charset="0"/>
              <a:buNone/>
              <a:defRPr/>
            </a:pPr>
            <a:r>
              <a:rPr lang="en-US" sz="1000" kern="0" dirty="0">
                <a:solidFill>
                  <a:srgbClr val="424242"/>
                </a:solidFill>
                <a:latin typeface="Calibri" panose="020F0502020204030204" pitchFamily="34" charset="0"/>
                <a:ea typeface="Calibri" panose="020B0604020202020204" pitchFamily="34" charset="-128"/>
                <a:cs typeface="Calibri" panose="020B0604020202020204" pitchFamily="34" charset="0"/>
              </a:rPr>
              <a:t>Allianz Life Insurance Company of North America</a:t>
            </a:r>
          </a:p>
        </p:txBody>
      </p:sp>
      <p:pic>
        <p:nvPicPr>
          <p:cNvPr id="12" name="Picture 11">
            <a:extLst>
              <a:ext uri="{FF2B5EF4-FFF2-40B4-BE49-F238E27FC236}">
                <a16:creationId xmlns:a16="http://schemas.microsoft.com/office/drawing/2014/main" id="{DC56E400-9A9F-C648-ADCB-B294E5E425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Tree>
    <p:extLst>
      <p:ext uri="{BB962C8B-B14F-4D97-AF65-F5344CB8AC3E}">
        <p14:creationId xmlns:p14="http://schemas.microsoft.com/office/powerpoint/2010/main" val="3566769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506665" y="1"/>
            <a:ext cx="2996344" cy="4868863"/>
          </a:xfrm>
          <a:prstGeom prst="rect">
            <a:avLst/>
          </a:prstGeom>
          <a:solidFill>
            <a:srgbClr val="0F898F"/>
          </a:solidFill>
        </p:spPr>
        <p:txBody>
          <a:bodyPr lIns="182880" tIns="1005840" rIns="274320">
            <a:normAutofit/>
          </a:bodyPr>
          <a:lstStyle>
            <a:lvl1pPr>
              <a:defRPr sz="4800" baseline="0">
                <a:solidFill>
                  <a:schemeClr val="bg2"/>
                </a:solidFill>
              </a:defRPr>
            </a:lvl1pPr>
          </a:lstStyle>
          <a:p>
            <a:pPr lvl="0"/>
            <a:r>
              <a:rPr lang="en-US" dirty="0"/>
              <a:t>Agenda</a:t>
            </a:r>
          </a:p>
        </p:txBody>
      </p:sp>
    </p:spTree>
    <p:extLst>
      <p:ext uri="{BB962C8B-B14F-4D97-AF65-F5344CB8AC3E}">
        <p14:creationId xmlns:p14="http://schemas.microsoft.com/office/powerpoint/2010/main" val="200059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_numbe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4"/>
          <p:cNvSpPr>
            <a:spLocks noGrp="1"/>
          </p:cNvSpPr>
          <p:nvPr>
            <p:ph type="body" sz="quarter" idx="21"/>
          </p:nvPr>
        </p:nvSpPr>
        <p:spPr>
          <a:xfrm>
            <a:off x="3848741" y="1123950"/>
            <a:ext cx="7951045" cy="4610100"/>
          </a:xfrm>
          <a:prstGeom prst="rect">
            <a:avLst/>
          </a:prstGeom>
        </p:spPr>
        <p:txBody>
          <a:bodyPr/>
          <a:lstStyle>
            <a:lvl1pPr marL="457200" indent="-457200">
              <a:buClr>
                <a:schemeClr val="tx1"/>
              </a:buClr>
              <a:buSzPct val="100000"/>
              <a:buFont typeface="+mj-lt"/>
              <a:buAutoNum type="arabicPeriod"/>
              <a:defRPr baseline="0"/>
            </a:lvl1pPr>
            <a:lvl2pPr marL="457200" indent="-457200">
              <a:buFont typeface="+mj-lt"/>
              <a:buAutoNum type="arabicPeriod"/>
              <a:defRPr/>
            </a:lvl2pPr>
            <a:lvl3pPr marL="523796" indent="-514350">
              <a:buFont typeface="+mj-lt"/>
              <a:buAutoNum type="arabicPeriod"/>
              <a:defRPr/>
            </a:lvl3pPr>
            <a:lvl4pPr marL="463550" indent="0">
              <a:buFont typeface="+mj-lt"/>
              <a:buNone/>
              <a:defRPr/>
            </a:lvl4pPr>
            <a:lvl5pPr marL="1257300" indent="-342900">
              <a:buFont typeface="+mj-lt"/>
              <a:buAutoNum type="arabicPeriod"/>
              <a:defRPr/>
            </a:lvl5pPr>
          </a:lstStyle>
          <a:p>
            <a:pPr lvl="0"/>
            <a:r>
              <a:rPr lang="en-US"/>
              <a:t>Click to edit Master text styles</a:t>
            </a:r>
          </a:p>
          <a:p>
            <a:pPr lvl="1"/>
            <a:r>
              <a:rPr lang="en-US"/>
              <a:t>Second level</a:t>
            </a:r>
          </a:p>
        </p:txBody>
      </p:sp>
      <p:sp>
        <p:nvSpPr>
          <p:cNvPr id="6" name="Text Placeholder 8"/>
          <p:cNvSpPr>
            <a:spLocks noGrp="1"/>
          </p:cNvSpPr>
          <p:nvPr>
            <p:ph type="body" sz="quarter" idx="20" hasCustomPrompt="1"/>
          </p:nvPr>
        </p:nvSpPr>
        <p:spPr>
          <a:xfrm>
            <a:off x="506665" y="1"/>
            <a:ext cx="2996344" cy="4868863"/>
          </a:xfrm>
          <a:prstGeom prst="rect">
            <a:avLst/>
          </a:prstGeom>
          <a:solidFill>
            <a:srgbClr val="0F898F"/>
          </a:solidFill>
        </p:spPr>
        <p:txBody>
          <a:bodyPr lIns="182880" tIns="1005840" rIns="274320">
            <a:normAutofit/>
          </a:bodyPr>
          <a:lstStyle>
            <a:lvl1pPr>
              <a:defRPr sz="4800" baseline="0">
                <a:solidFill>
                  <a:schemeClr val="bg2"/>
                </a:solidFill>
              </a:defRPr>
            </a:lvl1pPr>
          </a:lstStyle>
          <a:p>
            <a:pPr lvl="0"/>
            <a:r>
              <a:rPr lang="en-US" dirty="0"/>
              <a:t>Agenda</a:t>
            </a:r>
          </a:p>
        </p:txBody>
      </p:sp>
    </p:spTree>
    <p:extLst>
      <p:ext uri="{BB962C8B-B14F-4D97-AF65-F5344CB8AC3E}">
        <p14:creationId xmlns:p14="http://schemas.microsoft.com/office/powerpoint/2010/main" val="294234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_numb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1" y="1931219"/>
            <a:ext cx="4885938" cy="2937645"/>
          </a:xfrm>
          <a:prstGeom prst="rect">
            <a:avLst/>
          </a:prstGeom>
          <a:solidFill>
            <a:srgbClr val="0F898F"/>
          </a:solidFill>
        </p:spPr>
        <p:txBody>
          <a:bodyPr lIns="365760" tIns="274320" rIns="365760" bIns="274320" anchor="b" anchorCtr="0">
            <a:normAutofit/>
          </a:bodyPr>
          <a:lstStyle>
            <a:lvl1pPr>
              <a:defRPr sz="4400" cap="none" baseline="0">
                <a:solidFill>
                  <a:schemeClr val="bg2"/>
                </a:solidFill>
                <a:latin typeface="Calibri" panose="020F0502020204030204" pitchFamily="34" charset="0"/>
              </a:defRPr>
            </a:lvl1pPr>
          </a:lstStyle>
          <a:p>
            <a:pPr lvl="0"/>
            <a:r>
              <a:rPr lang="en-US" dirty="0"/>
              <a:t>Section divider with big number</a:t>
            </a:r>
          </a:p>
        </p:txBody>
      </p:sp>
      <p:sp>
        <p:nvSpPr>
          <p:cNvPr id="6" name="Text Placeholder 4"/>
          <p:cNvSpPr>
            <a:spLocks noGrp="1"/>
          </p:cNvSpPr>
          <p:nvPr>
            <p:ph type="body" sz="quarter" idx="22" hasCustomPrompt="1"/>
          </p:nvPr>
        </p:nvSpPr>
        <p:spPr>
          <a:xfrm>
            <a:off x="2465813" y="563274"/>
            <a:ext cx="2247258" cy="1828800"/>
          </a:xfrm>
          <a:prstGeom prst="rect">
            <a:avLst/>
          </a:prstGeom>
        </p:spPr>
        <p:txBody>
          <a:bodyPr tIns="0" bIns="0" anchor="b"/>
          <a:lstStyle>
            <a:lvl1pPr algn="ctr">
              <a:defRPr sz="13800"/>
            </a:lvl1pPr>
          </a:lstStyle>
          <a:p>
            <a:pPr lvl="0"/>
            <a:r>
              <a:rPr lang="en-US" dirty="0"/>
              <a:t>01</a:t>
            </a:r>
          </a:p>
        </p:txBody>
      </p:sp>
      <p:sp>
        <p:nvSpPr>
          <p:cNvPr id="7" name="Footer Placeholder 2"/>
          <p:cNvSpPr>
            <a:spLocks noGrp="1"/>
          </p:cNvSpPr>
          <p:nvPr>
            <p:ph type="ftr" sz="quarter" idx="10"/>
          </p:nvPr>
        </p:nvSpPr>
        <p:spPr>
          <a:xfrm>
            <a:off x="380141" y="6019800"/>
            <a:ext cx="11432977" cy="304800"/>
          </a:xfrm>
        </p:spPr>
        <p:txBody>
          <a:bodyPr/>
          <a:lstStyle/>
          <a:p>
            <a:endParaRPr lang="en-US" dirty="0"/>
          </a:p>
        </p:txBody>
      </p:sp>
    </p:spTree>
    <p:extLst>
      <p:ext uri="{BB962C8B-B14F-4D97-AF65-F5344CB8AC3E}">
        <p14:creationId xmlns:p14="http://schemas.microsoft.com/office/powerpoint/2010/main" val="3049964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_number and im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1" y="1931219"/>
            <a:ext cx="4885938" cy="2937645"/>
          </a:xfrm>
          <a:prstGeom prst="rect">
            <a:avLst/>
          </a:prstGeom>
          <a:solidFill>
            <a:srgbClr val="0F898F"/>
          </a:solidFill>
        </p:spPr>
        <p:txBody>
          <a:bodyPr lIns="365760" tIns="274320" rIns="365760" bIns="274320" anchor="b" anchorCtr="0">
            <a:normAutofit/>
          </a:bodyPr>
          <a:lstStyle>
            <a:lvl1pPr>
              <a:defRPr sz="4400" cap="none" baseline="0">
                <a:solidFill>
                  <a:schemeClr val="bg2"/>
                </a:solidFill>
                <a:latin typeface="Calibri" panose="020F0502020204030204" pitchFamily="34" charset="0"/>
              </a:defRPr>
            </a:lvl1pPr>
          </a:lstStyle>
          <a:p>
            <a:pPr lvl="0"/>
            <a:r>
              <a:rPr lang="en-US" dirty="0"/>
              <a:t>Section divider with big number</a:t>
            </a:r>
          </a:p>
        </p:txBody>
      </p:sp>
      <p:sp>
        <p:nvSpPr>
          <p:cNvPr id="6" name="Text Placeholder 4"/>
          <p:cNvSpPr>
            <a:spLocks noGrp="1"/>
          </p:cNvSpPr>
          <p:nvPr>
            <p:ph type="body" sz="quarter" idx="22" hasCustomPrompt="1"/>
          </p:nvPr>
        </p:nvSpPr>
        <p:spPr>
          <a:xfrm>
            <a:off x="2465813" y="563274"/>
            <a:ext cx="2247258" cy="1828800"/>
          </a:xfrm>
          <a:prstGeom prst="rect">
            <a:avLst/>
          </a:prstGeom>
        </p:spPr>
        <p:txBody>
          <a:bodyPr tIns="0" bIns="0" anchor="b"/>
          <a:lstStyle>
            <a:lvl1pPr algn="ctr">
              <a:defRPr sz="13800"/>
            </a:lvl1pPr>
          </a:lstStyle>
          <a:p>
            <a:pPr lvl="0"/>
            <a:r>
              <a:rPr lang="en-US" dirty="0"/>
              <a:t>01</a:t>
            </a:r>
          </a:p>
        </p:txBody>
      </p:sp>
      <p:sp>
        <p:nvSpPr>
          <p:cNvPr id="7" name="Picture Placeholder 6"/>
          <p:cNvSpPr>
            <a:spLocks noGrp="1"/>
          </p:cNvSpPr>
          <p:nvPr>
            <p:ph type="pic" sz="quarter" idx="23"/>
          </p:nvPr>
        </p:nvSpPr>
        <p:spPr>
          <a:xfrm>
            <a:off x="4874895" y="663864"/>
            <a:ext cx="7317105" cy="5943600"/>
          </a:xfrm>
          <a:prstGeom prst="rect">
            <a:avLst/>
          </a:prstGeom>
        </p:spPr>
        <p:txBody>
          <a:bodyPr/>
          <a:lstStyle/>
          <a:p>
            <a:r>
              <a:rPr lang="en-US"/>
              <a:t>Click icon to add picture</a:t>
            </a:r>
          </a:p>
        </p:txBody>
      </p:sp>
      <p:sp>
        <p:nvSpPr>
          <p:cNvPr id="8" name="Footer Placeholder 2"/>
          <p:cNvSpPr>
            <a:spLocks noGrp="1"/>
          </p:cNvSpPr>
          <p:nvPr>
            <p:ph type="ftr" sz="quarter" idx="10"/>
          </p:nvPr>
        </p:nvSpPr>
        <p:spPr>
          <a:xfrm>
            <a:off x="380142" y="6019800"/>
            <a:ext cx="4275308" cy="304800"/>
          </a:xfrm>
        </p:spPr>
        <p:txBody>
          <a:bodyPr/>
          <a:lstStyle/>
          <a:p>
            <a:endParaRPr lang="en-US" dirty="0"/>
          </a:p>
        </p:txBody>
      </p:sp>
    </p:spTree>
    <p:extLst>
      <p:ext uri="{BB962C8B-B14F-4D97-AF65-F5344CB8AC3E}">
        <p14:creationId xmlns:p14="http://schemas.microsoft.com/office/powerpoint/2010/main" val="185649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block">
    <p:spTree>
      <p:nvGrpSpPr>
        <p:cNvPr id="1" name=""/>
        <p:cNvGrpSpPr/>
        <p:nvPr/>
      </p:nvGrpSpPr>
      <p:grpSpPr>
        <a:xfrm>
          <a:off x="0" y="0"/>
          <a:ext cx="0" cy="0"/>
          <a:chOff x="0" y="0"/>
          <a:chExt cx="0" cy="0"/>
        </a:xfrm>
      </p:grpSpPr>
      <p:sp>
        <p:nvSpPr>
          <p:cNvPr id="5" name="Textplatzhalter 23"/>
          <p:cNvSpPr>
            <a:spLocks noGrp="1"/>
          </p:cNvSpPr>
          <p:nvPr>
            <p:ph type="body" sz="quarter" idx="18" hasCustomPrompt="1"/>
          </p:nvPr>
        </p:nvSpPr>
        <p:spPr>
          <a:xfrm>
            <a:off x="0" y="0"/>
            <a:ext cx="57896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lvl1pPr algn="l">
              <a:defRPr lang="de-DE" sz="900" dirty="0" smtClean="0">
                <a:solidFill>
                  <a:schemeClr val="bg2"/>
                </a:solidFill>
                <a:latin typeface="Calibri" panose="020F0502020204030204" pitchFamily="34" charset="0"/>
              </a:defRPr>
            </a:lvl1pPr>
          </a:lstStyle>
          <a:p>
            <a:pPr lvl="0" algn="ctr"/>
            <a:r>
              <a:rPr lang="de-DE" dirty="0"/>
              <a:t> </a:t>
            </a:r>
          </a:p>
        </p:txBody>
      </p:sp>
      <p:sp>
        <p:nvSpPr>
          <p:cNvPr id="8" name="Text Placeholder 4"/>
          <p:cNvSpPr>
            <a:spLocks noGrp="1"/>
          </p:cNvSpPr>
          <p:nvPr>
            <p:ph type="body" sz="quarter" idx="13" hasCustomPrompt="1"/>
          </p:nvPr>
        </p:nvSpPr>
        <p:spPr>
          <a:xfrm>
            <a:off x="391421" y="6309353"/>
            <a:ext cx="503051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42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165" y="838201"/>
            <a:ext cx="503051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164" y="4177892"/>
            <a:ext cx="503051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4" name="Rectangle 13"/>
          <p:cNvSpPr/>
          <p:nvPr userDrawn="1"/>
        </p:nvSpPr>
        <p:spPr>
          <a:xfrm>
            <a:off x="5762221" y="0"/>
            <a:ext cx="3932944"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rgbClr val="FFFFFF"/>
              </a:solidFill>
              <a:latin typeface="Calibri" panose="020F0502020204030204" pitchFamily="34" charset="0"/>
            </a:endParaRPr>
          </a:p>
        </p:txBody>
      </p:sp>
      <p:pic>
        <p:nvPicPr>
          <p:cNvPr id="13" name="Picture 12">
            <a:extLst>
              <a:ext uri="{FF2B5EF4-FFF2-40B4-BE49-F238E27FC236}">
                <a16:creationId xmlns:a16="http://schemas.microsoft.com/office/drawing/2014/main" id="{1CCFEDC5-B065-C048-A90E-EA7DE13442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
        <p:nvSpPr>
          <p:cNvPr id="15" name="TextBox 14"/>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2811617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12" hasCustomPrompt="1"/>
          </p:nvPr>
        </p:nvSpPr>
        <p:spPr>
          <a:xfrm>
            <a:off x="0" y="0"/>
            <a:ext cx="10426875"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2373069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13"/>
          </p:nvPr>
        </p:nvSpPr>
        <p:spPr>
          <a:xfrm>
            <a:off x="392215" y="1585576"/>
            <a:ext cx="11432977" cy="4262774"/>
          </a:xfrm>
          <a:prstGeom prst="rect">
            <a:avLst/>
          </a:prstGeo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sz="2400">
                <a:solidFill>
                  <a:schemeClr val="tx1"/>
                </a:solidFill>
              </a:rPr>
              <a:t>Click to edit Master text styles</a:t>
            </a:r>
          </a:p>
          <a:p>
            <a:pPr lvl="1"/>
            <a:r>
              <a:rPr lang="en-US" sz="2400">
                <a:solidFill>
                  <a:schemeClr val="tx1"/>
                </a:solidFill>
              </a:rPr>
              <a:t>Second level</a:t>
            </a:r>
          </a:p>
          <a:p>
            <a:pPr lvl="2"/>
            <a:r>
              <a:rPr lang="en-US" sz="2400">
                <a:solidFill>
                  <a:schemeClr val="tx1"/>
                </a:solidFill>
              </a:rPr>
              <a:t>Third level</a:t>
            </a:r>
          </a:p>
          <a:p>
            <a:pPr lvl="3"/>
            <a:r>
              <a:rPr lang="en-US" sz="2400">
                <a:solidFill>
                  <a:schemeClr val="tx1"/>
                </a:solidFill>
              </a:rPr>
              <a:t>Fourth level</a:t>
            </a:r>
          </a:p>
          <a:p>
            <a:pPr lvl="4"/>
            <a:r>
              <a:rPr lang="en-US" sz="2400">
                <a:solidFill>
                  <a:schemeClr val="tx1"/>
                </a:solidFill>
              </a:rPr>
              <a:t>Fifth level</a:t>
            </a:r>
            <a:endParaRPr lang="en-US" sz="1600" dirty="0">
              <a:solidFill>
                <a:schemeClr val="tx1"/>
              </a:solidFill>
            </a:endParaRPr>
          </a:p>
        </p:txBody>
      </p:sp>
      <p:sp>
        <p:nvSpPr>
          <p:cNvPr id="6" name="Text Placeholder 8"/>
          <p:cNvSpPr>
            <a:spLocks noGrp="1"/>
          </p:cNvSpPr>
          <p:nvPr>
            <p:ph type="body" sz="quarter" idx="12" hasCustomPrompt="1"/>
          </p:nvPr>
        </p:nvSpPr>
        <p:spPr>
          <a:xfrm>
            <a:off x="0" y="0"/>
            <a:ext cx="10426875"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611865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itle only blue">
    <p:spTree>
      <p:nvGrpSpPr>
        <p:cNvPr id="1" name=""/>
        <p:cNvGrpSpPr/>
        <p:nvPr/>
      </p:nvGrpSpPr>
      <p:grpSpPr>
        <a:xfrm>
          <a:off x="0" y="0"/>
          <a:ext cx="0" cy="0"/>
          <a:chOff x="0" y="0"/>
          <a:chExt cx="0" cy="0"/>
        </a:xfrm>
      </p:grpSpPr>
      <p:sp>
        <p:nvSpPr>
          <p:cNvPr id="2" name="Rectangle 1"/>
          <p:cNvSpPr/>
          <p:nvPr userDrawn="1"/>
        </p:nvSpPr>
        <p:spPr>
          <a:xfrm>
            <a:off x="0" y="0"/>
            <a:ext cx="1042687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9" name="Text Placeholder 4"/>
          <p:cNvSpPr>
            <a:spLocks noGrp="1"/>
          </p:cNvSpPr>
          <p:nvPr>
            <p:ph type="body" sz="quarter" idx="14"/>
          </p:nvPr>
        </p:nvSpPr>
        <p:spPr>
          <a:xfrm>
            <a:off x="367601" y="224631"/>
            <a:ext cx="9795839" cy="922338"/>
          </a:xfrm>
        </p:spPr>
        <p:txBody>
          <a:bodyPr anchor="b">
            <a:normAutofit/>
          </a:bodyPr>
          <a:lstStyle>
            <a:lvl1pPr>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2089777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title &amp; content blue">
    <p:spTree>
      <p:nvGrpSpPr>
        <p:cNvPr id="1" name=""/>
        <p:cNvGrpSpPr/>
        <p:nvPr/>
      </p:nvGrpSpPr>
      <p:grpSpPr>
        <a:xfrm>
          <a:off x="0" y="0"/>
          <a:ext cx="0" cy="0"/>
          <a:chOff x="0" y="0"/>
          <a:chExt cx="0" cy="0"/>
        </a:xfrm>
      </p:grpSpPr>
      <p:sp>
        <p:nvSpPr>
          <p:cNvPr id="9" name="Rectangle 8"/>
          <p:cNvSpPr/>
          <p:nvPr userDrawn="1"/>
        </p:nvSpPr>
        <p:spPr>
          <a:xfrm>
            <a:off x="0" y="0"/>
            <a:ext cx="1042687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8" name="Text Placeholder 7"/>
          <p:cNvSpPr>
            <a:spLocks noGrp="1"/>
          </p:cNvSpPr>
          <p:nvPr>
            <p:ph type="body" sz="quarter" idx="13"/>
          </p:nvPr>
        </p:nvSpPr>
        <p:spPr>
          <a:xfrm>
            <a:off x="367601" y="1585576"/>
            <a:ext cx="11432977" cy="4262774"/>
          </a:xfrm>
          <a:prstGeom prst="rect">
            <a:avLst/>
          </a:prstGeo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p:nvPr>
        </p:nvSpPr>
        <p:spPr>
          <a:xfrm>
            <a:off x="367601" y="224631"/>
            <a:ext cx="9795839" cy="922338"/>
          </a:xfrm>
        </p:spPr>
        <p:txBody>
          <a:bodyPr anchor="b">
            <a:normAutofit/>
          </a:bodyPr>
          <a:lstStyle>
            <a:lvl1pPr>
              <a:defRPr sz="28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247270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itle only blue full box">
    <p:spTree>
      <p:nvGrpSpPr>
        <p:cNvPr id="1" name=""/>
        <p:cNvGrpSpPr/>
        <p:nvPr/>
      </p:nvGrpSpPr>
      <p:grpSpPr>
        <a:xfrm>
          <a:off x="0" y="0"/>
          <a:ext cx="0" cy="0"/>
          <a:chOff x="0" y="0"/>
          <a:chExt cx="0" cy="0"/>
        </a:xfrm>
      </p:grpSpPr>
      <p:sp>
        <p:nvSpPr>
          <p:cNvPr id="2" name="Rectangle 1"/>
          <p:cNvSpPr/>
          <p:nvPr userDrawn="1"/>
        </p:nvSpPr>
        <p:spPr>
          <a:xfrm>
            <a:off x="-1" y="0"/>
            <a:ext cx="12192001"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9" name="Text Placeholder 4"/>
          <p:cNvSpPr>
            <a:spLocks noGrp="1"/>
          </p:cNvSpPr>
          <p:nvPr>
            <p:ph type="body" sz="quarter" idx="14"/>
          </p:nvPr>
        </p:nvSpPr>
        <p:spPr>
          <a:xfrm>
            <a:off x="367600" y="224631"/>
            <a:ext cx="10972002" cy="922338"/>
          </a:xfrm>
        </p:spPr>
        <p:txBody>
          <a:bodyPr anchor="b">
            <a:normAutofit/>
          </a:bodyPr>
          <a:lstStyle>
            <a:lvl1pPr>
              <a:defRPr sz="28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4" name="Freeform 7"/>
          <p:cNvSpPr>
            <a:spLocks noChangeAspect="1" noEditPoints="1"/>
          </p:cNvSpPr>
          <p:nvPr userDrawn="1"/>
        </p:nvSpPr>
        <p:spPr bwMode="auto">
          <a:xfrm>
            <a:off x="11489601" y="260615"/>
            <a:ext cx="310977" cy="310896"/>
          </a:xfrm>
          <a:custGeom>
            <a:avLst/>
            <a:gdLst>
              <a:gd name="T0" fmla="*/ 1154 w 2014"/>
              <a:gd name="T1" fmla="*/ 1576 h 2019"/>
              <a:gd name="T2" fmla="*/ 1154 w 2014"/>
              <a:gd name="T3" fmla="*/ 462 h 2019"/>
              <a:gd name="T4" fmla="*/ 1037 w 2014"/>
              <a:gd name="T5" fmla="*/ 345 h 2019"/>
              <a:gd name="T6" fmla="*/ 773 w 2014"/>
              <a:gd name="T7" fmla="*/ 345 h 2019"/>
              <a:gd name="T8" fmla="*/ 773 w 2014"/>
              <a:gd name="T9" fmla="*/ 468 h 2019"/>
              <a:gd name="T10" fmla="*/ 788 w 2014"/>
              <a:gd name="T11" fmla="*/ 468 h 2019"/>
              <a:gd name="T12" fmla="*/ 860 w 2014"/>
              <a:gd name="T13" fmla="*/ 554 h 2019"/>
              <a:gd name="T14" fmla="*/ 860 w 2014"/>
              <a:gd name="T15" fmla="*/ 1576 h 2019"/>
              <a:gd name="T16" fmla="*/ 1154 w 2014"/>
              <a:gd name="T17" fmla="*/ 1576 h 2019"/>
              <a:gd name="T18" fmla="*/ 1154 w 2014"/>
              <a:gd name="T19" fmla="*/ 1576 h 2019"/>
              <a:gd name="T20" fmla="*/ 1282 w 2014"/>
              <a:gd name="T21" fmla="*/ 1576 h 2019"/>
              <a:gd name="T22" fmla="*/ 1571 w 2014"/>
              <a:gd name="T23" fmla="*/ 1576 h 2019"/>
              <a:gd name="T24" fmla="*/ 1571 w 2014"/>
              <a:gd name="T25" fmla="*/ 707 h 2019"/>
              <a:gd name="T26" fmla="*/ 1454 w 2014"/>
              <a:gd name="T27" fmla="*/ 590 h 2019"/>
              <a:gd name="T28" fmla="*/ 1282 w 2014"/>
              <a:gd name="T29" fmla="*/ 590 h 2019"/>
              <a:gd name="T30" fmla="*/ 1282 w 2014"/>
              <a:gd name="T31" fmla="*/ 1576 h 2019"/>
              <a:gd name="T32" fmla="*/ 1282 w 2014"/>
              <a:gd name="T33" fmla="*/ 1576 h 2019"/>
              <a:gd name="T34" fmla="*/ 732 w 2014"/>
              <a:gd name="T35" fmla="*/ 1576 h 2019"/>
              <a:gd name="T36" fmla="*/ 732 w 2014"/>
              <a:gd name="T37" fmla="*/ 590 h 2019"/>
              <a:gd name="T38" fmla="*/ 564 w 2014"/>
              <a:gd name="T39" fmla="*/ 590 h 2019"/>
              <a:gd name="T40" fmla="*/ 443 w 2014"/>
              <a:gd name="T41" fmla="*/ 707 h 2019"/>
              <a:gd name="T42" fmla="*/ 443 w 2014"/>
              <a:gd name="T43" fmla="*/ 1576 h 2019"/>
              <a:gd name="T44" fmla="*/ 732 w 2014"/>
              <a:gd name="T45" fmla="*/ 1576 h 2019"/>
              <a:gd name="T46" fmla="*/ 732 w 2014"/>
              <a:gd name="T47" fmla="*/ 1576 h 2019"/>
              <a:gd name="T48" fmla="*/ 1846 w 2014"/>
              <a:gd name="T49" fmla="*/ 1012 h 2019"/>
              <a:gd name="T50" fmla="*/ 1007 w 2014"/>
              <a:gd name="T51" fmla="*/ 1856 h 2019"/>
              <a:gd name="T52" fmla="*/ 168 w 2014"/>
              <a:gd name="T53" fmla="*/ 1012 h 2019"/>
              <a:gd name="T54" fmla="*/ 1007 w 2014"/>
              <a:gd name="T55" fmla="*/ 162 h 2019"/>
              <a:gd name="T56" fmla="*/ 1846 w 2014"/>
              <a:gd name="T57" fmla="*/ 1012 h 2019"/>
              <a:gd name="T58" fmla="*/ 2014 w 2014"/>
              <a:gd name="T59" fmla="*/ 1012 h 2019"/>
              <a:gd name="T60" fmla="*/ 1007 w 2014"/>
              <a:gd name="T61" fmla="*/ 0 h 2019"/>
              <a:gd name="T62" fmla="*/ 0 w 2014"/>
              <a:gd name="T63" fmla="*/ 1012 h 2019"/>
              <a:gd name="T64" fmla="*/ 1007 w 2014"/>
              <a:gd name="T65" fmla="*/ 2019 h 2019"/>
              <a:gd name="T66" fmla="*/ 2014 w 2014"/>
              <a:gd name="T67" fmla="*/ 1012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4" h="2019">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113388"/>
              </a:buClr>
              <a:buSzTx/>
              <a:buFont typeface="Wingdings" pitchFamily="2" charset="2"/>
              <a:buNone/>
              <a:tabLst/>
              <a:defRPr/>
            </a:pPr>
            <a:endParaRPr kumimoji="0" lang="de-DE" sz="1900" b="0" i="0" u="none" strike="noStrike" kern="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973707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itle full bar">
    <p:spTree>
      <p:nvGrpSpPr>
        <p:cNvPr id="1" name=""/>
        <p:cNvGrpSpPr/>
        <p:nvPr/>
      </p:nvGrpSpPr>
      <p:grpSpPr>
        <a:xfrm>
          <a:off x="0" y="0"/>
          <a:ext cx="0" cy="0"/>
          <a:chOff x="0" y="0"/>
          <a:chExt cx="0" cy="0"/>
        </a:xfrm>
      </p:grpSpPr>
      <p:sp>
        <p:nvSpPr>
          <p:cNvPr id="5" name="Text Placeholder 8"/>
          <p:cNvSpPr>
            <a:spLocks noGrp="1"/>
          </p:cNvSpPr>
          <p:nvPr>
            <p:ph type="body" sz="quarter" idx="12" hasCustomPrompt="1"/>
          </p:nvPr>
        </p:nvSpPr>
        <p:spPr>
          <a:xfrm>
            <a:off x="-1" y="0"/>
            <a:ext cx="12192000" cy="1355148"/>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6" name="Freeform 7"/>
          <p:cNvSpPr>
            <a:spLocks noChangeAspect="1" noEditPoints="1"/>
          </p:cNvSpPr>
          <p:nvPr userDrawn="1"/>
        </p:nvSpPr>
        <p:spPr bwMode="auto">
          <a:xfrm>
            <a:off x="11489601" y="260615"/>
            <a:ext cx="310977" cy="310896"/>
          </a:xfrm>
          <a:custGeom>
            <a:avLst/>
            <a:gdLst>
              <a:gd name="T0" fmla="*/ 1154 w 2014"/>
              <a:gd name="T1" fmla="*/ 1576 h 2019"/>
              <a:gd name="T2" fmla="*/ 1154 w 2014"/>
              <a:gd name="T3" fmla="*/ 462 h 2019"/>
              <a:gd name="T4" fmla="*/ 1037 w 2014"/>
              <a:gd name="T5" fmla="*/ 345 h 2019"/>
              <a:gd name="T6" fmla="*/ 773 w 2014"/>
              <a:gd name="T7" fmla="*/ 345 h 2019"/>
              <a:gd name="T8" fmla="*/ 773 w 2014"/>
              <a:gd name="T9" fmla="*/ 468 h 2019"/>
              <a:gd name="T10" fmla="*/ 788 w 2014"/>
              <a:gd name="T11" fmla="*/ 468 h 2019"/>
              <a:gd name="T12" fmla="*/ 860 w 2014"/>
              <a:gd name="T13" fmla="*/ 554 h 2019"/>
              <a:gd name="T14" fmla="*/ 860 w 2014"/>
              <a:gd name="T15" fmla="*/ 1576 h 2019"/>
              <a:gd name="T16" fmla="*/ 1154 w 2014"/>
              <a:gd name="T17" fmla="*/ 1576 h 2019"/>
              <a:gd name="T18" fmla="*/ 1154 w 2014"/>
              <a:gd name="T19" fmla="*/ 1576 h 2019"/>
              <a:gd name="T20" fmla="*/ 1282 w 2014"/>
              <a:gd name="T21" fmla="*/ 1576 h 2019"/>
              <a:gd name="T22" fmla="*/ 1571 w 2014"/>
              <a:gd name="T23" fmla="*/ 1576 h 2019"/>
              <a:gd name="T24" fmla="*/ 1571 w 2014"/>
              <a:gd name="T25" fmla="*/ 707 h 2019"/>
              <a:gd name="T26" fmla="*/ 1454 w 2014"/>
              <a:gd name="T27" fmla="*/ 590 h 2019"/>
              <a:gd name="T28" fmla="*/ 1282 w 2014"/>
              <a:gd name="T29" fmla="*/ 590 h 2019"/>
              <a:gd name="T30" fmla="*/ 1282 w 2014"/>
              <a:gd name="T31" fmla="*/ 1576 h 2019"/>
              <a:gd name="T32" fmla="*/ 1282 w 2014"/>
              <a:gd name="T33" fmla="*/ 1576 h 2019"/>
              <a:gd name="T34" fmla="*/ 732 w 2014"/>
              <a:gd name="T35" fmla="*/ 1576 h 2019"/>
              <a:gd name="T36" fmla="*/ 732 w 2014"/>
              <a:gd name="T37" fmla="*/ 590 h 2019"/>
              <a:gd name="T38" fmla="*/ 564 w 2014"/>
              <a:gd name="T39" fmla="*/ 590 h 2019"/>
              <a:gd name="T40" fmla="*/ 443 w 2014"/>
              <a:gd name="T41" fmla="*/ 707 h 2019"/>
              <a:gd name="T42" fmla="*/ 443 w 2014"/>
              <a:gd name="T43" fmla="*/ 1576 h 2019"/>
              <a:gd name="T44" fmla="*/ 732 w 2014"/>
              <a:gd name="T45" fmla="*/ 1576 h 2019"/>
              <a:gd name="T46" fmla="*/ 732 w 2014"/>
              <a:gd name="T47" fmla="*/ 1576 h 2019"/>
              <a:gd name="T48" fmla="*/ 1846 w 2014"/>
              <a:gd name="T49" fmla="*/ 1012 h 2019"/>
              <a:gd name="T50" fmla="*/ 1007 w 2014"/>
              <a:gd name="T51" fmla="*/ 1856 h 2019"/>
              <a:gd name="T52" fmla="*/ 168 w 2014"/>
              <a:gd name="T53" fmla="*/ 1012 h 2019"/>
              <a:gd name="T54" fmla="*/ 1007 w 2014"/>
              <a:gd name="T55" fmla="*/ 162 h 2019"/>
              <a:gd name="T56" fmla="*/ 1846 w 2014"/>
              <a:gd name="T57" fmla="*/ 1012 h 2019"/>
              <a:gd name="T58" fmla="*/ 2014 w 2014"/>
              <a:gd name="T59" fmla="*/ 1012 h 2019"/>
              <a:gd name="T60" fmla="*/ 1007 w 2014"/>
              <a:gd name="T61" fmla="*/ 0 h 2019"/>
              <a:gd name="T62" fmla="*/ 0 w 2014"/>
              <a:gd name="T63" fmla="*/ 1012 h 2019"/>
              <a:gd name="T64" fmla="*/ 1007 w 2014"/>
              <a:gd name="T65" fmla="*/ 2019 h 2019"/>
              <a:gd name="T66" fmla="*/ 2014 w 2014"/>
              <a:gd name="T67" fmla="*/ 1012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4" h="2019">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113388"/>
              </a:buClr>
              <a:buSzTx/>
              <a:buFont typeface="Wingdings" pitchFamily="2" charset="2"/>
              <a:buNone/>
              <a:tabLst/>
              <a:defRPr/>
            </a:pPr>
            <a:endParaRPr kumimoji="0" lang="de-DE" sz="1900" b="0" i="0" u="none" strike="noStrike" kern="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1720727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Vert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5"/>
          <p:cNvSpPr>
            <a:spLocks noGrp="1"/>
          </p:cNvSpPr>
          <p:nvPr>
            <p:ph type="body" sz="quarter" idx="20"/>
          </p:nvPr>
        </p:nvSpPr>
        <p:spPr>
          <a:xfrm>
            <a:off x="1716725" y="264729"/>
            <a:ext cx="9603701" cy="1090996"/>
          </a:xfrm>
          <a:prstGeom prst="rect">
            <a:avLst/>
          </a:prstGeom>
        </p:spPr>
        <p:txBody>
          <a:bodyPr anchor="ctr"/>
          <a:lstStyle>
            <a:lvl1pPr>
              <a:spcBef>
                <a:spcPts val="0"/>
              </a:spcBef>
              <a:spcAft>
                <a:spcPts val="0"/>
              </a:spcAft>
              <a:defRPr sz="3200">
                <a:solidFill>
                  <a:srgbClr val="5F5F5F"/>
                </a:solidFill>
                <a:latin typeface="Calibri" panose="020F0502020204030204" pitchFamily="34" charset="0"/>
              </a:defRPr>
            </a:lvl1pPr>
          </a:lstStyle>
          <a:p>
            <a:pPr lvl="0"/>
            <a:r>
              <a:rPr lang="en-US"/>
              <a:t>Click to edit Master text styles</a:t>
            </a:r>
          </a:p>
        </p:txBody>
      </p:sp>
      <p:sp>
        <p:nvSpPr>
          <p:cNvPr id="6" name="Text Placeholder 3"/>
          <p:cNvSpPr>
            <a:spLocks noGrp="1"/>
          </p:cNvSpPr>
          <p:nvPr>
            <p:ph type="body" sz="quarter" idx="22" hasCustomPrompt="1"/>
          </p:nvPr>
        </p:nvSpPr>
        <p:spPr>
          <a:xfrm>
            <a:off x="1" y="0"/>
            <a:ext cx="1543452" cy="5852160"/>
          </a:xfrm>
          <a:prstGeom prst="rect">
            <a:avLst/>
          </a:prstGeom>
          <a:solidFill>
            <a:srgbClr val="0F898F"/>
          </a:solidFill>
        </p:spPr>
        <p:txBody>
          <a:bodyPr lIns="274320" tIns="274320" rIns="274320">
            <a:normAutofit/>
          </a:bodyPr>
          <a:lstStyle>
            <a:lvl1pPr>
              <a:defRPr sz="2000">
                <a:solidFill>
                  <a:schemeClr val="bg2"/>
                </a:solidFill>
              </a:defRPr>
            </a:lvl1pPr>
          </a:lstStyle>
          <a:p>
            <a:pPr lvl="0"/>
            <a:r>
              <a:rPr lang="en-US" dirty="0"/>
              <a:t> </a:t>
            </a:r>
          </a:p>
        </p:txBody>
      </p:sp>
    </p:spTree>
    <p:extLst>
      <p:ext uri="{BB962C8B-B14F-4D97-AF65-F5344CB8AC3E}">
        <p14:creationId xmlns:p14="http://schemas.microsoft.com/office/powerpoint/2010/main" val="4057860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ert 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5"/>
          <p:cNvSpPr>
            <a:spLocks noGrp="1"/>
          </p:cNvSpPr>
          <p:nvPr>
            <p:ph type="body" sz="quarter" idx="20"/>
          </p:nvPr>
        </p:nvSpPr>
        <p:spPr>
          <a:xfrm>
            <a:off x="1716725" y="264729"/>
            <a:ext cx="9603701" cy="1090996"/>
          </a:xfrm>
          <a:prstGeom prst="rect">
            <a:avLst/>
          </a:prstGeom>
        </p:spPr>
        <p:txBody>
          <a:bodyPr anchor="ctr">
            <a:normAutofit/>
          </a:bodyPr>
          <a:lstStyle>
            <a:lvl1pPr>
              <a:defRPr sz="3200">
                <a:solidFill>
                  <a:schemeClr val="tx1"/>
                </a:solidFill>
                <a:latin typeface="Calibri" panose="020F0502020204030204" pitchFamily="34" charset="0"/>
              </a:defRPr>
            </a:lvl1pPr>
          </a:lstStyle>
          <a:p>
            <a:pPr lvl="0"/>
            <a:r>
              <a:rPr lang="en-US"/>
              <a:t>Click to edit Master text styles</a:t>
            </a:r>
          </a:p>
        </p:txBody>
      </p:sp>
      <p:sp>
        <p:nvSpPr>
          <p:cNvPr id="6" name="Text Placeholder 4"/>
          <p:cNvSpPr>
            <a:spLocks noGrp="1"/>
          </p:cNvSpPr>
          <p:nvPr>
            <p:ph type="body" sz="quarter" idx="23"/>
          </p:nvPr>
        </p:nvSpPr>
        <p:spPr>
          <a:xfrm>
            <a:off x="1716535" y="1528764"/>
            <a:ext cx="9622756" cy="4319587"/>
          </a:xfrm>
          <a:prstGeom prst="rect">
            <a:avLst/>
          </a:prstGeom>
        </p:spPr>
        <p:txBody>
          <a:bodyPr/>
          <a:lstStyle>
            <a:lvl1pPr marL="0" indent="0">
              <a:buFont typeface="Calibri" panose="020F0502020204030204" pitchFamily="34" charset="0"/>
              <a:buNone/>
              <a:defRPr/>
            </a:lvl1pPr>
            <a:lvl2pPr marL="344488" indent="-344488">
              <a:buFont typeface="Calibri" panose="020B0604020202020204" pitchFamily="34" charset="0"/>
              <a:buChar char="•"/>
              <a:defRPr/>
            </a:lvl2pPr>
          </a:lstStyle>
          <a:p>
            <a:pPr lvl="0"/>
            <a:r>
              <a:rPr lang="en-US" sz="2400">
                <a:solidFill>
                  <a:schemeClr val="tx1"/>
                </a:solidFill>
              </a:rPr>
              <a:t>Click to edit Master text styles</a:t>
            </a:r>
          </a:p>
          <a:p>
            <a:pPr lvl="1"/>
            <a:r>
              <a:rPr lang="en-US" sz="2400">
                <a:solidFill>
                  <a:schemeClr val="tx1"/>
                </a:solidFill>
              </a:rPr>
              <a:t>Second level</a:t>
            </a:r>
          </a:p>
          <a:p>
            <a:pPr lvl="2"/>
            <a:r>
              <a:rPr lang="en-US" sz="2400">
                <a:solidFill>
                  <a:schemeClr val="tx1"/>
                </a:solidFill>
              </a:rPr>
              <a:t>Third level</a:t>
            </a:r>
          </a:p>
          <a:p>
            <a:pPr lvl="3"/>
            <a:r>
              <a:rPr lang="en-US" sz="2400">
                <a:solidFill>
                  <a:schemeClr val="tx1"/>
                </a:solidFill>
              </a:rPr>
              <a:t>Fourth level</a:t>
            </a:r>
          </a:p>
          <a:p>
            <a:pPr lvl="4"/>
            <a:r>
              <a:rPr lang="en-US" sz="2400">
                <a:solidFill>
                  <a:schemeClr val="tx1"/>
                </a:solidFill>
              </a:rPr>
              <a:t>Fifth level</a:t>
            </a:r>
            <a:endParaRPr lang="en-US" sz="1600" dirty="0">
              <a:solidFill>
                <a:schemeClr val="tx1"/>
              </a:solidFill>
            </a:endParaRPr>
          </a:p>
        </p:txBody>
      </p:sp>
      <p:sp>
        <p:nvSpPr>
          <p:cNvPr id="7" name="Text Placeholder 3"/>
          <p:cNvSpPr>
            <a:spLocks noGrp="1"/>
          </p:cNvSpPr>
          <p:nvPr>
            <p:ph type="body" sz="quarter" idx="22" hasCustomPrompt="1"/>
          </p:nvPr>
        </p:nvSpPr>
        <p:spPr>
          <a:xfrm>
            <a:off x="1" y="0"/>
            <a:ext cx="1543452" cy="5852160"/>
          </a:xfrm>
          <a:prstGeom prst="rect">
            <a:avLst/>
          </a:prstGeom>
          <a:solidFill>
            <a:srgbClr val="0F898F"/>
          </a:solidFill>
        </p:spPr>
        <p:txBody>
          <a:bodyPr lIns="274320" tIns="274320" rIns="274320">
            <a:normAutofit/>
          </a:bodyPr>
          <a:lstStyle>
            <a:lvl1pPr>
              <a:defRPr sz="2000">
                <a:solidFill>
                  <a:schemeClr val="bg2"/>
                </a:solidFill>
              </a:defRPr>
            </a:lvl1pPr>
          </a:lstStyle>
          <a:p>
            <a:pPr lvl="0"/>
            <a:r>
              <a:rPr lang="en-US" dirty="0"/>
              <a:t> </a:t>
            </a:r>
          </a:p>
        </p:txBody>
      </p:sp>
    </p:spTree>
    <p:extLst>
      <p:ext uri="{BB962C8B-B14F-4D97-AF65-F5344CB8AC3E}">
        <p14:creationId xmlns:p14="http://schemas.microsoft.com/office/powerpoint/2010/main" val="1675973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x_righ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20" hasCustomPrompt="1"/>
          </p:nvPr>
        </p:nvSpPr>
        <p:spPr>
          <a:xfrm>
            <a:off x="5635023" y="1573118"/>
            <a:ext cx="6576025" cy="3801583"/>
          </a:xfrm>
          <a:prstGeom prst="rect">
            <a:avLst/>
          </a:prstGeom>
          <a:solidFill>
            <a:srgbClr val="0F898F"/>
          </a:solidFill>
        </p:spPr>
        <p:txBody>
          <a:bodyPr lIns="274320" tIns="182880" rIns="274320" bIns="182880" anchor="ctr"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Tree>
    <p:extLst>
      <p:ext uri="{BB962C8B-B14F-4D97-AF65-F5344CB8AC3E}">
        <p14:creationId xmlns:p14="http://schemas.microsoft.com/office/powerpoint/2010/main" val="2802047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_lef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20" hasCustomPrompt="1"/>
          </p:nvPr>
        </p:nvSpPr>
        <p:spPr>
          <a:xfrm>
            <a:off x="0" y="1573118"/>
            <a:ext cx="6576025" cy="3801583"/>
          </a:xfrm>
          <a:prstGeom prst="rect">
            <a:avLst/>
          </a:prstGeom>
          <a:solidFill>
            <a:srgbClr val="0F898F"/>
          </a:solidFill>
        </p:spPr>
        <p:txBody>
          <a:bodyPr lIns="274320" tIns="182880" rIns="274320" bIns="182880" anchor="ctr"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Tree>
    <p:extLst>
      <p:ext uri="{BB962C8B-B14F-4D97-AF65-F5344CB8AC3E}">
        <p14:creationId xmlns:p14="http://schemas.microsoft.com/office/powerpoint/2010/main" val="44282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olid logo">
    <p:spTree>
      <p:nvGrpSpPr>
        <p:cNvPr id="1" name=""/>
        <p:cNvGrpSpPr/>
        <p:nvPr/>
      </p:nvGrpSpPr>
      <p:grpSpPr>
        <a:xfrm>
          <a:off x="0" y="0"/>
          <a:ext cx="0" cy="0"/>
          <a:chOff x="0" y="0"/>
          <a:chExt cx="0" cy="0"/>
        </a:xfrm>
      </p:grpSpPr>
      <p:sp>
        <p:nvSpPr>
          <p:cNvPr id="14" name="Rectangle 13"/>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8" name="Text Placeholder 4"/>
          <p:cNvSpPr>
            <a:spLocks noGrp="1"/>
          </p:cNvSpPr>
          <p:nvPr>
            <p:ph type="body" sz="quarter" idx="13" hasCustomPrompt="1"/>
          </p:nvPr>
        </p:nvSpPr>
        <p:spPr>
          <a:xfrm>
            <a:off x="391421" y="6309353"/>
            <a:ext cx="503051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42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165" y="838201"/>
            <a:ext cx="503051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164" y="4177892"/>
            <a:ext cx="503051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pic>
        <p:nvPicPr>
          <p:cNvPr id="15" name="Grafik 8"/>
          <p:cNvPicPr>
            <a:picLocks noChangeAspect="1"/>
          </p:cNvPicPr>
          <p:nvPr userDrawn="1"/>
        </p:nvPicPr>
        <p:blipFill>
          <a:blip r:embed="rId2">
            <a:alphaModFix amt="45000"/>
            <a:duotone>
              <a:prstClr val="black"/>
              <a:schemeClr val="tx2">
                <a:tint val="45000"/>
                <a:satMod val="400000"/>
              </a:schemeClr>
            </a:duotone>
          </a:blip>
          <a:stretch>
            <a:fillRect/>
          </a:stretch>
        </p:blipFill>
        <p:spPr>
          <a:xfrm>
            <a:off x="6096795" y="550109"/>
            <a:ext cx="6096794" cy="6309480"/>
          </a:xfrm>
          <a:prstGeom prst="rect">
            <a:avLst/>
          </a:prstGeom>
        </p:spPr>
      </p:pic>
      <p:sp>
        <p:nvSpPr>
          <p:cNvPr id="17" name="TextBox 16"/>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2615274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x_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80141" y="6019800"/>
            <a:ext cx="11432977" cy="304800"/>
          </a:xfrm>
        </p:spPr>
        <p:txBody>
          <a:bodyPr/>
          <a:lstStyle/>
          <a:p>
            <a:endParaRPr lang="en-US" dirty="0"/>
          </a:p>
        </p:txBody>
      </p:sp>
      <p:sp>
        <p:nvSpPr>
          <p:cNvPr id="4" name="Text Placeholder 7"/>
          <p:cNvSpPr>
            <a:spLocks noGrp="1"/>
          </p:cNvSpPr>
          <p:nvPr>
            <p:ph type="body" sz="quarter" idx="20" hasCustomPrompt="1"/>
          </p:nvPr>
        </p:nvSpPr>
        <p:spPr>
          <a:xfrm>
            <a:off x="0" y="1239935"/>
            <a:ext cx="12211048" cy="4320525"/>
          </a:xfrm>
          <a:prstGeom prst="rect">
            <a:avLst/>
          </a:prstGeom>
          <a:solidFill>
            <a:srgbClr val="0F898F"/>
          </a:solidFill>
        </p:spPr>
        <p:txBody>
          <a:bodyPr lIns="274320" tIns="182880" rIns="274320" bIns="182880" anchor="t"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
        <p:nvSpPr>
          <p:cNvPr id="5" name="Slide Number Placeholder 3"/>
          <p:cNvSpPr>
            <a:spLocks noGrp="1"/>
          </p:cNvSpPr>
          <p:nvPr>
            <p:ph type="sldNum" sz="quarter" idx="11"/>
          </p:nvPr>
        </p:nvSpPr>
        <p:spPr>
          <a:xfrm>
            <a:off x="380141" y="6325271"/>
            <a:ext cx="365855" cy="365125"/>
          </a:xfrm>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195378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one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4"/>
          <p:cNvSpPr>
            <a:spLocks noGrp="1"/>
          </p:cNvSpPr>
          <p:nvPr>
            <p:ph sz="quarter" idx="15" hasCustomPrompt="1"/>
          </p:nvPr>
        </p:nvSpPr>
        <p:spPr>
          <a:xfrm>
            <a:off x="333799" y="1574588"/>
            <a:ext cx="4573191" cy="4114800"/>
          </a:xfrm>
          <a:prstGeom prst="rect">
            <a:avLst/>
          </a:prstGeom>
        </p:spPr>
        <p:txBody>
          <a:bodyPr/>
          <a:lstStyle>
            <a:lvl1pPr algn="l" defTabSz="1088167" rtl="0" eaLnBrk="1" latinLnBrk="0" hangingPunct="1">
              <a:lnSpc>
                <a:spcPct val="100000"/>
              </a:lnSpc>
              <a:spcBef>
                <a:spcPts val="200"/>
              </a:spcBef>
              <a:spcAft>
                <a:spcPts val="200"/>
              </a:spcAft>
              <a:defRPr lang="en-US" sz="24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4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20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800" b="0" kern="1200" dirty="0">
                <a:solidFill>
                  <a:schemeClr val="tx1"/>
                </a:solidFill>
                <a:latin typeface="+mn-lt"/>
                <a:ea typeface="+mn-ea"/>
                <a:cs typeface="+mn-cs"/>
              </a:defRPr>
            </a:lvl5pPr>
            <a:lvl6pPr>
              <a:lnSpc>
                <a:spcPct val="100000"/>
              </a:lnSpc>
              <a:spcBef>
                <a:spcPts val="200"/>
              </a:spcBef>
              <a:spcAft>
                <a:spcPts val="200"/>
              </a:spcAft>
              <a:defRPr/>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
        <p:nvSpPr>
          <p:cNvPr id="6" name="Text Placeholder 8"/>
          <p:cNvSpPr>
            <a:spLocks noGrp="1"/>
          </p:cNvSpPr>
          <p:nvPr>
            <p:ph type="body" sz="quarter" idx="12" hasCustomPrompt="1"/>
          </p:nvPr>
        </p:nvSpPr>
        <p:spPr>
          <a:xfrm>
            <a:off x="0" y="0"/>
            <a:ext cx="10426875"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3060495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two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5"/>
          <p:cNvSpPr>
            <a:spLocks noGrp="1"/>
          </p:cNvSpPr>
          <p:nvPr>
            <p:ph sz="quarter" idx="23"/>
          </p:nvPr>
        </p:nvSpPr>
        <p:spPr>
          <a:xfrm>
            <a:off x="391421" y="1585913"/>
            <a:ext cx="484758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7" hasCustomPrompt="1"/>
          </p:nvPr>
        </p:nvSpPr>
        <p:spPr>
          <a:xfrm>
            <a:off x="391421" y="4523532"/>
            <a:ext cx="4847582"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7" name="Content Placeholder 4"/>
          <p:cNvSpPr>
            <a:spLocks noGrp="1"/>
          </p:cNvSpPr>
          <p:nvPr>
            <p:ph sz="quarter" idx="18" hasCustomPrompt="1"/>
          </p:nvPr>
        </p:nvSpPr>
        <p:spPr>
          <a:xfrm>
            <a:off x="5605983" y="4523532"/>
            <a:ext cx="4847582"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9" name="Content Placeholder 5"/>
          <p:cNvSpPr>
            <a:spLocks noGrp="1"/>
          </p:cNvSpPr>
          <p:nvPr>
            <p:ph sz="quarter" idx="24"/>
          </p:nvPr>
        </p:nvSpPr>
        <p:spPr>
          <a:xfrm>
            <a:off x="5577402" y="1585913"/>
            <a:ext cx="484758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hasCustomPrompt="1"/>
          </p:nvPr>
        </p:nvSpPr>
        <p:spPr>
          <a:xfrm>
            <a:off x="0" y="0"/>
            <a:ext cx="10426875"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2697737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three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5"/>
          <p:cNvSpPr>
            <a:spLocks noGrp="1"/>
          </p:cNvSpPr>
          <p:nvPr>
            <p:ph sz="quarter" idx="23"/>
          </p:nvPr>
        </p:nvSpPr>
        <p:spPr>
          <a:xfrm>
            <a:off x="391421" y="1585913"/>
            <a:ext cx="3658553"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7" hasCustomPrompt="1"/>
          </p:nvPr>
        </p:nvSpPr>
        <p:spPr>
          <a:xfrm>
            <a:off x="391421" y="4523532"/>
            <a:ext cx="3658553"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7" name="Content Placeholder 4"/>
          <p:cNvSpPr>
            <a:spLocks noGrp="1"/>
          </p:cNvSpPr>
          <p:nvPr>
            <p:ph sz="quarter" idx="18" hasCustomPrompt="1"/>
          </p:nvPr>
        </p:nvSpPr>
        <p:spPr>
          <a:xfrm>
            <a:off x="4338973" y="4523532"/>
            <a:ext cx="3658553"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8" name="Content Placeholder 4"/>
          <p:cNvSpPr>
            <a:spLocks noGrp="1"/>
          </p:cNvSpPr>
          <p:nvPr>
            <p:ph sz="quarter" idx="19" hasCustomPrompt="1"/>
          </p:nvPr>
        </p:nvSpPr>
        <p:spPr>
          <a:xfrm>
            <a:off x="8229361" y="4523532"/>
            <a:ext cx="3658553"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9" name="Content Placeholder 5"/>
          <p:cNvSpPr>
            <a:spLocks noGrp="1"/>
          </p:cNvSpPr>
          <p:nvPr>
            <p:ph sz="quarter" idx="24"/>
          </p:nvPr>
        </p:nvSpPr>
        <p:spPr>
          <a:xfrm>
            <a:off x="4310391" y="1585913"/>
            <a:ext cx="3658553"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25"/>
          </p:nvPr>
        </p:nvSpPr>
        <p:spPr>
          <a:xfrm>
            <a:off x="8229361" y="1585913"/>
            <a:ext cx="3658553"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hasCustomPrompt="1"/>
          </p:nvPr>
        </p:nvSpPr>
        <p:spPr>
          <a:xfrm>
            <a:off x="0" y="0"/>
            <a:ext cx="10426875"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1798822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four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4"/>
          <p:cNvSpPr>
            <a:spLocks noGrp="1"/>
          </p:cNvSpPr>
          <p:nvPr>
            <p:ph sz="quarter" idx="17" hasCustomPrompt="1"/>
          </p:nvPr>
        </p:nvSpPr>
        <p:spPr>
          <a:xfrm>
            <a:off x="380837" y="4005407"/>
            <a:ext cx="2698183"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6" name="Content Placeholder 4"/>
          <p:cNvSpPr>
            <a:spLocks noGrp="1"/>
          </p:cNvSpPr>
          <p:nvPr>
            <p:ph sz="quarter" idx="18" hasCustomPrompt="1"/>
          </p:nvPr>
        </p:nvSpPr>
        <p:spPr>
          <a:xfrm>
            <a:off x="3303880" y="4005407"/>
            <a:ext cx="2698183"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7" name="Content Placeholder 4"/>
          <p:cNvSpPr>
            <a:spLocks noGrp="1"/>
          </p:cNvSpPr>
          <p:nvPr>
            <p:ph sz="quarter" idx="19" hasCustomPrompt="1"/>
          </p:nvPr>
        </p:nvSpPr>
        <p:spPr>
          <a:xfrm>
            <a:off x="6226923" y="4005407"/>
            <a:ext cx="2698183"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8" name="Picture Placeholder 4"/>
          <p:cNvSpPr>
            <a:spLocks noGrp="1"/>
          </p:cNvSpPr>
          <p:nvPr>
            <p:ph type="pic" sz="quarter" idx="20"/>
          </p:nvPr>
        </p:nvSpPr>
        <p:spPr>
          <a:xfrm>
            <a:off x="380837" y="1585576"/>
            <a:ext cx="2698183" cy="2194560"/>
          </a:xfrm>
          <a:prstGeom prst="rect">
            <a:avLst/>
          </a:prstGeom>
        </p:spPr>
        <p:txBody>
          <a:bodyPr/>
          <a:lstStyle/>
          <a:p>
            <a:r>
              <a:rPr lang="en-US"/>
              <a:t>Click icon to add picture</a:t>
            </a:r>
            <a:endParaRPr lang="en-US" dirty="0"/>
          </a:p>
        </p:txBody>
      </p:sp>
      <p:sp>
        <p:nvSpPr>
          <p:cNvPr id="9" name="Picture Placeholder 4"/>
          <p:cNvSpPr>
            <a:spLocks noGrp="1"/>
          </p:cNvSpPr>
          <p:nvPr>
            <p:ph type="pic" sz="quarter" idx="21"/>
          </p:nvPr>
        </p:nvSpPr>
        <p:spPr>
          <a:xfrm>
            <a:off x="3303880" y="1585576"/>
            <a:ext cx="2698183" cy="2194560"/>
          </a:xfrm>
          <a:prstGeom prst="rect">
            <a:avLst/>
          </a:prstGeom>
        </p:spPr>
        <p:txBody>
          <a:bodyPr/>
          <a:lstStyle/>
          <a:p>
            <a:r>
              <a:rPr lang="en-US"/>
              <a:t>Click icon to add picture</a:t>
            </a:r>
          </a:p>
        </p:txBody>
      </p:sp>
      <p:sp>
        <p:nvSpPr>
          <p:cNvPr id="10" name="Picture Placeholder 4"/>
          <p:cNvSpPr>
            <a:spLocks noGrp="1"/>
          </p:cNvSpPr>
          <p:nvPr>
            <p:ph type="pic" sz="quarter" idx="22"/>
          </p:nvPr>
        </p:nvSpPr>
        <p:spPr>
          <a:xfrm>
            <a:off x="6226923" y="1585576"/>
            <a:ext cx="2698183" cy="2194560"/>
          </a:xfrm>
          <a:prstGeom prst="rect">
            <a:avLst/>
          </a:prstGeom>
        </p:spPr>
        <p:txBody>
          <a:bodyPr/>
          <a:lstStyle/>
          <a:p>
            <a:r>
              <a:rPr lang="en-US"/>
              <a:t>Click icon to add picture</a:t>
            </a:r>
          </a:p>
        </p:txBody>
      </p:sp>
      <p:sp>
        <p:nvSpPr>
          <p:cNvPr id="11" name="Content Placeholder 4"/>
          <p:cNvSpPr>
            <a:spLocks noGrp="1"/>
          </p:cNvSpPr>
          <p:nvPr>
            <p:ph sz="quarter" idx="23" hasCustomPrompt="1"/>
          </p:nvPr>
        </p:nvSpPr>
        <p:spPr>
          <a:xfrm>
            <a:off x="9149966" y="4005070"/>
            <a:ext cx="2698183"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12" name="Picture Placeholder 4"/>
          <p:cNvSpPr>
            <a:spLocks noGrp="1"/>
          </p:cNvSpPr>
          <p:nvPr>
            <p:ph type="pic" sz="quarter" idx="24"/>
          </p:nvPr>
        </p:nvSpPr>
        <p:spPr>
          <a:xfrm>
            <a:off x="9149966" y="1585576"/>
            <a:ext cx="2698183" cy="2194560"/>
          </a:xfrm>
          <a:prstGeom prst="rect">
            <a:avLst/>
          </a:prstGeom>
        </p:spPr>
        <p:txBody>
          <a:bodyPr/>
          <a:lstStyle/>
          <a:p>
            <a:r>
              <a:rPr lang="en-US"/>
              <a:t>Click icon to add picture</a:t>
            </a:r>
          </a:p>
        </p:txBody>
      </p:sp>
      <p:sp>
        <p:nvSpPr>
          <p:cNvPr id="14" name="Text Placeholder 8"/>
          <p:cNvSpPr>
            <a:spLocks noGrp="1"/>
          </p:cNvSpPr>
          <p:nvPr>
            <p:ph type="body" sz="quarter" idx="12" hasCustomPrompt="1"/>
          </p:nvPr>
        </p:nvSpPr>
        <p:spPr>
          <a:xfrm>
            <a:off x="0" y="0"/>
            <a:ext cx="10426875"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4168821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2165255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_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6" name="Text Placeholder 7"/>
          <p:cNvSpPr>
            <a:spLocks noGrp="1"/>
          </p:cNvSpPr>
          <p:nvPr>
            <p:ph type="body" sz="quarter" idx="13" hasCustomPrompt="1"/>
          </p:nvPr>
        </p:nvSpPr>
        <p:spPr>
          <a:xfrm>
            <a:off x="392215" y="1182327"/>
            <a:ext cx="11432977" cy="483898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Tree>
    <p:extLst>
      <p:ext uri="{BB962C8B-B14F-4D97-AF65-F5344CB8AC3E}">
        <p14:creationId xmlns:p14="http://schemas.microsoft.com/office/powerpoint/2010/main" val="4090726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1838185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141" y="260615"/>
            <a:ext cx="11432977" cy="812800"/>
          </a:xfrm>
        </p:spPr>
        <p:txBody>
          <a:bodyPr/>
          <a:lstStyle>
            <a:lvl1pPr>
              <a:defRPr sz="2800"/>
            </a:lvl1pPr>
          </a:lstStyle>
          <a:p>
            <a:r>
              <a:rPr lang="en-US" dirty="0"/>
              <a:t>Disclosure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7" name="Text Placeholder 6"/>
          <p:cNvSpPr>
            <a:spLocks noGrp="1"/>
          </p:cNvSpPr>
          <p:nvPr>
            <p:ph type="body" sz="quarter" idx="12"/>
          </p:nvPr>
        </p:nvSpPr>
        <p:spPr>
          <a:xfrm>
            <a:off x="380141" y="1123950"/>
            <a:ext cx="11432977" cy="4897438"/>
          </a:xfrm>
        </p:spPr>
        <p:txBody>
          <a:bodyPr>
            <a:normAutofit/>
          </a:bodyPr>
          <a:lstStyle>
            <a:lvl1pPr>
              <a:defRPr sz="900"/>
            </a:lvl1pPr>
            <a:lvl2pPr>
              <a:defRPr sz="900"/>
            </a:lvl2pPr>
            <a:lvl3pPr>
              <a:defRPr sz="8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764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6859786" cy="5212080"/>
          </a:xfrm>
        </p:spPr>
        <p:txBody>
          <a:bodyPr/>
          <a:lstStyle/>
          <a:p>
            <a:r>
              <a:rPr lang="en-US"/>
              <a:t>Click icon to add picture</a:t>
            </a:r>
          </a:p>
        </p:txBody>
      </p:sp>
      <p:sp>
        <p:nvSpPr>
          <p:cNvPr id="6" name="Text Placeholder 5"/>
          <p:cNvSpPr>
            <a:spLocks noGrp="1"/>
          </p:cNvSpPr>
          <p:nvPr>
            <p:ph type="body" sz="quarter" idx="11" hasCustomPrompt="1"/>
          </p:nvPr>
        </p:nvSpPr>
        <p:spPr>
          <a:xfrm>
            <a:off x="6795635" y="2340"/>
            <a:ext cx="5396365" cy="6855660"/>
          </a:xfrm>
          <a:solidFill>
            <a:schemeClr val="accent1"/>
          </a:solidFill>
        </p:spPr>
        <p:txBody>
          <a:bodyPr lIns="731520" tIns="1188720" rIns="457200">
            <a:normAutofit/>
          </a:bodyPr>
          <a:lstStyle>
            <a:lvl1pPr>
              <a:defRPr sz="4000" b="0" cap="all" baseline="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THANK YOU.</a:t>
            </a:r>
          </a:p>
        </p:txBody>
      </p:sp>
      <p:sp>
        <p:nvSpPr>
          <p:cNvPr id="5" name="Slide Number Placeholder 3"/>
          <p:cNvSpPr>
            <a:spLocks noGrp="1"/>
          </p:cNvSpPr>
          <p:nvPr>
            <p:ph type="sldNum" sz="quarter" idx="12"/>
          </p:nvPr>
        </p:nvSpPr>
        <p:spPr>
          <a:xfrm>
            <a:off x="380141" y="6325271"/>
            <a:ext cx="365855" cy="365125"/>
          </a:xfrm>
        </p:spPr>
        <p:txBody>
          <a:bodyPr/>
          <a:lstStyle/>
          <a:p>
            <a:fld id="{67FC5CDF-15F9-4054-9F50-C9080AAD3281}" type="slidenum">
              <a:rPr lang="en-US" smtClean="0"/>
              <a:pPr/>
              <a:t>‹#›</a:t>
            </a:fld>
            <a:endParaRPr lang="en-US" dirty="0"/>
          </a:p>
        </p:txBody>
      </p:sp>
      <p:sp>
        <p:nvSpPr>
          <p:cNvPr id="2" name="TextBox 1"/>
          <p:cNvSpPr txBox="1"/>
          <p:nvPr userDrawn="1"/>
        </p:nvSpPr>
        <p:spPr>
          <a:xfrm>
            <a:off x="7478928" y="1700790"/>
            <a:ext cx="2477746" cy="914400"/>
          </a:xfrm>
          <a:prstGeom prst="rect">
            <a:avLst/>
          </a:prstGeom>
          <a:noFill/>
        </p:spPr>
        <p:txBody>
          <a:bodyPr wrap="none" rtlCol="0">
            <a:noAutofit/>
          </a:bodyPr>
          <a:lstStyle/>
          <a:p>
            <a:pPr lvl="0"/>
            <a:r>
              <a:rPr lang="en-US" sz="3200" dirty="0">
                <a:solidFill>
                  <a:schemeClr val="bg2"/>
                </a:solidFill>
              </a:rPr>
              <a:t>QUESTIONS?</a:t>
            </a:r>
          </a:p>
        </p:txBody>
      </p:sp>
    </p:spTree>
    <p:extLst>
      <p:ext uri="{BB962C8B-B14F-4D97-AF65-F5344CB8AC3E}">
        <p14:creationId xmlns:p14="http://schemas.microsoft.com/office/powerpoint/2010/main" val="243085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olid">
    <p:spTree>
      <p:nvGrpSpPr>
        <p:cNvPr id="1" name=""/>
        <p:cNvGrpSpPr/>
        <p:nvPr/>
      </p:nvGrpSpPr>
      <p:grpSpPr>
        <a:xfrm>
          <a:off x="0" y="0"/>
          <a:ext cx="0" cy="0"/>
          <a:chOff x="0" y="0"/>
          <a:chExt cx="0" cy="0"/>
        </a:xfrm>
      </p:grpSpPr>
      <p:sp>
        <p:nvSpPr>
          <p:cNvPr id="14" name="Rectangle 13"/>
          <p:cNvSpPr/>
          <p:nvPr userDrawn="1"/>
        </p:nvSpPr>
        <p:spPr>
          <a:xfrm>
            <a:off x="0" y="0"/>
            <a:ext cx="96037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FFFFFF"/>
              </a:solidFill>
              <a:latin typeface="Calibri" panose="020F0502020204030204" pitchFamily="34" charset="0"/>
            </a:endParaRPr>
          </a:p>
        </p:txBody>
      </p:sp>
      <p:sp>
        <p:nvSpPr>
          <p:cNvPr id="8" name="Text Placeholder 4"/>
          <p:cNvSpPr>
            <a:spLocks noGrp="1"/>
          </p:cNvSpPr>
          <p:nvPr>
            <p:ph type="body" sz="quarter" idx="13" hasCustomPrompt="1"/>
          </p:nvPr>
        </p:nvSpPr>
        <p:spPr>
          <a:xfrm>
            <a:off x="391421" y="6309353"/>
            <a:ext cx="503051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42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164" y="838201"/>
            <a:ext cx="8800423"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163" y="4177892"/>
            <a:ext cx="8800423" cy="1440175"/>
          </a:xfrm>
          <a:prstGeom prst="rect">
            <a:avLst/>
          </a:prstGeom>
        </p:spPr>
        <p:txBody>
          <a:bodyPr anchor="t">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pic>
        <p:nvPicPr>
          <p:cNvPr id="10" name="Picture 9">
            <a:extLst>
              <a:ext uri="{FF2B5EF4-FFF2-40B4-BE49-F238E27FC236}">
                <a16:creationId xmlns:a16="http://schemas.microsoft.com/office/drawing/2014/main" id="{A8FC05D1-5B02-8742-89C6-344AD7CB0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
        <p:nvSpPr>
          <p:cNvPr id="16" name="TextBox 15"/>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1478864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amp; Call to a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6795635" y="2340"/>
            <a:ext cx="5396365" cy="6855660"/>
          </a:xfrm>
          <a:solidFill>
            <a:schemeClr val="accent1"/>
          </a:solidFill>
        </p:spPr>
        <p:txBody>
          <a:bodyPr lIns="731520" tIns="1188720" rIns="457200">
            <a:normAutofit/>
          </a:bodyPr>
          <a:lstStyle>
            <a:lvl1pPr>
              <a:defRPr sz="4800" b="0" cap="all" baseline="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THANK YOU.</a:t>
            </a:r>
          </a:p>
        </p:txBody>
      </p:sp>
      <p:sp>
        <p:nvSpPr>
          <p:cNvPr id="5" name="Slide Number Placeholder 3"/>
          <p:cNvSpPr>
            <a:spLocks noGrp="1"/>
          </p:cNvSpPr>
          <p:nvPr>
            <p:ph type="sldNum" sz="quarter" idx="12"/>
          </p:nvPr>
        </p:nvSpPr>
        <p:spPr>
          <a:xfrm>
            <a:off x="380141" y="6325271"/>
            <a:ext cx="365855" cy="365125"/>
          </a:xfrm>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354195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olid logo LIFE">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solidFill>
            <a:srgbClr val="6F0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pic>
        <p:nvPicPr>
          <p:cNvPr id="7" name="Grafik 8"/>
          <p:cNvPicPr>
            <a:picLocks noChangeAspect="1"/>
          </p:cNvPicPr>
          <p:nvPr userDrawn="1"/>
        </p:nvPicPr>
        <p:blipFill>
          <a:blip r:embed="rId2">
            <a:alphaModFix amt="45000"/>
            <a:duotone>
              <a:prstClr val="black"/>
              <a:schemeClr val="tx2">
                <a:tint val="45000"/>
                <a:satMod val="400000"/>
              </a:schemeClr>
            </a:duotone>
          </a:blip>
          <a:stretch>
            <a:fillRect/>
          </a:stretch>
        </p:blipFill>
        <p:spPr>
          <a:xfrm>
            <a:off x="6096795" y="550109"/>
            <a:ext cx="6096794" cy="6309480"/>
          </a:xfrm>
          <a:prstGeom prst="rect">
            <a:avLst/>
          </a:prstGeom>
        </p:spPr>
      </p:pic>
      <p:sp>
        <p:nvSpPr>
          <p:cNvPr id="5" name="Text Placeholder 4"/>
          <p:cNvSpPr>
            <a:spLocks noGrp="1"/>
          </p:cNvSpPr>
          <p:nvPr>
            <p:ph type="body" sz="quarter" idx="21"/>
          </p:nvPr>
        </p:nvSpPr>
        <p:spPr>
          <a:xfrm>
            <a:off x="333462" y="720725"/>
            <a:ext cx="7202776" cy="3227388"/>
          </a:xfrm>
          <a:prstGeom prst="rect">
            <a:avLst/>
          </a:prstGeom>
        </p:spPr>
        <p:txBody>
          <a:bodyPr/>
          <a:lstStyle>
            <a:lvl1pPr>
              <a:defRPr sz="3600">
                <a:solidFill>
                  <a:schemeClr val="bg2"/>
                </a:solidFill>
              </a:defRPr>
            </a:lvl1pPr>
            <a:lvl2pPr>
              <a:defRPr sz="3600">
                <a:solidFill>
                  <a:schemeClr val="bg2"/>
                </a:solidFill>
              </a:defRPr>
            </a:lvl2pPr>
            <a:lvl3pPr>
              <a:defRPr sz="4000">
                <a:solidFill>
                  <a:schemeClr val="bg2"/>
                </a:solidFill>
              </a:defRPr>
            </a:lvl3pPr>
            <a:lvl4pPr>
              <a:defRPr sz="32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hasCustomPrompt="1"/>
          </p:nvPr>
        </p:nvSpPr>
        <p:spPr>
          <a:xfrm>
            <a:off x="384011" y="6309353"/>
            <a:ext cx="503051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1"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9" name="TextBox 8"/>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187375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Block Life">
    <p:spTree>
      <p:nvGrpSpPr>
        <p:cNvPr id="1" name=""/>
        <p:cNvGrpSpPr/>
        <p:nvPr/>
      </p:nvGrpSpPr>
      <p:grpSpPr>
        <a:xfrm>
          <a:off x="0" y="0"/>
          <a:ext cx="0" cy="0"/>
          <a:chOff x="0" y="0"/>
          <a:chExt cx="0" cy="0"/>
        </a:xfrm>
      </p:grpSpPr>
      <p:sp>
        <p:nvSpPr>
          <p:cNvPr id="9" name="Rectangle 8"/>
          <p:cNvSpPr/>
          <p:nvPr userDrawn="1"/>
        </p:nvSpPr>
        <p:spPr>
          <a:xfrm>
            <a:off x="0" y="0"/>
            <a:ext cx="5762221" cy="6858000"/>
          </a:xfrm>
          <a:prstGeom prst="rect">
            <a:avLst/>
          </a:prstGeom>
          <a:solidFill>
            <a:srgbClr val="6F0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2" name="Rectangle 11"/>
          <p:cNvSpPr/>
          <p:nvPr userDrawn="1"/>
        </p:nvSpPr>
        <p:spPr>
          <a:xfrm>
            <a:off x="5762221" y="0"/>
            <a:ext cx="3932944"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165" y="838201"/>
            <a:ext cx="503051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164" y="4177892"/>
            <a:ext cx="503051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4011" y="6309353"/>
            <a:ext cx="503051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16" name="Picture 15">
            <a:extLst>
              <a:ext uri="{FF2B5EF4-FFF2-40B4-BE49-F238E27FC236}">
                <a16:creationId xmlns:a16="http://schemas.microsoft.com/office/drawing/2014/main" id="{502B16E5-BA32-AD4E-AABF-AE02D92D4B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
        <p:nvSpPr>
          <p:cNvPr id="17" name="TextBox 16"/>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274934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olid Life">
    <p:spTree>
      <p:nvGrpSpPr>
        <p:cNvPr id="1" name=""/>
        <p:cNvGrpSpPr/>
        <p:nvPr/>
      </p:nvGrpSpPr>
      <p:grpSpPr>
        <a:xfrm>
          <a:off x="0" y="0"/>
          <a:ext cx="0" cy="0"/>
          <a:chOff x="0" y="0"/>
          <a:chExt cx="0" cy="0"/>
        </a:xfrm>
      </p:grpSpPr>
      <p:sp>
        <p:nvSpPr>
          <p:cNvPr id="16" name="Rectangle 15"/>
          <p:cNvSpPr/>
          <p:nvPr userDrawn="1"/>
        </p:nvSpPr>
        <p:spPr>
          <a:xfrm>
            <a:off x="0" y="0"/>
            <a:ext cx="9603701" cy="6858000"/>
          </a:xfrm>
          <a:prstGeom prst="rect">
            <a:avLst/>
          </a:prstGeom>
          <a:solidFill>
            <a:srgbClr val="6A0A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165" y="838201"/>
            <a:ext cx="8512313"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TITLE</a:t>
            </a:r>
          </a:p>
          <a:p>
            <a:pPr lvl="0"/>
            <a:r>
              <a:rPr lang="en-US" dirty="0"/>
              <a:t>No image cover</a:t>
            </a:r>
          </a:p>
        </p:txBody>
      </p:sp>
      <p:sp>
        <p:nvSpPr>
          <p:cNvPr id="11" name="Text Placeholder 2"/>
          <p:cNvSpPr>
            <a:spLocks noGrp="1"/>
          </p:cNvSpPr>
          <p:nvPr>
            <p:ph type="body" sz="quarter" idx="25" hasCustomPrompt="1"/>
          </p:nvPr>
        </p:nvSpPr>
        <p:spPr>
          <a:xfrm>
            <a:off x="407164" y="4177892"/>
            <a:ext cx="8569936" cy="1440175"/>
          </a:xfrm>
          <a:prstGeom prst="rect">
            <a:avLst/>
          </a:prstGeom>
        </p:spPr>
        <p:txBody>
          <a:bodyPr>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4011" y="6309353"/>
            <a:ext cx="503051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9" name="Picture 8">
            <a:extLst>
              <a:ext uri="{FF2B5EF4-FFF2-40B4-BE49-F238E27FC236}">
                <a16:creationId xmlns:a16="http://schemas.microsoft.com/office/drawing/2014/main" id="{AE719572-71D4-084F-AEEA-5092100C9D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
        <p:nvSpPr>
          <p:cNvPr id="12" name="TextBox 11"/>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315213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olid logo VA">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09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pic>
        <p:nvPicPr>
          <p:cNvPr id="7" name="Grafik 8"/>
          <p:cNvPicPr>
            <a:picLocks noChangeAspect="1"/>
          </p:cNvPicPr>
          <p:nvPr userDrawn="1"/>
        </p:nvPicPr>
        <p:blipFill>
          <a:blip r:embed="rId2">
            <a:alphaModFix amt="45000"/>
            <a:duotone>
              <a:prstClr val="black"/>
              <a:schemeClr val="tx2">
                <a:tint val="45000"/>
                <a:satMod val="400000"/>
              </a:schemeClr>
            </a:duotone>
          </a:blip>
          <a:stretch>
            <a:fillRect/>
          </a:stretch>
        </p:blipFill>
        <p:spPr>
          <a:xfrm>
            <a:off x="6096795" y="550109"/>
            <a:ext cx="6096794" cy="6309480"/>
          </a:xfrm>
          <a:prstGeom prst="rect">
            <a:avLst/>
          </a:prstGeom>
        </p:spPr>
      </p:pic>
      <p:sp>
        <p:nvSpPr>
          <p:cNvPr id="5" name="Text Placeholder 4"/>
          <p:cNvSpPr>
            <a:spLocks noGrp="1"/>
          </p:cNvSpPr>
          <p:nvPr>
            <p:ph type="body" sz="quarter" idx="21"/>
          </p:nvPr>
        </p:nvSpPr>
        <p:spPr>
          <a:xfrm>
            <a:off x="333462" y="720725"/>
            <a:ext cx="7202776" cy="3227388"/>
          </a:xfrm>
          <a:prstGeom prst="rect">
            <a:avLst/>
          </a:prstGeom>
        </p:spPr>
        <p:txBody>
          <a:bodyPr/>
          <a:lstStyle>
            <a:lvl1pPr>
              <a:defRPr sz="3600">
                <a:solidFill>
                  <a:schemeClr val="bg2"/>
                </a:solidFill>
              </a:defRPr>
            </a:lvl1pPr>
            <a:lvl2pPr>
              <a:defRPr sz="3600">
                <a:solidFill>
                  <a:schemeClr val="bg2"/>
                </a:solidFill>
              </a:defRPr>
            </a:lvl2pPr>
            <a:lvl3pPr>
              <a:defRPr sz="4000">
                <a:solidFill>
                  <a:schemeClr val="bg2"/>
                </a:solidFill>
              </a:defRPr>
            </a:lvl3pPr>
            <a:lvl4pPr>
              <a:defRPr sz="32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hasCustomPrompt="1"/>
          </p:nvPr>
        </p:nvSpPr>
        <p:spPr>
          <a:xfrm>
            <a:off x="384011" y="6309353"/>
            <a:ext cx="503051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2"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0" name="TextBox 9"/>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42190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Block VA">
    <p:spTree>
      <p:nvGrpSpPr>
        <p:cNvPr id="1" name=""/>
        <p:cNvGrpSpPr/>
        <p:nvPr/>
      </p:nvGrpSpPr>
      <p:grpSpPr>
        <a:xfrm>
          <a:off x="0" y="0"/>
          <a:ext cx="0" cy="0"/>
          <a:chOff x="0" y="0"/>
          <a:chExt cx="0" cy="0"/>
        </a:xfrm>
      </p:grpSpPr>
      <p:sp>
        <p:nvSpPr>
          <p:cNvPr id="9" name="Rectangle 8"/>
          <p:cNvSpPr/>
          <p:nvPr userDrawn="1"/>
        </p:nvSpPr>
        <p:spPr>
          <a:xfrm>
            <a:off x="0" y="0"/>
            <a:ext cx="5762221" cy="6858000"/>
          </a:xfrm>
          <a:prstGeom prst="rect">
            <a:avLst/>
          </a:prstGeom>
          <a:solidFill>
            <a:srgbClr val="09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2" name="Rectangle 11"/>
          <p:cNvSpPr/>
          <p:nvPr userDrawn="1"/>
        </p:nvSpPr>
        <p:spPr>
          <a:xfrm>
            <a:off x="5762221" y="0"/>
            <a:ext cx="3932944"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165" y="838201"/>
            <a:ext cx="503051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164" y="4177892"/>
            <a:ext cx="503051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6" name="Text Placeholder 4"/>
          <p:cNvSpPr>
            <a:spLocks noGrp="1"/>
          </p:cNvSpPr>
          <p:nvPr>
            <p:ph type="body" sz="quarter" idx="13" hasCustomPrompt="1"/>
          </p:nvPr>
        </p:nvSpPr>
        <p:spPr>
          <a:xfrm>
            <a:off x="384011" y="6309353"/>
            <a:ext cx="503051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8" name="Text Placeholder 16"/>
          <p:cNvSpPr>
            <a:spLocks noGrp="1"/>
          </p:cNvSpPr>
          <p:nvPr>
            <p:ph type="body" sz="quarter" idx="23" hasCustomPrompt="1"/>
          </p:nvPr>
        </p:nvSpPr>
        <p:spPr>
          <a:xfrm>
            <a:off x="384011" y="6539779"/>
            <a:ext cx="2809020"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14" name="Picture 13">
            <a:extLst>
              <a:ext uri="{FF2B5EF4-FFF2-40B4-BE49-F238E27FC236}">
                <a16:creationId xmlns:a16="http://schemas.microsoft.com/office/drawing/2014/main" id="{54D45FC9-7FC1-E149-B394-5A5ADEAEDB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305" y="6342964"/>
            <a:ext cx="1257897" cy="312028"/>
          </a:xfrm>
          <a:prstGeom prst="rect">
            <a:avLst/>
          </a:prstGeom>
        </p:spPr>
      </p:pic>
      <p:sp>
        <p:nvSpPr>
          <p:cNvPr id="15" name="TextBox 14"/>
          <p:cNvSpPr txBox="1"/>
          <p:nvPr userDrawn="1"/>
        </p:nvSpPr>
        <p:spPr>
          <a:xfrm>
            <a:off x="391422" y="6035030"/>
            <a:ext cx="3975918"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108605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33" name="Straight Connector 32"/>
          <p:cNvCxnSpPr/>
          <p:nvPr/>
        </p:nvCxnSpPr>
        <p:spPr>
          <a:xfrm flipV="1">
            <a:off x="380141"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5410" y="1073415"/>
            <a:ext cx="393292"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80142" y="260615"/>
            <a:ext cx="10959461" cy="812800"/>
          </a:xfrm>
          <a:prstGeom prst="rect">
            <a:avLst/>
          </a:prstGeom>
        </p:spPr>
        <p:txBody>
          <a:bodyPr vert="horz" lIns="0" tIns="0" rIns="0" bIns="0" rtlCol="0" anchor="b">
            <a:noAutofit/>
          </a:bodyPr>
          <a:lstStyle/>
          <a:p>
            <a:r>
              <a:rPr kumimoji="0" lang="en-US" sz="3200" b="0" i="0" u="none" strike="noStrike" kern="0" cap="none" spc="0" normalizeH="0" baseline="0" noProof="0" dirty="0">
                <a:ln>
                  <a:noFill/>
                </a:ln>
                <a:solidFill>
                  <a:schemeClr val="tx1"/>
                </a:solidFill>
                <a:effectLst/>
                <a:uLnTx/>
                <a:uFillTx/>
                <a:latin typeface="+mn-lt"/>
                <a:ea typeface="+mn-ea"/>
                <a:cs typeface="+mn-cs"/>
              </a:rPr>
              <a:t>Standard text layout – heading (Calibri 32pt type)</a:t>
            </a:r>
            <a:endParaRPr lang="en-US" sz="3200" dirty="0"/>
          </a:p>
        </p:txBody>
      </p:sp>
      <p:sp>
        <p:nvSpPr>
          <p:cNvPr id="5" name="Footer Placeholder 4"/>
          <p:cNvSpPr>
            <a:spLocks noGrp="1"/>
          </p:cNvSpPr>
          <p:nvPr>
            <p:ph type="ftr" sz="quarter" idx="3"/>
          </p:nvPr>
        </p:nvSpPr>
        <p:spPr>
          <a:xfrm>
            <a:off x="380141" y="6019800"/>
            <a:ext cx="11017083" cy="304800"/>
          </a:xfrm>
          <a:prstGeom prst="rect">
            <a:avLst/>
          </a:prstGeom>
        </p:spPr>
        <p:txBody>
          <a:bodyPr vert="horz" lIns="0" tIns="0" rIns="0" bIns="0" rtlCol="0" anchor="b"/>
          <a:lstStyle>
            <a:lvl1pPr algn="l">
              <a:lnSpc>
                <a:spcPct val="90000"/>
              </a:lnSpc>
              <a:defRPr sz="800">
                <a:solidFill>
                  <a:srgbClr val="5F5F5F"/>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380141" y="6325271"/>
            <a:ext cx="365855" cy="365125"/>
          </a:xfrm>
          <a:prstGeom prst="rect">
            <a:avLst/>
          </a:prstGeom>
        </p:spPr>
        <p:txBody>
          <a:bodyPr vert="horz" lIns="0" tIns="54409" rIns="0" bIns="54409" rtlCol="0" anchor="ctr"/>
          <a:lstStyle>
            <a:lvl1pPr algn="l">
              <a:defRPr sz="800">
                <a:solidFill>
                  <a:srgbClr val="4D4D4D"/>
                </a:solidFill>
                <a:latin typeface="Calibri" panose="020F0502020204030204" pitchFamily="34" charset="0"/>
              </a:defRPr>
            </a:lvl1pPr>
          </a:lstStyle>
          <a:p>
            <a:fld id="{67FC5CDF-15F9-4054-9F50-C9080AAD3281}" type="slidenum">
              <a:rPr lang="en-US" smtClean="0"/>
              <a:pPr/>
              <a:t>‹#›</a:t>
            </a:fld>
            <a:endParaRPr lang="en-US" dirty="0"/>
          </a:p>
        </p:txBody>
      </p:sp>
      <p:sp>
        <p:nvSpPr>
          <p:cNvPr id="25" name="Freeform 54"/>
          <p:cNvSpPr>
            <a:spLocks noEditPoints="1"/>
          </p:cNvSpPr>
          <p:nvPr/>
        </p:nvSpPr>
        <p:spPr bwMode="auto">
          <a:xfrm>
            <a:off x="11491664" y="260649"/>
            <a:ext cx="308914" cy="309907"/>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860" tIns="60929" rIns="121860" bIns="60929" numCol="1" anchor="t" anchorCtr="0" compatLnSpc="1">
            <a:prstTxWarp prst="textNoShape">
              <a:avLst/>
            </a:prstTxWarp>
          </a:bodyPr>
          <a:lstStyle/>
          <a:p>
            <a:pPr marL="0" marR="0" lvl="0" indent="0" defTabSz="1218927"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latin typeface="Calibri" panose="020F0502020204030204" pitchFamily="34" charset="0"/>
            </a:endParaRPr>
          </a:p>
        </p:txBody>
      </p:sp>
      <p:cxnSp>
        <p:nvCxnSpPr>
          <p:cNvPr id="30" name="Straight Connector 29"/>
          <p:cNvCxnSpPr/>
          <p:nvPr/>
        </p:nvCxnSpPr>
        <p:spPr>
          <a:xfrm>
            <a:off x="-435410" y="1185398"/>
            <a:ext cx="393292"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5410" y="1295399"/>
            <a:ext cx="393292"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185820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219200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861856" y="-3193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387765" y="-3051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097295" y="-319301"/>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80141" y="6901408"/>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1858200" y="6901408"/>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861856" y="6901408"/>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387765" y="6901408"/>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097295" y="6901408"/>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0141"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5410" y="1073415"/>
            <a:ext cx="393292"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7" name="Freeform 54"/>
          <p:cNvSpPr>
            <a:spLocks noEditPoints="1"/>
          </p:cNvSpPr>
          <p:nvPr/>
        </p:nvSpPr>
        <p:spPr bwMode="auto">
          <a:xfrm>
            <a:off x="11491664" y="260649"/>
            <a:ext cx="308914" cy="309907"/>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860" tIns="60929" rIns="121860" bIns="60929" numCol="1" anchor="t" anchorCtr="0" compatLnSpc="1">
            <a:prstTxWarp prst="textNoShape">
              <a:avLst/>
            </a:prstTxWarp>
          </a:bodyPr>
          <a:lstStyle/>
          <a:p>
            <a:pPr marL="0" marR="0" lvl="0" indent="0" defTabSz="1218927"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latin typeface="Calibri" panose="020F0502020204030204" pitchFamily="34" charset="0"/>
            </a:endParaRPr>
          </a:p>
        </p:txBody>
      </p:sp>
      <p:cxnSp>
        <p:nvCxnSpPr>
          <p:cNvPr id="28" name="Straight Connector 27"/>
          <p:cNvCxnSpPr/>
          <p:nvPr/>
        </p:nvCxnSpPr>
        <p:spPr>
          <a:xfrm>
            <a:off x="-435410" y="1185398"/>
            <a:ext cx="393292"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5410" y="1295399"/>
            <a:ext cx="393292"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185820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219200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861856" y="-3193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387765" y="-3051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097295" y="-319301"/>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80141" y="6901408"/>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1858200" y="6901408"/>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861856" y="6901408"/>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387765" y="6901408"/>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097295" y="6901408"/>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21909" y="6366957"/>
            <a:ext cx="0" cy="2817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idx="1"/>
          </p:nvPr>
        </p:nvSpPr>
        <p:spPr>
          <a:xfrm>
            <a:off x="380142" y="1185399"/>
            <a:ext cx="1097248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380141" y="7059134"/>
            <a:ext cx="5705311" cy="1077218"/>
          </a:xfrm>
          <a:prstGeom prst="rect">
            <a:avLst/>
          </a:prstGeom>
        </p:spPr>
        <p:txBody>
          <a:bodyPr wrap="square">
            <a:spAutoFit/>
          </a:bodyPr>
          <a:lstStyle/>
          <a:p>
            <a:r>
              <a:rPr lang="en-US" sz="800" dirty="0"/>
              <a:t>DISCLOSURE OPTIONS </a:t>
            </a:r>
            <a:br>
              <a:rPr lang="en-US" sz="800" dirty="0"/>
            </a:br>
            <a:r>
              <a:rPr lang="en-US" sz="800" dirty="0"/>
              <a:t>(Copy + Paste into disclosure</a:t>
            </a:r>
            <a:r>
              <a:rPr lang="en-US" sz="800" baseline="0" dirty="0"/>
              <a:t> text box)</a:t>
            </a:r>
          </a:p>
          <a:p>
            <a:r>
              <a:rPr lang="en-US" sz="800" b="1" dirty="0"/>
              <a:t>Internal: </a:t>
            </a:r>
            <a:r>
              <a:rPr lang="en-US" sz="800" dirty="0"/>
              <a:t>For internal use only – not for public distribution.</a:t>
            </a:r>
          </a:p>
          <a:p>
            <a:r>
              <a:rPr lang="en-US" sz="800" b="1" dirty="0"/>
              <a:t>Client facing: </a:t>
            </a:r>
            <a:r>
              <a:rPr lang="en-US" sz="800" dirty="0"/>
              <a:t>Delete text.</a:t>
            </a:r>
          </a:p>
          <a:p>
            <a:r>
              <a:rPr lang="en-US" sz="800" b="1" dirty="0"/>
              <a:t>Fixed and Life products:  </a:t>
            </a:r>
            <a:r>
              <a:rPr lang="en-US" sz="800" dirty="0"/>
              <a:t>For financial professional use only – not for use with</a:t>
            </a:r>
            <a:r>
              <a:rPr lang="en-US" sz="800" baseline="0" dirty="0"/>
              <a:t> the </a:t>
            </a:r>
            <a:r>
              <a:rPr lang="en-US" sz="800" dirty="0"/>
              <a:t>public.</a:t>
            </a:r>
          </a:p>
          <a:p>
            <a:r>
              <a:rPr lang="en-US" sz="800" b="1" dirty="0"/>
              <a:t>Variable products:  </a:t>
            </a:r>
            <a:r>
              <a:rPr lang="en-US" sz="800" dirty="0"/>
              <a:t>For broker</a:t>
            </a:r>
            <a:r>
              <a:rPr lang="en-US" sz="800" baseline="0" dirty="0"/>
              <a:t>/</a:t>
            </a:r>
            <a:r>
              <a:rPr lang="en-US" sz="800" dirty="0"/>
              <a:t>dealer use only – not for use with</a:t>
            </a:r>
            <a:r>
              <a:rPr lang="en-US" sz="800" baseline="0" dirty="0"/>
              <a:t> the </a:t>
            </a:r>
            <a:r>
              <a:rPr lang="en-US" sz="800" dirty="0"/>
              <a:t>public.</a:t>
            </a:r>
          </a:p>
          <a:p>
            <a:r>
              <a:rPr lang="en-US" sz="800" b="1" dirty="0"/>
              <a:t>Combined audience: </a:t>
            </a:r>
            <a:r>
              <a:rPr lang="en-US" sz="800" dirty="0"/>
              <a:t>For financial</a:t>
            </a:r>
            <a:r>
              <a:rPr lang="en-US" sz="800" baseline="0" dirty="0"/>
              <a:t> professional use only – not for use with the public. </a:t>
            </a:r>
            <a:endParaRPr lang="en-US" sz="800" dirty="0"/>
          </a:p>
          <a:p>
            <a:pPr marL="0" marR="0" indent="0" algn="l" defTabSz="1088167" rtl="0" eaLnBrk="1" fontAlgn="auto" latinLnBrk="0" hangingPunct="1">
              <a:lnSpc>
                <a:spcPct val="100000"/>
              </a:lnSpc>
              <a:spcBef>
                <a:spcPts val="0"/>
              </a:spcBef>
              <a:spcAft>
                <a:spcPts val="0"/>
              </a:spcAft>
              <a:buClrTx/>
              <a:buSzTx/>
              <a:buFontTx/>
              <a:buNone/>
              <a:tabLst/>
              <a:defRPr/>
            </a:pPr>
            <a:r>
              <a:rPr lang="en-US" sz="800" b="1" dirty="0"/>
              <a:t>Event: </a:t>
            </a:r>
            <a:r>
              <a:rPr lang="en-US" sz="800" dirty="0"/>
              <a:t>For &lt;event name&gt; use only </a:t>
            </a:r>
            <a:r>
              <a:rPr lang="en-US" sz="800" baseline="0" dirty="0"/>
              <a:t>– not for use with the public. </a:t>
            </a:r>
            <a:r>
              <a:rPr lang="en-US" sz="800" dirty="0"/>
              <a:t> </a:t>
            </a:r>
            <a:endParaRPr lang="en-US" sz="1800" dirty="0"/>
          </a:p>
        </p:txBody>
      </p:sp>
    </p:spTree>
    <p:extLst>
      <p:ext uri="{BB962C8B-B14F-4D97-AF65-F5344CB8AC3E}">
        <p14:creationId xmlns:p14="http://schemas.microsoft.com/office/powerpoint/2010/main" val="9118002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hf hdr="0" ftr="0" dt="0"/>
  <p:txStyles>
    <p:titleStyle>
      <a:lvl1pPr algn="l" defTabSz="1088167" rtl="0" eaLnBrk="1" latinLnBrk="0" hangingPunct="1">
        <a:lnSpc>
          <a:spcPct val="90000"/>
        </a:lnSpc>
        <a:spcBef>
          <a:spcPct val="0"/>
        </a:spcBef>
        <a:buNone/>
        <a:defRPr kumimoji="0" lang="en-US" sz="2400" b="0" i="0" u="none" strike="noStrike" kern="0" cap="none" spc="0" normalizeH="0" baseline="0" noProof="0" smtClean="0">
          <a:ln>
            <a:noFill/>
          </a:ln>
          <a:solidFill>
            <a:schemeClr val="tx1"/>
          </a:solidFill>
          <a:effectLst/>
          <a:uLnTx/>
          <a:uFillTx/>
          <a:latin typeface="Calibri" panose="020F0502020204030204" pitchFamily="34" charset="0"/>
          <a:ea typeface="+mj-ea"/>
          <a:cs typeface="Calibri" panose="020B0604020202020204" pitchFamily="34" charset="0"/>
        </a:defRPr>
      </a:lvl1pPr>
    </p:titleStyle>
    <p:body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p:bodyStyle>
    <p:otherStyle>
      <a:defPPr>
        <a:defRPr lang="en-US"/>
      </a:defPPr>
      <a:lvl1pPr marL="0" algn="l" defTabSz="1088167" rtl="0" eaLnBrk="1" latinLnBrk="0" hangingPunct="1">
        <a:defRPr sz="2300" kern="1200">
          <a:solidFill>
            <a:schemeClr val="tx1"/>
          </a:solidFill>
          <a:latin typeface="+mn-lt"/>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0.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solidFill>
            <a:srgbClr val="4C3048"/>
          </a:solidFill>
        </p:spPr>
        <p:txBody>
          <a:bodyPr/>
          <a:lstStyle/>
          <a:p>
            <a:endParaRPr lang="en-US" dirty="0"/>
          </a:p>
        </p:txBody>
      </p:sp>
      <p:sp>
        <p:nvSpPr>
          <p:cNvPr id="5" name="Text Placeholder 4"/>
          <p:cNvSpPr>
            <a:spLocks noGrp="1"/>
          </p:cNvSpPr>
          <p:nvPr>
            <p:ph type="body" sz="quarter" idx="23"/>
          </p:nvPr>
        </p:nvSpPr>
        <p:spPr>
          <a:xfrm>
            <a:off x="391421" y="6376737"/>
            <a:ext cx="2809020" cy="345922"/>
          </a:xfrm>
        </p:spPr>
        <p:txBody>
          <a:bodyPr>
            <a:noAutofit/>
          </a:bodyPr>
          <a:lstStyle/>
          <a:p>
            <a:r>
              <a:rPr lang="en-US" sz="1000" dirty="0" smtClean="0"/>
              <a:t>PPT-451 </a:t>
            </a:r>
            <a:r>
              <a:rPr lang="en-US" sz="1000" dirty="0"/>
              <a:t>(</a:t>
            </a:r>
            <a:r>
              <a:rPr lang="en-US" sz="1000" dirty="0" smtClean="0"/>
              <a:t>R-7/2023)</a:t>
            </a:r>
            <a:endParaRPr lang="en-US" sz="1000" dirty="0"/>
          </a:p>
          <a:p>
            <a:endParaRPr lang="en-US" sz="1000" dirty="0"/>
          </a:p>
        </p:txBody>
      </p:sp>
      <p:sp>
        <p:nvSpPr>
          <p:cNvPr id="6" name="Text Placeholder 5"/>
          <p:cNvSpPr>
            <a:spLocks noGrp="1"/>
          </p:cNvSpPr>
          <p:nvPr>
            <p:ph type="body" sz="quarter" idx="24"/>
          </p:nvPr>
        </p:nvSpPr>
        <p:spPr>
          <a:xfrm>
            <a:off x="407165" y="838201"/>
            <a:ext cx="5128662" cy="3109263"/>
          </a:xfrm>
        </p:spPr>
        <p:txBody>
          <a:bodyPr>
            <a:normAutofit/>
          </a:bodyPr>
          <a:lstStyle/>
          <a:p>
            <a:r>
              <a:rPr lang="en-US" sz="4800" dirty="0"/>
              <a:t>Increasing Income: </a:t>
            </a:r>
            <a:r>
              <a:rPr lang="en-US" sz="4800" b="1" dirty="0"/>
              <a:t>an inflation hedge</a:t>
            </a:r>
            <a:endParaRPr lang="en-US" sz="4800" i="1" dirty="0"/>
          </a:p>
        </p:txBody>
      </p:sp>
      <p:sp>
        <p:nvSpPr>
          <p:cNvPr id="7" name="Text Placeholder 6"/>
          <p:cNvSpPr>
            <a:spLocks noGrp="1"/>
          </p:cNvSpPr>
          <p:nvPr>
            <p:ph type="body" sz="quarter" idx="25"/>
          </p:nvPr>
        </p:nvSpPr>
        <p:spPr/>
        <p:txBody>
          <a:bodyPr/>
          <a:lstStyle/>
          <a:p>
            <a:r>
              <a:rPr lang="en-US" dirty="0"/>
              <a:t>Learn how increasing income </a:t>
            </a:r>
            <a:r>
              <a:rPr lang="en-US" dirty="0" smtClean="0"/>
              <a:t>potential from Allianz can </a:t>
            </a:r>
            <a:r>
              <a:rPr lang="en-US" dirty="0"/>
              <a:t>help </a:t>
            </a:r>
            <a:r>
              <a:rPr lang="en-US" dirty="0" smtClean="0"/>
              <a:t>you address </a:t>
            </a:r>
            <a:r>
              <a:rPr lang="en-US" dirty="0"/>
              <a:t>inflation risks</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89741" y="1527969"/>
            <a:ext cx="6400673" cy="4270062"/>
          </a:xfrm>
          <a:prstGeom prst="rect">
            <a:avLst/>
          </a:prstGeom>
        </p:spPr>
      </p:pic>
      <p:pic>
        <p:nvPicPr>
          <p:cNvPr id="9" name="Picture 8">
            <a:extLst>
              <a:ext uri="{FF2B5EF4-FFF2-40B4-BE49-F238E27FC236}">
                <a16:creationId xmlns:a16="http://schemas.microsoft.com/office/drawing/2014/main" id="{AFBC3430-CD7D-7240-AB1F-2BFC6D1175D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89660" y="838200"/>
            <a:ext cx="6400754" cy="4959831"/>
          </a:xfrm>
          <a:prstGeom prst="rect">
            <a:avLst/>
          </a:prstGeom>
        </p:spPr>
      </p:pic>
    </p:spTree>
    <p:custDataLst>
      <p:tags r:id="rId1"/>
    </p:custDataLst>
    <p:extLst>
      <p:ext uri="{BB962C8B-B14F-4D97-AF65-F5344CB8AC3E}">
        <p14:creationId xmlns:p14="http://schemas.microsoft.com/office/powerpoint/2010/main" val="219429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83C9-ED3A-1E48-A23C-69E9BC05D389}"/>
              </a:ext>
            </a:extLst>
          </p:cNvPr>
          <p:cNvSpPr>
            <a:spLocks noGrp="1"/>
          </p:cNvSpPr>
          <p:nvPr>
            <p:ph type="title"/>
          </p:nvPr>
        </p:nvSpPr>
        <p:spPr>
          <a:xfrm>
            <a:off x="380141" y="180474"/>
            <a:ext cx="10959461" cy="1026756"/>
          </a:xfrm>
        </p:spPr>
        <p:txBody>
          <a:bodyPr/>
          <a:lstStyle/>
          <a:p>
            <a:r>
              <a:rPr lang="en-US" sz="3600" dirty="0"/>
              <a:t>Hypothetical comparison: </a:t>
            </a:r>
            <a:r>
              <a:rPr lang="en-US" sz="3600" b="1" dirty="0"/>
              <a:t>3.25% inflation </a:t>
            </a:r>
            <a:r>
              <a:rPr lang="en-US" sz="3600" dirty="0"/>
              <a:t>with </a:t>
            </a:r>
            <a:r>
              <a:rPr lang="en-US" sz="3600" dirty="0" smtClean="0"/>
              <a:t>fixed </a:t>
            </a:r>
            <a:r>
              <a:rPr lang="en-US" sz="3600" dirty="0"/>
              <a:t>i</a:t>
            </a:r>
            <a:r>
              <a:rPr lang="en-US" sz="3600" dirty="0" smtClean="0"/>
              <a:t>ncome </a:t>
            </a:r>
            <a:r>
              <a:rPr lang="en-US" sz="3600" dirty="0"/>
              <a:t>vs. </a:t>
            </a:r>
            <a:r>
              <a:rPr lang="en-US" sz="3600" dirty="0" smtClean="0"/>
              <a:t>hypothetical </a:t>
            </a:r>
            <a:r>
              <a:rPr lang="en-US" sz="3600" dirty="0"/>
              <a:t>i</a:t>
            </a:r>
            <a:r>
              <a:rPr lang="en-US" sz="3600" dirty="0" smtClean="0"/>
              <a:t>ncreasing </a:t>
            </a:r>
            <a:r>
              <a:rPr lang="en-US" sz="3600" dirty="0"/>
              <a:t>i</a:t>
            </a:r>
            <a:r>
              <a:rPr lang="en-US" sz="3600" dirty="0" smtClean="0"/>
              <a:t>ncome annuity </a:t>
            </a:r>
            <a:endParaRPr lang="en-US" sz="3600" dirty="0"/>
          </a:p>
        </p:txBody>
      </p:sp>
      <p:sp>
        <p:nvSpPr>
          <p:cNvPr id="3" name="Slide Number Placeholder 2">
            <a:extLst>
              <a:ext uri="{FF2B5EF4-FFF2-40B4-BE49-F238E27FC236}">
                <a16:creationId xmlns:a16="http://schemas.microsoft.com/office/drawing/2014/main" id="{5CDCD82B-2992-5D4E-A71E-97ADA11E2779}"/>
              </a:ext>
            </a:extLst>
          </p:cNvPr>
          <p:cNvSpPr>
            <a:spLocks noGrp="1"/>
          </p:cNvSpPr>
          <p:nvPr>
            <p:ph type="sldNum" sz="quarter" idx="11"/>
          </p:nvPr>
        </p:nvSpPr>
        <p:spPr/>
        <p:txBody>
          <a:bodyPr/>
          <a:lstStyle/>
          <a:p>
            <a:fld id="{67FC5CDF-15F9-4054-9F50-C9080AAD3281}" type="slidenum">
              <a:rPr lang="en-US" smtClean="0"/>
              <a:pPr/>
              <a:t>10</a:t>
            </a:fld>
            <a:endParaRPr lang="en-US" dirty="0"/>
          </a:p>
        </p:txBody>
      </p:sp>
      <p:graphicFrame>
        <p:nvGraphicFramePr>
          <p:cNvPr id="7" name="Table 7">
            <a:extLst>
              <a:ext uri="{FF2B5EF4-FFF2-40B4-BE49-F238E27FC236}">
                <a16:creationId xmlns:a16="http://schemas.microsoft.com/office/drawing/2014/main" id="{E89B73AC-5191-DE46-9BEA-5FD1232F6B06}"/>
              </a:ext>
            </a:extLst>
          </p:cNvPr>
          <p:cNvGraphicFramePr>
            <a:graphicFrameLocks noGrp="1"/>
          </p:cNvGraphicFramePr>
          <p:nvPr>
            <p:extLst>
              <p:ext uri="{D42A27DB-BD31-4B8C-83A1-F6EECF244321}">
                <p14:modId xmlns:p14="http://schemas.microsoft.com/office/powerpoint/2010/main" val="1683114221"/>
              </p:ext>
            </p:extLst>
          </p:nvPr>
        </p:nvGraphicFramePr>
        <p:xfrm>
          <a:off x="869631" y="1514674"/>
          <a:ext cx="4735715" cy="4328160"/>
        </p:xfrm>
        <a:graphic>
          <a:graphicData uri="http://schemas.openxmlformats.org/drawingml/2006/table">
            <a:tbl>
              <a:tblPr firstRow="1" bandRow="1">
                <a:tableStyleId>{5C22544A-7EE6-4342-B048-85BDC9FD1C3A}</a:tableStyleId>
              </a:tblPr>
              <a:tblGrid>
                <a:gridCol w="1003536">
                  <a:extLst>
                    <a:ext uri="{9D8B030D-6E8A-4147-A177-3AD203B41FA5}">
                      <a16:colId xmlns:a16="http://schemas.microsoft.com/office/drawing/2014/main" val="3204580726"/>
                    </a:ext>
                  </a:extLst>
                </a:gridCol>
                <a:gridCol w="1760462">
                  <a:extLst>
                    <a:ext uri="{9D8B030D-6E8A-4147-A177-3AD203B41FA5}">
                      <a16:colId xmlns:a16="http://schemas.microsoft.com/office/drawing/2014/main" val="1095624225"/>
                    </a:ext>
                  </a:extLst>
                </a:gridCol>
                <a:gridCol w="1971717">
                  <a:extLst>
                    <a:ext uri="{9D8B030D-6E8A-4147-A177-3AD203B41FA5}">
                      <a16:colId xmlns:a16="http://schemas.microsoft.com/office/drawing/2014/main" val="3678109537"/>
                    </a:ext>
                  </a:extLst>
                </a:gridCol>
              </a:tblGrid>
              <a:tr h="370840">
                <a:tc gridSpan="3">
                  <a:txBody>
                    <a:bodyPr/>
                    <a:lstStyle/>
                    <a:p>
                      <a:pPr algn="ctr"/>
                      <a:r>
                        <a:rPr lang="en-US" dirty="0"/>
                        <a:t>Fixed </a:t>
                      </a:r>
                      <a:r>
                        <a:rPr lang="en-US" dirty="0" smtClean="0"/>
                        <a:t>income</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dirty="0"/>
                        <a:t>Fixed Income</a:t>
                      </a:r>
                    </a:p>
                  </a:txBody>
                  <a:tcPr/>
                </a:tc>
                <a:tc hMerge="1">
                  <a:txBody>
                    <a:bodyPr/>
                    <a:lstStyle/>
                    <a:p>
                      <a:endParaRPr lang="en-US" dirty="0"/>
                    </a:p>
                  </a:txBody>
                  <a:tcPr/>
                </a:tc>
                <a:extLst>
                  <a:ext uri="{0D108BD9-81ED-4DB2-BD59-A6C34878D82A}">
                    <a16:rowId xmlns:a16="http://schemas.microsoft.com/office/drawing/2014/main" val="4156480666"/>
                  </a:ext>
                </a:extLst>
              </a:tr>
              <a:tr h="370840">
                <a:tc>
                  <a:txBody>
                    <a:bodyPr/>
                    <a:lstStyle/>
                    <a:p>
                      <a:pPr algn="ctr"/>
                      <a:r>
                        <a:rPr lang="en-US" b="1" dirty="0">
                          <a:solidFill>
                            <a:schemeClr val="bg2"/>
                          </a:solidFill>
                        </a:rPr>
                        <a:t>Years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F898F"/>
                    </a:solidFill>
                  </a:tcPr>
                </a:tc>
                <a:tc>
                  <a:txBody>
                    <a:bodyPr/>
                    <a:lstStyle/>
                    <a:p>
                      <a:pPr algn="ctr"/>
                      <a:r>
                        <a:rPr lang="en-US" b="1" dirty="0">
                          <a:solidFill>
                            <a:schemeClr val="bg2"/>
                          </a:solidFill>
                        </a:rPr>
                        <a:t>Purchasing power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F898F"/>
                    </a:solidFill>
                  </a:tcPr>
                </a:tc>
                <a:tc>
                  <a:txBody>
                    <a:bodyPr/>
                    <a:lstStyle/>
                    <a:p>
                      <a:pPr algn="ctr"/>
                      <a:r>
                        <a:rPr lang="en-US" b="1" dirty="0">
                          <a:solidFill>
                            <a:schemeClr val="bg2"/>
                          </a:solidFill>
                        </a:rPr>
                        <a:t>Value in today’s dollars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F898F"/>
                    </a:solidFill>
                  </a:tcPr>
                </a:tc>
                <a:extLst>
                  <a:ext uri="{0D108BD9-81ED-4DB2-BD59-A6C34878D82A}">
                    <a16:rowId xmlns:a16="http://schemas.microsoft.com/office/drawing/2014/main" val="4247860311"/>
                  </a:ext>
                </a:extLst>
              </a:tr>
              <a:tr h="370840">
                <a:tc>
                  <a:txBody>
                    <a:bodyPr/>
                    <a:lstStyle/>
                    <a:p>
                      <a:pPr algn="ctr"/>
                      <a:r>
                        <a:rPr lang="en-US" dirty="0">
                          <a:solidFill>
                            <a:schemeClr val="tx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extLst>
                  <a:ext uri="{0D108BD9-81ED-4DB2-BD59-A6C34878D82A}">
                    <a16:rowId xmlns:a16="http://schemas.microsoft.com/office/drawing/2014/main" val="3327603475"/>
                  </a:ext>
                </a:extLst>
              </a:tr>
              <a:tr h="370840">
                <a:tc>
                  <a:txBody>
                    <a:bodyPr/>
                    <a:lstStyle/>
                    <a:p>
                      <a:pPr algn="ctr"/>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88%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$8,799.13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extLst>
                  <a:ext uri="{0D108BD9-81ED-4DB2-BD59-A6C34878D82A}">
                    <a16:rowId xmlns:a16="http://schemas.microsoft.com/office/drawing/2014/main" val="916053926"/>
                  </a:ext>
                </a:extLst>
              </a:tr>
              <a:tr h="370840">
                <a:tc>
                  <a:txBody>
                    <a:bodyPr/>
                    <a:lstStyle/>
                    <a:p>
                      <a:pPr algn="ctr"/>
                      <a:r>
                        <a:rPr lang="en-US" dirty="0">
                          <a:solidFill>
                            <a:schemeClr val="tx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$7,498.76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extLst>
                  <a:ext uri="{0D108BD9-81ED-4DB2-BD59-A6C34878D82A}">
                    <a16:rowId xmlns:a16="http://schemas.microsoft.com/office/drawing/2014/main" val="1593849396"/>
                  </a:ext>
                </a:extLst>
              </a:tr>
              <a:tr h="370840">
                <a:tc>
                  <a:txBody>
                    <a:bodyPr/>
                    <a:lstStyle/>
                    <a:p>
                      <a:pPr algn="ctr"/>
                      <a:r>
                        <a:rPr lang="en-US" dirty="0">
                          <a:solidFill>
                            <a:schemeClr val="tx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64%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$6,390.56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extLst>
                  <a:ext uri="{0D108BD9-81ED-4DB2-BD59-A6C34878D82A}">
                    <a16:rowId xmlns:a16="http://schemas.microsoft.com/office/drawing/2014/main" val="4049457077"/>
                  </a:ext>
                </a:extLst>
              </a:tr>
              <a:tr h="370840">
                <a:tc>
                  <a:txBody>
                    <a:bodyPr/>
                    <a:lstStyle/>
                    <a:p>
                      <a:pPr algn="ctr"/>
                      <a:r>
                        <a:rPr lang="en-US" dirty="0">
                          <a:solidFill>
                            <a:schemeClr val="tx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$5,446.14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extLst>
                  <a:ext uri="{0D108BD9-81ED-4DB2-BD59-A6C34878D82A}">
                    <a16:rowId xmlns:a16="http://schemas.microsoft.com/office/drawing/2014/main" val="299770563"/>
                  </a:ext>
                </a:extLst>
              </a:tr>
              <a:tr h="370840">
                <a:tc>
                  <a:txBody>
                    <a:bodyPr/>
                    <a:lstStyle/>
                    <a:p>
                      <a:pPr algn="ctr"/>
                      <a:r>
                        <a:rPr lang="en-US" dirty="0">
                          <a:solidFill>
                            <a:schemeClr val="tx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$4,641.29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extLst>
                  <a:ext uri="{0D108BD9-81ED-4DB2-BD59-A6C34878D82A}">
                    <a16:rowId xmlns:a16="http://schemas.microsoft.com/office/drawing/2014/main" val="3285452149"/>
                  </a:ext>
                </a:extLst>
              </a:tr>
              <a:tr h="370840">
                <a:tc>
                  <a:txBody>
                    <a:bodyPr/>
                    <a:lstStyle/>
                    <a:p>
                      <a:pPr algn="ctr"/>
                      <a:r>
                        <a:rPr lang="en-US" dirty="0">
                          <a:solidFill>
                            <a:schemeClr val="tx1"/>
                          </a:solidFill>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$3,955.38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extLst>
                  <a:ext uri="{0D108BD9-81ED-4DB2-BD59-A6C34878D82A}">
                    <a16:rowId xmlns:a16="http://schemas.microsoft.com/office/drawing/2014/main" val="793652111"/>
                  </a:ext>
                </a:extLst>
              </a:tr>
            </a:tbl>
          </a:graphicData>
        </a:graphic>
      </p:graphicFrame>
      <p:graphicFrame>
        <p:nvGraphicFramePr>
          <p:cNvPr id="6" name="Table 7">
            <a:extLst>
              <a:ext uri="{FF2B5EF4-FFF2-40B4-BE49-F238E27FC236}">
                <a16:creationId xmlns:a16="http://schemas.microsoft.com/office/drawing/2014/main" id="{6B94BAB0-8316-1240-B511-F87B8630E07A}"/>
              </a:ext>
            </a:extLst>
          </p:cNvPr>
          <p:cNvGraphicFramePr>
            <a:graphicFrameLocks noGrp="1"/>
          </p:cNvGraphicFramePr>
          <p:nvPr>
            <p:extLst>
              <p:ext uri="{D42A27DB-BD31-4B8C-83A1-F6EECF244321}">
                <p14:modId xmlns:p14="http://schemas.microsoft.com/office/powerpoint/2010/main" val="2626982531"/>
              </p:ext>
            </p:extLst>
          </p:nvPr>
        </p:nvGraphicFramePr>
        <p:xfrm>
          <a:off x="6423266" y="1514674"/>
          <a:ext cx="4899103" cy="4282440"/>
        </p:xfrm>
        <a:graphic>
          <a:graphicData uri="http://schemas.openxmlformats.org/drawingml/2006/table">
            <a:tbl>
              <a:tblPr firstRow="1" bandRow="1">
                <a:tableStyleId>{5C22544A-7EE6-4342-B048-85BDC9FD1C3A}</a:tableStyleId>
              </a:tblPr>
              <a:tblGrid>
                <a:gridCol w="1038159">
                  <a:extLst>
                    <a:ext uri="{9D8B030D-6E8A-4147-A177-3AD203B41FA5}">
                      <a16:colId xmlns:a16="http://schemas.microsoft.com/office/drawing/2014/main" val="3204580726"/>
                    </a:ext>
                  </a:extLst>
                </a:gridCol>
                <a:gridCol w="1821200">
                  <a:extLst>
                    <a:ext uri="{9D8B030D-6E8A-4147-A177-3AD203B41FA5}">
                      <a16:colId xmlns:a16="http://schemas.microsoft.com/office/drawing/2014/main" val="1095624225"/>
                    </a:ext>
                  </a:extLst>
                </a:gridCol>
                <a:gridCol w="2039744">
                  <a:extLst>
                    <a:ext uri="{9D8B030D-6E8A-4147-A177-3AD203B41FA5}">
                      <a16:colId xmlns:a16="http://schemas.microsoft.com/office/drawing/2014/main" val="3678109537"/>
                    </a:ext>
                  </a:extLst>
                </a:gridCol>
              </a:tblGrid>
              <a:tr h="370840">
                <a:tc gridSpan="3">
                  <a:txBody>
                    <a:bodyPr/>
                    <a:lstStyle/>
                    <a:p>
                      <a:pPr algn="ctr"/>
                      <a:r>
                        <a:rPr lang="en-US" sz="2000" dirty="0"/>
                        <a:t>Hypothetical </a:t>
                      </a:r>
                      <a:r>
                        <a:rPr lang="en-US" sz="2000" dirty="0" smtClean="0"/>
                        <a:t>increasing </a:t>
                      </a:r>
                      <a:r>
                        <a:rPr lang="en-US" sz="2000" dirty="0"/>
                        <a:t>i</a:t>
                      </a:r>
                      <a:r>
                        <a:rPr lang="en-US" sz="2000" dirty="0" smtClean="0"/>
                        <a:t>ncome </a:t>
                      </a:r>
                      <a:r>
                        <a:rPr lang="en-US" sz="2000" dirty="0"/>
                        <a:t>a</a:t>
                      </a:r>
                      <a:r>
                        <a:rPr lang="en-US" sz="2000" dirty="0" smtClean="0"/>
                        <a:t>nnuity</a:t>
                      </a:r>
                      <a:endParaRPr lang="en-US"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dirty="0"/>
                        <a:t>Fixed Income</a:t>
                      </a:r>
                    </a:p>
                  </a:txBody>
                  <a:tcPr/>
                </a:tc>
                <a:tc hMerge="1">
                  <a:txBody>
                    <a:bodyPr/>
                    <a:lstStyle/>
                    <a:p>
                      <a:endParaRPr lang="en-US" dirty="0"/>
                    </a:p>
                  </a:txBody>
                  <a:tcPr/>
                </a:tc>
                <a:extLst>
                  <a:ext uri="{0D108BD9-81ED-4DB2-BD59-A6C34878D82A}">
                    <a16:rowId xmlns:a16="http://schemas.microsoft.com/office/drawing/2014/main" val="4156480666"/>
                  </a:ext>
                </a:extLst>
              </a:tr>
              <a:tr h="370840">
                <a:tc>
                  <a:txBody>
                    <a:bodyPr/>
                    <a:lstStyle/>
                    <a:p>
                      <a:pPr algn="ctr"/>
                      <a:r>
                        <a:rPr lang="en-US" b="1" dirty="0">
                          <a:solidFill>
                            <a:schemeClr val="bg2"/>
                          </a:solidFill>
                        </a:rPr>
                        <a:t>Years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51461"/>
                    </a:solidFill>
                  </a:tcPr>
                </a:tc>
                <a:tc>
                  <a:txBody>
                    <a:bodyPr/>
                    <a:lstStyle/>
                    <a:p>
                      <a:pPr algn="ctr"/>
                      <a:r>
                        <a:rPr lang="en-US" b="1" dirty="0">
                          <a:solidFill>
                            <a:schemeClr val="bg2"/>
                          </a:solidFill>
                        </a:rPr>
                        <a:t>Purchasing power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51461"/>
                    </a:solidFill>
                  </a:tcPr>
                </a:tc>
                <a:tc>
                  <a:txBody>
                    <a:bodyPr/>
                    <a:lstStyle/>
                    <a:p>
                      <a:pPr algn="ctr"/>
                      <a:r>
                        <a:rPr lang="en-US" b="1" dirty="0">
                          <a:solidFill>
                            <a:schemeClr val="bg2"/>
                          </a:solidFill>
                        </a:rPr>
                        <a:t>Value in today’s dollars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51461"/>
                    </a:solidFill>
                  </a:tcPr>
                </a:tc>
                <a:extLst>
                  <a:ext uri="{0D108BD9-81ED-4DB2-BD59-A6C34878D82A}">
                    <a16:rowId xmlns:a16="http://schemas.microsoft.com/office/drawing/2014/main" val="4247860311"/>
                  </a:ext>
                </a:extLst>
              </a:tr>
              <a:tr h="370840">
                <a:tc>
                  <a:txBody>
                    <a:bodyPr/>
                    <a:lstStyle/>
                    <a:p>
                      <a:pPr algn="ctr"/>
                      <a:r>
                        <a:rPr lang="en-US" dirty="0">
                          <a:solidFill>
                            <a:schemeClr val="tx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extLst>
                  <a:ext uri="{0D108BD9-81ED-4DB2-BD59-A6C34878D82A}">
                    <a16:rowId xmlns:a16="http://schemas.microsoft.com/office/drawing/2014/main" val="3503817599"/>
                  </a:ext>
                </a:extLst>
              </a:tr>
              <a:tr h="370840">
                <a:tc>
                  <a:txBody>
                    <a:bodyPr/>
                    <a:lstStyle/>
                    <a:p>
                      <a:pPr algn="ctr"/>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105%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$10,493.13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extLst>
                  <a:ext uri="{0D108BD9-81ED-4DB2-BD59-A6C34878D82A}">
                    <a16:rowId xmlns:a16="http://schemas.microsoft.com/office/drawing/2014/main" val="916053926"/>
                  </a:ext>
                </a:extLst>
              </a:tr>
              <a:tr h="370840">
                <a:tc>
                  <a:txBody>
                    <a:bodyPr/>
                    <a:lstStyle/>
                    <a:p>
                      <a:pPr algn="ctr"/>
                      <a:r>
                        <a:rPr lang="en-US" dirty="0">
                          <a:solidFill>
                            <a:schemeClr val="tx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111%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$11,143.87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extLst>
                  <a:ext uri="{0D108BD9-81ED-4DB2-BD59-A6C34878D82A}">
                    <a16:rowId xmlns:a16="http://schemas.microsoft.com/office/drawing/2014/main" val="1593849396"/>
                  </a:ext>
                </a:extLst>
              </a:tr>
              <a:tr h="370840">
                <a:tc>
                  <a:txBody>
                    <a:bodyPr/>
                    <a:lstStyle/>
                    <a:p>
                      <a:pPr algn="ctr"/>
                      <a:r>
                        <a:rPr lang="en-US" dirty="0">
                          <a:solidFill>
                            <a:schemeClr val="tx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118%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$11,834.97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extLst>
                  <a:ext uri="{0D108BD9-81ED-4DB2-BD59-A6C34878D82A}">
                    <a16:rowId xmlns:a16="http://schemas.microsoft.com/office/drawing/2014/main" val="4049457077"/>
                  </a:ext>
                </a:extLst>
              </a:tr>
              <a:tr h="370840">
                <a:tc>
                  <a:txBody>
                    <a:bodyPr/>
                    <a:lstStyle/>
                    <a:p>
                      <a:pPr algn="ctr"/>
                      <a:r>
                        <a:rPr lang="en-US" dirty="0">
                          <a:solidFill>
                            <a:schemeClr val="tx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126%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$12,568.93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extLst>
                  <a:ext uri="{0D108BD9-81ED-4DB2-BD59-A6C34878D82A}">
                    <a16:rowId xmlns:a16="http://schemas.microsoft.com/office/drawing/2014/main" val="299770563"/>
                  </a:ext>
                </a:extLst>
              </a:tr>
              <a:tr h="370840">
                <a:tc>
                  <a:txBody>
                    <a:bodyPr/>
                    <a:lstStyle/>
                    <a:p>
                      <a:pPr algn="ctr"/>
                      <a:r>
                        <a:rPr lang="en-US" dirty="0">
                          <a:solidFill>
                            <a:schemeClr val="tx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133%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$13,348.41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extLst>
                  <a:ext uri="{0D108BD9-81ED-4DB2-BD59-A6C34878D82A}">
                    <a16:rowId xmlns:a16="http://schemas.microsoft.com/office/drawing/2014/main" val="3285452149"/>
                  </a:ext>
                </a:extLst>
              </a:tr>
              <a:tr h="370840">
                <a:tc>
                  <a:txBody>
                    <a:bodyPr/>
                    <a:lstStyle/>
                    <a:p>
                      <a:pPr algn="ctr"/>
                      <a:r>
                        <a:rPr lang="en-US" dirty="0">
                          <a:solidFill>
                            <a:schemeClr val="tx1"/>
                          </a:solidFill>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142%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$14,176.23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extLst>
                  <a:ext uri="{0D108BD9-81ED-4DB2-BD59-A6C34878D82A}">
                    <a16:rowId xmlns:a16="http://schemas.microsoft.com/office/drawing/2014/main" val="793652111"/>
                  </a:ext>
                </a:extLst>
              </a:tr>
            </a:tbl>
          </a:graphicData>
        </a:graphic>
      </p:graphicFrame>
      <p:sp>
        <p:nvSpPr>
          <p:cNvPr id="4" name="TextBox 3">
            <a:extLst>
              <a:ext uri="{FF2B5EF4-FFF2-40B4-BE49-F238E27FC236}">
                <a16:creationId xmlns:a16="http://schemas.microsoft.com/office/drawing/2014/main" id="{3099E218-624D-B64C-9ED9-D0E2E52277FF}"/>
              </a:ext>
            </a:extLst>
          </p:cNvPr>
          <p:cNvSpPr txBox="1"/>
          <p:nvPr/>
        </p:nvSpPr>
        <p:spPr>
          <a:xfrm>
            <a:off x="380141" y="5960146"/>
            <a:ext cx="11484757" cy="365125"/>
          </a:xfrm>
          <a:prstGeom prst="rect">
            <a:avLst/>
          </a:prstGeom>
          <a:noFill/>
        </p:spPr>
        <p:txBody>
          <a:bodyPr wrap="square" rtlCol="0">
            <a:noAutofit/>
          </a:bodyPr>
          <a:lstStyle/>
          <a:p>
            <a:pPr>
              <a:lnSpc>
                <a:spcPct val="90000"/>
              </a:lnSpc>
            </a:pPr>
            <a:r>
              <a:rPr lang="en-US" sz="1200" dirty="0">
                <a:solidFill>
                  <a:srgbClr val="7F7F7F"/>
                </a:solidFill>
              </a:rPr>
              <a:t>Assumes a 3% return for the </a:t>
            </a:r>
            <a:r>
              <a:rPr lang="en-US" sz="1200" dirty="0" smtClean="0">
                <a:solidFill>
                  <a:srgbClr val="7F7F7F"/>
                </a:solidFill>
              </a:rPr>
              <a:t>hypothetical </a:t>
            </a:r>
            <a:r>
              <a:rPr lang="en-US" sz="1200" dirty="0">
                <a:solidFill>
                  <a:srgbClr val="7F7F7F"/>
                </a:solidFill>
              </a:rPr>
              <a:t>i</a:t>
            </a:r>
            <a:r>
              <a:rPr lang="en-US" sz="1200" dirty="0" smtClean="0">
                <a:solidFill>
                  <a:srgbClr val="7F7F7F"/>
                </a:solidFill>
              </a:rPr>
              <a:t>ncreasing </a:t>
            </a:r>
            <a:r>
              <a:rPr lang="en-US" sz="1200" dirty="0">
                <a:solidFill>
                  <a:srgbClr val="7F7F7F"/>
                </a:solidFill>
              </a:rPr>
              <a:t>i</a:t>
            </a:r>
            <a:r>
              <a:rPr lang="en-US" sz="1200" dirty="0" smtClean="0">
                <a:solidFill>
                  <a:srgbClr val="7F7F7F"/>
                </a:solidFill>
              </a:rPr>
              <a:t>ncome </a:t>
            </a:r>
            <a:r>
              <a:rPr lang="en-US" sz="1200" dirty="0">
                <a:solidFill>
                  <a:srgbClr val="7F7F7F"/>
                </a:solidFill>
              </a:rPr>
              <a:t>a</a:t>
            </a:r>
            <a:r>
              <a:rPr lang="en-US" sz="1200" dirty="0" smtClean="0">
                <a:solidFill>
                  <a:srgbClr val="7F7F7F"/>
                </a:solidFill>
              </a:rPr>
              <a:t>nnuity</a:t>
            </a:r>
            <a:r>
              <a:rPr lang="en-US" sz="1200" dirty="0">
                <a:solidFill>
                  <a:srgbClr val="7F7F7F"/>
                </a:solidFill>
              </a:rPr>
              <a:t>. The hypothetical investment results are for illustrative purposes only and should not be deemed a representation of past or future results. Actual results may be more or less that those shown. This illustration does not represent any specific product and/or service. </a:t>
            </a:r>
          </a:p>
        </p:txBody>
      </p:sp>
    </p:spTree>
    <p:extLst>
      <p:ext uri="{BB962C8B-B14F-4D97-AF65-F5344CB8AC3E}">
        <p14:creationId xmlns:p14="http://schemas.microsoft.com/office/powerpoint/2010/main" val="136364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83C9-ED3A-1E48-A23C-69E9BC05D389}"/>
              </a:ext>
            </a:extLst>
          </p:cNvPr>
          <p:cNvSpPr>
            <a:spLocks noGrp="1"/>
          </p:cNvSpPr>
          <p:nvPr>
            <p:ph type="title"/>
          </p:nvPr>
        </p:nvSpPr>
        <p:spPr>
          <a:xfrm>
            <a:off x="380141" y="394430"/>
            <a:ext cx="10959461" cy="812800"/>
          </a:xfrm>
        </p:spPr>
        <p:txBody>
          <a:bodyPr/>
          <a:lstStyle/>
          <a:p>
            <a:r>
              <a:rPr lang="en-US" dirty="0"/>
              <a:t>Hypothetical comparison: </a:t>
            </a:r>
            <a:r>
              <a:rPr lang="en-US" b="1" dirty="0"/>
              <a:t>5.05% Healthcare inflation rate </a:t>
            </a:r>
            <a:r>
              <a:rPr lang="en-US" dirty="0"/>
              <a:t>with </a:t>
            </a:r>
            <a:r>
              <a:rPr lang="en-US" dirty="0" smtClean="0"/>
              <a:t>fixed </a:t>
            </a:r>
            <a:r>
              <a:rPr lang="en-US" dirty="0"/>
              <a:t>i</a:t>
            </a:r>
            <a:r>
              <a:rPr lang="en-US" dirty="0" smtClean="0"/>
              <a:t>ncome </a:t>
            </a:r>
            <a:r>
              <a:rPr lang="en-US" dirty="0"/>
              <a:t>vs. </a:t>
            </a:r>
            <a:r>
              <a:rPr lang="en-US" dirty="0" smtClean="0"/>
              <a:t>hypothetical </a:t>
            </a:r>
            <a:r>
              <a:rPr lang="en-US" dirty="0"/>
              <a:t>i</a:t>
            </a:r>
            <a:r>
              <a:rPr lang="en-US" dirty="0" smtClean="0"/>
              <a:t>ncreasing </a:t>
            </a:r>
            <a:r>
              <a:rPr lang="en-US" dirty="0"/>
              <a:t>i</a:t>
            </a:r>
            <a:r>
              <a:rPr lang="en-US" dirty="0" smtClean="0"/>
              <a:t>ncome </a:t>
            </a:r>
            <a:r>
              <a:rPr lang="en-US" dirty="0"/>
              <a:t>a</a:t>
            </a:r>
            <a:r>
              <a:rPr lang="en-US" dirty="0" smtClean="0"/>
              <a:t>nnuity </a:t>
            </a:r>
            <a:endParaRPr lang="en-US" dirty="0"/>
          </a:p>
        </p:txBody>
      </p:sp>
      <p:sp>
        <p:nvSpPr>
          <p:cNvPr id="3" name="Slide Number Placeholder 2">
            <a:extLst>
              <a:ext uri="{FF2B5EF4-FFF2-40B4-BE49-F238E27FC236}">
                <a16:creationId xmlns:a16="http://schemas.microsoft.com/office/drawing/2014/main" id="{5CDCD82B-2992-5D4E-A71E-97ADA11E2779}"/>
              </a:ext>
            </a:extLst>
          </p:cNvPr>
          <p:cNvSpPr>
            <a:spLocks noGrp="1"/>
          </p:cNvSpPr>
          <p:nvPr>
            <p:ph type="sldNum" sz="quarter" idx="11"/>
          </p:nvPr>
        </p:nvSpPr>
        <p:spPr/>
        <p:txBody>
          <a:bodyPr/>
          <a:lstStyle/>
          <a:p>
            <a:fld id="{67FC5CDF-15F9-4054-9F50-C9080AAD3281}" type="slidenum">
              <a:rPr lang="en-US" smtClean="0"/>
              <a:pPr/>
              <a:t>11</a:t>
            </a:fld>
            <a:endParaRPr lang="en-US" dirty="0"/>
          </a:p>
        </p:txBody>
      </p:sp>
      <p:graphicFrame>
        <p:nvGraphicFramePr>
          <p:cNvPr id="7" name="Table 7">
            <a:extLst>
              <a:ext uri="{FF2B5EF4-FFF2-40B4-BE49-F238E27FC236}">
                <a16:creationId xmlns:a16="http://schemas.microsoft.com/office/drawing/2014/main" id="{E89B73AC-5191-DE46-9BEA-5FD1232F6B06}"/>
              </a:ext>
            </a:extLst>
          </p:cNvPr>
          <p:cNvGraphicFramePr>
            <a:graphicFrameLocks noGrp="1"/>
          </p:cNvGraphicFramePr>
          <p:nvPr>
            <p:extLst>
              <p:ext uri="{D42A27DB-BD31-4B8C-83A1-F6EECF244321}">
                <p14:modId xmlns:p14="http://schemas.microsoft.com/office/powerpoint/2010/main" val="3070337205"/>
              </p:ext>
            </p:extLst>
          </p:nvPr>
        </p:nvGraphicFramePr>
        <p:xfrm>
          <a:off x="869631" y="1514674"/>
          <a:ext cx="4735715" cy="4328160"/>
        </p:xfrm>
        <a:graphic>
          <a:graphicData uri="http://schemas.openxmlformats.org/drawingml/2006/table">
            <a:tbl>
              <a:tblPr firstRow="1" bandRow="1">
                <a:tableStyleId>{5C22544A-7EE6-4342-B048-85BDC9FD1C3A}</a:tableStyleId>
              </a:tblPr>
              <a:tblGrid>
                <a:gridCol w="1003536">
                  <a:extLst>
                    <a:ext uri="{9D8B030D-6E8A-4147-A177-3AD203B41FA5}">
                      <a16:colId xmlns:a16="http://schemas.microsoft.com/office/drawing/2014/main" val="3204580726"/>
                    </a:ext>
                  </a:extLst>
                </a:gridCol>
                <a:gridCol w="1760462">
                  <a:extLst>
                    <a:ext uri="{9D8B030D-6E8A-4147-A177-3AD203B41FA5}">
                      <a16:colId xmlns:a16="http://schemas.microsoft.com/office/drawing/2014/main" val="1095624225"/>
                    </a:ext>
                  </a:extLst>
                </a:gridCol>
                <a:gridCol w="1971717">
                  <a:extLst>
                    <a:ext uri="{9D8B030D-6E8A-4147-A177-3AD203B41FA5}">
                      <a16:colId xmlns:a16="http://schemas.microsoft.com/office/drawing/2014/main" val="3678109537"/>
                    </a:ext>
                  </a:extLst>
                </a:gridCol>
              </a:tblGrid>
              <a:tr h="370840">
                <a:tc gridSpan="3">
                  <a:txBody>
                    <a:bodyPr/>
                    <a:lstStyle/>
                    <a:p>
                      <a:pPr algn="ctr"/>
                      <a:r>
                        <a:rPr lang="en-US" dirty="0"/>
                        <a:t>Fixed </a:t>
                      </a:r>
                      <a:r>
                        <a:rPr lang="en-US" dirty="0" smtClean="0"/>
                        <a:t>income</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dirty="0"/>
                        <a:t>Fixed Income</a:t>
                      </a:r>
                    </a:p>
                  </a:txBody>
                  <a:tcPr/>
                </a:tc>
                <a:tc hMerge="1">
                  <a:txBody>
                    <a:bodyPr/>
                    <a:lstStyle/>
                    <a:p>
                      <a:endParaRPr lang="en-US" dirty="0"/>
                    </a:p>
                  </a:txBody>
                  <a:tcPr/>
                </a:tc>
                <a:extLst>
                  <a:ext uri="{0D108BD9-81ED-4DB2-BD59-A6C34878D82A}">
                    <a16:rowId xmlns:a16="http://schemas.microsoft.com/office/drawing/2014/main" val="4156480666"/>
                  </a:ext>
                </a:extLst>
              </a:tr>
              <a:tr h="370840">
                <a:tc>
                  <a:txBody>
                    <a:bodyPr/>
                    <a:lstStyle/>
                    <a:p>
                      <a:pPr algn="ctr"/>
                      <a:r>
                        <a:rPr lang="en-US" b="1" dirty="0">
                          <a:solidFill>
                            <a:schemeClr val="bg2"/>
                          </a:solidFill>
                        </a:rPr>
                        <a:t>Years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F898F"/>
                    </a:solidFill>
                  </a:tcPr>
                </a:tc>
                <a:tc>
                  <a:txBody>
                    <a:bodyPr/>
                    <a:lstStyle/>
                    <a:p>
                      <a:pPr algn="ctr"/>
                      <a:r>
                        <a:rPr lang="en-US" b="1" dirty="0">
                          <a:solidFill>
                            <a:schemeClr val="bg2"/>
                          </a:solidFill>
                        </a:rPr>
                        <a:t>Purchasing power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F898F"/>
                    </a:solidFill>
                  </a:tcPr>
                </a:tc>
                <a:tc>
                  <a:txBody>
                    <a:bodyPr/>
                    <a:lstStyle/>
                    <a:p>
                      <a:pPr algn="ctr"/>
                      <a:r>
                        <a:rPr lang="en-US" b="1" dirty="0">
                          <a:solidFill>
                            <a:schemeClr val="bg2"/>
                          </a:solidFill>
                        </a:rPr>
                        <a:t>Value in today’s dollars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F898F"/>
                    </a:solidFill>
                  </a:tcPr>
                </a:tc>
                <a:extLst>
                  <a:ext uri="{0D108BD9-81ED-4DB2-BD59-A6C34878D82A}">
                    <a16:rowId xmlns:a16="http://schemas.microsoft.com/office/drawing/2014/main" val="4247860311"/>
                  </a:ext>
                </a:extLst>
              </a:tr>
              <a:tr h="370840">
                <a:tc>
                  <a:txBody>
                    <a:bodyPr/>
                    <a:lstStyle/>
                    <a:p>
                      <a:pPr algn="ctr"/>
                      <a:r>
                        <a:rPr lang="en-US" dirty="0">
                          <a:solidFill>
                            <a:schemeClr val="tx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extLst>
                  <a:ext uri="{0D108BD9-81ED-4DB2-BD59-A6C34878D82A}">
                    <a16:rowId xmlns:a16="http://schemas.microsoft.com/office/drawing/2014/main" val="3327603475"/>
                  </a:ext>
                </a:extLst>
              </a:tr>
              <a:tr h="370840">
                <a:tc>
                  <a:txBody>
                    <a:bodyPr/>
                    <a:lstStyle/>
                    <a:p>
                      <a:pPr algn="ctr"/>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$8,211.37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extLst>
                  <a:ext uri="{0D108BD9-81ED-4DB2-BD59-A6C34878D82A}">
                    <a16:rowId xmlns:a16="http://schemas.microsoft.com/office/drawing/2014/main" val="916053926"/>
                  </a:ext>
                </a:extLst>
              </a:tr>
              <a:tr h="370840">
                <a:tc>
                  <a:txBody>
                    <a:bodyPr/>
                    <a:lstStyle/>
                    <a:p>
                      <a:pPr algn="ctr"/>
                      <a:r>
                        <a:rPr lang="en-US" dirty="0">
                          <a:solidFill>
                            <a:schemeClr val="tx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64%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$6,418.53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extLst>
                  <a:ext uri="{0D108BD9-81ED-4DB2-BD59-A6C34878D82A}">
                    <a16:rowId xmlns:a16="http://schemas.microsoft.com/office/drawing/2014/main" val="1593849396"/>
                  </a:ext>
                </a:extLst>
              </a:tr>
              <a:tr h="370840">
                <a:tc>
                  <a:txBody>
                    <a:bodyPr/>
                    <a:lstStyle/>
                    <a:p>
                      <a:pPr algn="ctr"/>
                      <a:r>
                        <a:rPr lang="en-US" dirty="0">
                          <a:solidFill>
                            <a:schemeClr val="tx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$5,017.13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extLst>
                  <a:ext uri="{0D108BD9-81ED-4DB2-BD59-A6C34878D82A}">
                    <a16:rowId xmlns:a16="http://schemas.microsoft.com/office/drawing/2014/main" val="4049457077"/>
                  </a:ext>
                </a:extLst>
              </a:tr>
              <a:tr h="370840">
                <a:tc>
                  <a:txBody>
                    <a:bodyPr/>
                    <a:lstStyle/>
                    <a:p>
                      <a:pPr algn="ctr"/>
                      <a:r>
                        <a:rPr lang="en-US" dirty="0">
                          <a:solidFill>
                            <a:schemeClr val="tx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39%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$3,921.71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extLst>
                  <a:ext uri="{0D108BD9-81ED-4DB2-BD59-A6C34878D82A}">
                    <a16:rowId xmlns:a16="http://schemas.microsoft.com/office/drawing/2014/main" val="299770563"/>
                  </a:ext>
                </a:extLst>
              </a:tr>
              <a:tr h="370840">
                <a:tc>
                  <a:txBody>
                    <a:bodyPr/>
                    <a:lstStyle/>
                    <a:p>
                      <a:pPr algn="ctr"/>
                      <a:r>
                        <a:rPr lang="en-US" dirty="0">
                          <a:solidFill>
                            <a:schemeClr val="tx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tc>
                  <a:txBody>
                    <a:bodyPr/>
                    <a:lstStyle/>
                    <a:p>
                      <a:pPr algn="ctr"/>
                      <a:r>
                        <a:rPr lang="en-US" dirty="0">
                          <a:solidFill>
                            <a:schemeClr val="tx1"/>
                          </a:solidFill>
                        </a:rPr>
                        <a:t>$3,065.45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4F6"/>
                    </a:solidFill>
                  </a:tcPr>
                </a:tc>
                <a:extLst>
                  <a:ext uri="{0D108BD9-81ED-4DB2-BD59-A6C34878D82A}">
                    <a16:rowId xmlns:a16="http://schemas.microsoft.com/office/drawing/2014/main" val="3285452149"/>
                  </a:ext>
                </a:extLst>
              </a:tr>
              <a:tr h="370840">
                <a:tc>
                  <a:txBody>
                    <a:bodyPr/>
                    <a:lstStyle/>
                    <a:p>
                      <a:pPr algn="ctr"/>
                      <a:r>
                        <a:rPr lang="en-US" dirty="0">
                          <a:solidFill>
                            <a:schemeClr val="tx1"/>
                          </a:solidFill>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tc>
                  <a:txBody>
                    <a:bodyPr/>
                    <a:lstStyle/>
                    <a:p>
                      <a:pPr algn="ctr"/>
                      <a:r>
                        <a:rPr lang="en-US" dirty="0">
                          <a:solidFill>
                            <a:schemeClr val="tx1"/>
                          </a:solidFill>
                        </a:rPr>
                        <a:t>$2,396.15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FB"/>
                    </a:solidFill>
                  </a:tcPr>
                </a:tc>
                <a:extLst>
                  <a:ext uri="{0D108BD9-81ED-4DB2-BD59-A6C34878D82A}">
                    <a16:rowId xmlns:a16="http://schemas.microsoft.com/office/drawing/2014/main" val="793652111"/>
                  </a:ext>
                </a:extLst>
              </a:tr>
            </a:tbl>
          </a:graphicData>
        </a:graphic>
      </p:graphicFrame>
      <p:graphicFrame>
        <p:nvGraphicFramePr>
          <p:cNvPr id="6" name="Table 7">
            <a:extLst>
              <a:ext uri="{FF2B5EF4-FFF2-40B4-BE49-F238E27FC236}">
                <a16:creationId xmlns:a16="http://schemas.microsoft.com/office/drawing/2014/main" id="{6B94BAB0-8316-1240-B511-F87B8630E07A}"/>
              </a:ext>
            </a:extLst>
          </p:cNvPr>
          <p:cNvGraphicFramePr>
            <a:graphicFrameLocks noGrp="1"/>
          </p:cNvGraphicFramePr>
          <p:nvPr>
            <p:extLst>
              <p:ext uri="{D42A27DB-BD31-4B8C-83A1-F6EECF244321}">
                <p14:modId xmlns:p14="http://schemas.microsoft.com/office/powerpoint/2010/main" val="1300051564"/>
              </p:ext>
            </p:extLst>
          </p:nvPr>
        </p:nvGraphicFramePr>
        <p:xfrm>
          <a:off x="6435966" y="1514674"/>
          <a:ext cx="4899103" cy="4282440"/>
        </p:xfrm>
        <a:graphic>
          <a:graphicData uri="http://schemas.openxmlformats.org/drawingml/2006/table">
            <a:tbl>
              <a:tblPr firstRow="1" bandRow="1">
                <a:tableStyleId>{5C22544A-7EE6-4342-B048-85BDC9FD1C3A}</a:tableStyleId>
              </a:tblPr>
              <a:tblGrid>
                <a:gridCol w="1038159">
                  <a:extLst>
                    <a:ext uri="{9D8B030D-6E8A-4147-A177-3AD203B41FA5}">
                      <a16:colId xmlns:a16="http://schemas.microsoft.com/office/drawing/2014/main" val="3204580726"/>
                    </a:ext>
                  </a:extLst>
                </a:gridCol>
                <a:gridCol w="1821200">
                  <a:extLst>
                    <a:ext uri="{9D8B030D-6E8A-4147-A177-3AD203B41FA5}">
                      <a16:colId xmlns:a16="http://schemas.microsoft.com/office/drawing/2014/main" val="1095624225"/>
                    </a:ext>
                  </a:extLst>
                </a:gridCol>
                <a:gridCol w="2039744">
                  <a:extLst>
                    <a:ext uri="{9D8B030D-6E8A-4147-A177-3AD203B41FA5}">
                      <a16:colId xmlns:a16="http://schemas.microsoft.com/office/drawing/2014/main" val="3678109537"/>
                    </a:ext>
                  </a:extLst>
                </a:gridCol>
              </a:tblGrid>
              <a:tr h="370840">
                <a:tc gridSpan="3">
                  <a:txBody>
                    <a:bodyPr/>
                    <a:lstStyle/>
                    <a:p>
                      <a:pPr algn="ctr"/>
                      <a:r>
                        <a:rPr lang="en-US" sz="2000" dirty="0"/>
                        <a:t>Hypothetical </a:t>
                      </a:r>
                      <a:r>
                        <a:rPr lang="en-US" sz="2000" dirty="0" smtClean="0"/>
                        <a:t>increasing </a:t>
                      </a:r>
                      <a:r>
                        <a:rPr lang="en-US" sz="2000" dirty="0"/>
                        <a:t>i</a:t>
                      </a:r>
                      <a:r>
                        <a:rPr lang="en-US" sz="2000" dirty="0" smtClean="0"/>
                        <a:t>ncome </a:t>
                      </a:r>
                      <a:r>
                        <a:rPr lang="en-US" sz="2000" dirty="0"/>
                        <a:t>a</a:t>
                      </a:r>
                      <a:r>
                        <a:rPr lang="en-US" sz="2000" dirty="0" smtClean="0"/>
                        <a:t>nnuity</a:t>
                      </a:r>
                      <a:endParaRPr lang="en-US"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dirty="0"/>
                        <a:t>Fixed Income</a:t>
                      </a:r>
                    </a:p>
                  </a:txBody>
                  <a:tcPr/>
                </a:tc>
                <a:tc hMerge="1">
                  <a:txBody>
                    <a:bodyPr/>
                    <a:lstStyle/>
                    <a:p>
                      <a:endParaRPr lang="en-US" dirty="0"/>
                    </a:p>
                  </a:txBody>
                  <a:tcPr/>
                </a:tc>
                <a:extLst>
                  <a:ext uri="{0D108BD9-81ED-4DB2-BD59-A6C34878D82A}">
                    <a16:rowId xmlns:a16="http://schemas.microsoft.com/office/drawing/2014/main" val="4156480666"/>
                  </a:ext>
                </a:extLst>
              </a:tr>
              <a:tr h="370840">
                <a:tc>
                  <a:txBody>
                    <a:bodyPr/>
                    <a:lstStyle/>
                    <a:p>
                      <a:pPr algn="ctr"/>
                      <a:r>
                        <a:rPr lang="en-US" b="1" dirty="0">
                          <a:solidFill>
                            <a:schemeClr val="bg2"/>
                          </a:solidFill>
                        </a:rPr>
                        <a:t>Years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51461"/>
                    </a:solidFill>
                  </a:tcPr>
                </a:tc>
                <a:tc>
                  <a:txBody>
                    <a:bodyPr/>
                    <a:lstStyle/>
                    <a:p>
                      <a:pPr algn="ctr"/>
                      <a:r>
                        <a:rPr lang="en-US" b="1" dirty="0">
                          <a:solidFill>
                            <a:schemeClr val="bg2"/>
                          </a:solidFill>
                        </a:rPr>
                        <a:t>Purchasing power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51461"/>
                    </a:solidFill>
                  </a:tcPr>
                </a:tc>
                <a:tc>
                  <a:txBody>
                    <a:bodyPr/>
                    <a:lstStyle/>
                    <a:p>
                      <a:pPr algn="ctr"/>
                      <a:r>
                        <a:rPr lang="en-US" b="1" dirty="0">
                          <a:solidFill>
                            <a:schemeClr val="bg2"/>
                          </a:solidFill>
                        </a:rPr>
                        <a:t>Value in today’s dollars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51461"/>
                    </a:solidFill>
                  </a:tcPr>
                </a:tc>
                <a:extLst>
                  <a:ext uri="{0D108BD9-81ED-4DB2-BD59-A6C34878D82A}">
                    <a16:rowId xmlns:a16="http://schemas.microsoft.com/office/drawing/2014/main" val="4247860311"/>
                  </a:ext>
                </a:extLst>
              </a:tr>
              <a:tr h="370840">
                <a:tc>
                  <a:txBody>
                    <a:bodyPr/>
                    <a:lstStyle/>
                    <a:p>
                      <a:pPr algn="ctr"/>
                      <a:r>
                        <a:rPr lang="en-US" dirty="0">
                          <a:solidFill>
                            <a:schemeClr val="tx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extLst>
                  <a:ext uri="{0D108BD9-81ED-4DB2-BD59-A6C34878D82A}">
                    <a16:rowId xmlns:a16="http://schemas.microsoft.com/office/drawing/2014/main" val="3503817599"/>
                  </a:ext>
                </a:extLst>
              </a:tr>
              <a:tr h="370840">
                <a:tc>
                  <a:txBody>
                    <a:bodyPr/>
                    <a:lstStyle/>
                    <a:p>
                      <a:pPr algn="ctr"/>
                      <a:r>
                        <a:rPr lang="en-US" dirty="0">
                          <a:solidFill>
                            <a:schemeClr val="tx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$9,792.21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extLst>
                  <a:ext uri="{0D108BD9-81ED-4DB2-BD59-A6C34878D82A}">
                    <a16:rowId xmlns:a16="http://schemas.microsoft.com/office/drawing/2014/main" val="916053926"/>
                  </a:ext>
                </a:extLst>
              </a:tr>
              <a:tr h="370840">
                <a:tc>
                  <a:txBody>
                    <a:bodyPr/>
                    <a:lstStyle/>
                    <a:p>
                      <a:pPr algn="ctr"/>
                      <a:r>
                        <a:rPr lang="en-US" dirty="0">
                          <a:solidFill>
                            <a:schemeClr val="tx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$9,538.54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extLst>
                  <a:ext uri="{0D108BD9-81ED-4DB2-BD59-A6C34878D82A}">
                    <a16:rowId xmlns:a16="http://schemas.microsoft.com/office/drawing/2014/main" val="1593849396"/>
                  </a:ext>
                </a:extLst>
              </a:tr>
              <a:tr h="370840">
                <a:tc>
                  <a:txBody>
                    <a:bodyPr/>
                    <a:lstStyle/>
                    <a:p>
                      <a:pPr algn="ctr"/>
                      <a:r>
                        <a:rPr lang="en-US" dirty="0">
                          <a:solidFill>
                            <a:schemeClr val="tx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$9,291.45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extLst>
                  <a:ext uri="{0D108BD9-81ED-4DB2-BD59-A6C34878D82A}">
                    <a16:rowId xmlns:a16="http://schemas.microsoft.com/office/drawing/2014/main" val="4049457077"/>
                  </a:ext>
                </a:extLst>
              </a:tr>
              <a:tr h="370840">
                <a:tc>
                  <a:txBody>
                    <a:bodyPr/>
                    <a:lstStyle/>
                    <a:p>
                      <a:pPr algn="ctr"/>
                      <a:r>
                        <a:rPr lang="en-US" dirty="0">
                          <a:solidFill>
                            <a:schemeClr val="tx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$9,050.75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extLst>
                  <a:ext uri="{0D108BD9-81ED-4DB2-BD59-A6C34878D82A}">
                    <a16:rowId xmlns:a16="http://schemas.microsoft.com/office/drawing/2014/main" val="299770563"/>
                  </a:ext>
                </a:extLst>
              </a:tr>
              <a:tr h="370840">
                <a:tc>
                  <a:txBody>
                    <a:bodyPr/>
                    <a:lstStyle/>
                    <a:p>
                      <a:pPr algn="ctr"/>
                      <a:r>
                        <a:rPr lang="en-US" dirty="0">
                          <a:solidFill>
                            <a:schemeClr val="tx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88%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tc>
                  <a:txBody>
                    <a:bodyPr/>
                    <a:lstStyle/>
                    <a:p>
                      <a:pPr algn="ctr"/>
                      <a:r>
                        <a:rPr lang="en-US" dirty="0">
                          <a:solidFill>
                            <a:schemeClr val="tx1"/>
                          </a:solidFill>
                        </a:rPr>
                        <a:t>$8,816.28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EAF8"/>
                    </a:solidFill>
                  </a:tcPr>
                </a:tc>
                <a:extLst>
                  <a:ext uri="{0D108BD9-81ED-4DB2-BD59-A6C34878D82A}">
                    <a16:rowId xmlns:a16="http://schemas.microsoft.com/office/drawing/2014/main" val="3285452149"/>
                  </a:ext>
                </a:extLst>
              </a:tr>
              <a:tr h="370840">
                <a:tc>
                  <a:txBody>
                    <a:bodyPr/>
                    <a:lstStyle/>
                    <a:p>
                      <a:pPr algn="ctr"/>
                      <a:r>
                        <a:rPr lang="en-US" dirty="0">
                          <a:solidFill>
                            <a:schemeClr val="tx1"/>
                          </a:solidFill>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86%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tc>
                  <a:txBody>
                    <a:bodyPr/>
                    <a:lstStyle/>
                    <a:p>
                      <a:pPr algn="ctr"/>
                      <a:r>
                        <a:rPr lang="en-US" dirty="0">
                          <a:solidFill>
                            <a:schemeClr val="tx1"/>
                          </a:solidFill>
                        </a:rPr>
                        <a:t>$8,587.90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F3FC"/>
                    </a:solidFill>
                  </a:tcPr>
                </a:tc>
                <a:extLst>
                  <a:ext uri="{0D108BD9-81ED-4DB2-BD59-A6C34878D82A}">
                    <a16:rowId xmlns:a16="http://schemas.microsoft.com/office/drawing/2014/main" val="793652111"/>
                  </a:ext>
                </a:extLst>
              </a:tr>
            </a:tbl>
          </a:graphicData>
        </a:graphic>
      </p:graphicFrame>
      <p:sp>
        <p:nvSpPr>
          <p:cNvPr id="8" name="TextBox 7">
            <a:extLst>
              <a:ext uri="{FF2B5EF4-FFF2-40B4-BE49-F238E27FC236}">
                <a16:creationId xmlns:a16="http://schemas.microsoft.com/office/drawing/2014/main" id="{6182EEA4-5DEB-734E-9DB6-5DA3BB32EE6C}"/>
              </a:ext>
            </a:extLst>
          </p:cNvPr>
          <p:cNvSpPr txBox="1"/>
          <p:nvPr/>
        </p:nvSpPr>
        <p:spPr>
          <a:xfrm>
            <a:off x="380141" y="5960146"/>
            <a:ext cx="11484757" cy="365125"/>
          </a:xfrm>
          <a:prstGeom prst="rect">
            <a:avLst/>
          </a:prstGeom>
          <a:noFill/>
        </p:spPr>
        <p:txBody>
          <a:bodyPr wrap="square" rtlCol="0">
            <a:noAutofit/>
          </a:bodyPr>
          <a:lstStyle/>
          <a:p>
            <a:pPr>
              <a:lnSpc>
                <a:spcPct val="90000"/>
              </a:lnSpc>
            </a:pPr>
            <a:r>
              <a:rPr lang="en-US" sz="1200" dirty="0">
                <a:solidFill>
                  <a:srgbClr val="7F7F7F"/>
                </a:solidFill>
              </a:rPr>
              <a:t>This hypothetical illustration is Assumes a 3% return for the Allianz </a:t>
            </a:r>
            <a:r>
              <a:rPr lang="en-US" sz="1200" dirty="0" smtClean="0">
                <a:solidFill>
                  <a:srgbClr val="7F7F7F"/>
                </a:solidFill>
              </a:rPr>
              <a:t>increasing </a:t>
            </a:r>
            <a:r>
              <a:rPr lang="en-US" sz="1200" dirty="0">
                <a:solidFill>
                  <a:srgbClr val="7F7F7F"/>
                </a:solidFill>
              </a:rPr>
              <a:t>i</a:t>
            </a:r>
            <a:r>
              <a:rPr lang="en-US" sz="1200" dirty="0" smtClean="0">
                <a:solidFill>
                  <a:srgbClr val="7F7F7F"/>
                </a:solidFill>
              </a:rPr>
              <a:t>ncome </a:t>
            </a:r>
            <a:r>
              <a:rPr lang="en-US" sz="1200" dirty="0">
                <a:solidFill>
                  <a:srgbClr val="7F7F7F"/>
                </a:solidFill>
              </a:rPr>
              <a:t>a</a:t>
            </a:r>
            <a:r>
              <a:rPr lang="en-US" sz="1200" dirty="0" smtClean="0">
                <a:solidFill>
                  <a:srgbClr val="7F7F7F"/>
                </a:solidFill>
              </a:rPr>
              <a:t>nnuity</a:t>
            </a:r>
            <a:r>
              <a:rPr lang="en-US" sz="1200" dirty="0">
                <a:solidFill>
                  <a:srgbClr val="7F7F7F"/>
                </a:solidFill>
              </a:rPr>
              <a:t>. The hypothetical investment results are for illustrative purposes only and should not be deemed a representation of past or future results. Actual results may be more or less that those shown. This illustration does not represent any specific product and/or service. </a:t>
            </a:r>
          </a:p>
        </p:txBody>
      </p:sp>
    </p:spTree>
    <p:extLst>
      <p:ext uri="{BB962C8B-B14F-4D97-AF65-F5344CB8AC3E}">
        <p14:creationId xmlns:p14="http://schemas.microsoft.com/office/powerpoint/2010/main" val="341922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2A0539-059E-0949-AD86-82F199A52116}"/>
              </a:ext>
            </a:extLst>
          </p:cNvPr>
          <p:cNvSpPr/>
          <p:nvPr/>
        </p:nvSpPr>
        <p:spPr>
          <a:xfrm>
            <a:off x="0" y="1460757"/>
            <a:ext cx="12192000" cy="3853543"/>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pic>
        <p:nvPicPr>
          <p:cNvPr id="13" name="Picture 12"/>
          <p:cNvPicPr>
            <a:picLocks noChangeAspect="1"/>
          </p:cNvPicPr>
          <p:nvPr/>
        </p:nvPicPr>
        <p:blipFill rotWithShape="1">
          <a:blip r:embed="rId3"/>
          <a:srcRect l="31172" t="12240" r="32179"/>
          <a:stretch/>
        </p:blipFill>
        <p:spPr>
          <a:xfrm>
            <a:off x="8722267" y="1774840"/>
            <a:ext cx="3028123" cy="392778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872E45FD-B48D-5B47-84E9-257CAD0454E3}"/>
              </a:ext>
            </a:extLst>
          </p:cNvPr>
          <p:cNvSpPr>
            <a:spLocks noGrp="1"/>
          </p:cNvSpPr>
          <p:nvPr>
            <p:ph type="title"/>
          </p:nvPr>
        </p:nvSpPr>
        <p:spPr>
          <a:xfrm>
            <a:off x="745996" y="3954457"/>
            <a:ext cx="5139643" cy="812800"/>
          </a:xfrm>
        </p:spPr>
        <p:txBody>
          <a:bodyPr/>
          <a:lstStyle/>
          <a:p>
            <a:r>
              <a:rPr lang="en-US" sz="4000" dirty="0"/>
              <a:t>We’ve tracked the performance of our increasing income option and can </a:t>
            </a:r>
            <a:br>
              <a:rPr lang="en-US" sz="4000" dirty="0"/>
            </a:br>
            <a:r>
              <a:rPr lang="en-US" sz="4000" b="1" dirty="0"/>
              <a:t>show you the data</a:t>
            </a:r>
          </a:p>
        </p:txBody>
      </p:sp>
      <p:sp>
        <p:nvSpPr>
          <p:cNvPr id="3" name="Slide Number Placeholder 2">
            <a:extLst>
              <a:ext uri="{FF2B5EF4-FFF2-40B4-BE49-F238E27FC236}">
                <a16:creationId xmlns:a16="http://schemas.microsoft.com/office/drawing/2014/main" id="{38486E4C-2D47-124C-B1A6-C326693841D1}"/>
              </a:ext>
            </a:extLst>
          </p:cNvPr>
          <p:cNvSpPr>
            <a:spLocks noGrp="1"/>
          </p:cNvSpPr>
          <p:nvPr>
            <p:ph type="sldNum" sz="quarter" idx="11"/>
          </p:nvPr>
        </p:nvSpPr>
        <p:spPr/>
        <p:txBody>
          <a:bodyPr/>
          <a:lstStyle/>
          <a:p>
            <a:fld id="{67FC5CDF-15F9-4054-9F50-C9080AAD3281}" type="slidenum">
              <a:rPr lang="en-US" smtClean="0"/>
              <a:pPr/>
              <a:t>12</a:t>
            </a:fld>
            <a:endParaRPr lang="en-US" dirty="0"/>
          </a:p>
        </p:txBody>
      </p:sp>
      <p:sp>
        <p:nvSpPr>
          <p:cNvPr id="6" name="TextBox 5">
            <a:extLst>
              <a:ext uri="{FF2B5EF4-FFF2-40B4-BE49-F238E27FC236}">
                <a16:creationId xmlns:a16="http://schemas.microsoft.com/office/drawing/2014/main" id="{58702279-EBE5-C841-8491-A2BB3F2B69F6}"/>
              </a:ext>
            </a:extLst>
          </p:cNvPr>
          <p:cNvSpPr txBox="1"/>
          <p:nvPr/>
        </p:nvSpPr>
        <p:spPr>
          <a:xfrm>
            <a:off x="563068" y="6090944"/>
            <a:ext cx="4267200" cy="325524"/>
          </a:xfrm>
          <a:prstGeom prst="rect">
            <a:avLst/>
          </a:prstGeom>
          <a:noFill/>
        </p:spPr>
        <p:txBody>
          <a:bodyPr wrap="square" rtlCol="0">
            <a:noAutofit/>
          </a:bodyPr>
          <a:lstStyle/>
          <a:p>
            <a:pPr>
              <a:lnSpc>
                <a:spcPct val="90000"/>
              </a:lnSpc>
            </a:pPr>
            <a:r>
              <a:rPr lang="en-US" sz="1600" dirty="0"/>
              <a:t>For full data </a:t>
            </a:r>
            <a:r>
              <a:rPr lang="en-US" sz="1600" dirty="0" smtClean="0"/>
              <a:t>see brochure </a:t>
            </a:r>
            <a:r>
              <a:rPr lang="en-US" sz="1600" dirty="0"/>
              <a:t>CSI-433.</a:t>
            </a:r>
          </a:p>
        </p:txBody>
      </p:sp>
      <p:pic>
        <p:nvPicPr>
          <p:cNvPr id="12" name="Picture 11"/>
          <p:cNvPicPr>
            <a:picLocks noChangeAspect="1"/>
          </p:cNvPicPr>
          <p:nvPr/>
        </p:nvPicPr>
        <p:blipFill rotWithShape="1">
          <a:blip r:embed="rId4"/>
          <a:srcRect l="31283" t="12037" r="32124"/>
          <a:stretch/>
        </p:blipFill>
        <p:spPr>
          <a:xfrm>
            <a:off x="7809161" y="158929"/>
            <a:ext cx="2780956" cy="362095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5"/>
          <a:srcRect l="31136" t="12444" r="32183"/>
          <a:stretch/>
        </p:blipFill>
        <p:spPr>
          <a:xfrm>
            <a:off x="5763052" y="1338266"/>
            <a:ext cx="2895331" cy="3743441"/>
          </a:xfrm>
          <a:prstGeom prst="rect">
            <a:avLst/>
          </a:prstGeom>
          <a:ln>
            <a:solidFill>
              <a:schemeClr val="tx1">
                <a:lumMod val="40000"/>
                <a:lumOff val="6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7610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7E8F01-B2FB-4A43-8A19-2270424043AE}"/>
              </a:ext>
            </a:extLst>
          </p:cNvPr>
          <p:cNvSpPr/>
          <p:nvPr/>
        </p:nvSpPr>
        <p:spPr>
          <a:xfrm>
            <a:off x="1588" y="0"/>
            <a:ext cx="10424160" cy="137159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088167">
              <a:defRPr/>
            </a:pPr>
            <a:endParaRPr lang="en-US" sz="2300" dirty="0">
              <a:solidFill>
                <a:srgbClr val="FFFFFF"/>
              </a:solidFill>
              <a:latin typeface="Calibri"/>
            </a:endParaRPr>
          </a:p>
        </p:txBody>
      </p:sp>
      <p:sp>
        <p:nvSpPr>
          <p:cNvPr id="2" name="Slide Number Placeholder 1">
            <a:extLst>
              <a:ext uri="{FF2B5EF4-FFF2-40B4-BE49-F238E27FC236}">
                <a16:creationId xmlns:a16="http://schemas.microsoft.com/office/drawing/2014/main" id="{F7A1F38B-1990-C649-9FB4-759C4D59AC72}"/>
              </a:ext>
            </a:extLst>
          </p:cNvPr>
          <p:cNvSpPr>
            <a:spLocks noGrp="1"/>
          </p:cNvSpPr>
          <p:nvPr>
            <p:ph type="sldNum" sz="quarter" idx="4294967295"/>
          </p:nvPr>
        </p:nvSpPr>
        <p:spPr/>
        <p:txBody>
          <a:bodyPr/>
          <a:lstStyle/>
          <a:p>
            <a:pPr defTabSz="1088167">
              <a:defRPr/>
            </a:pPr>
            <a:fld id="{67FC5CDF-15F9-4054-9F50-C9080AAD3281}" type="slidenum">
              <a:rPr lang="en-US"/>
              <a:pPr defTabSz="1088167">
                <a:defRPr/>
              </a:pPr>
              <a:t>13</a:t>
            </a:fld>
            <a:endParaRPr lang="en-US" dirty="0"/>
          </a:p>
        </p:txBody>
      </p:sp>
      <p:sp>
        <p:nvSpPr>
          <p:cNvPr id="3" name="TextBox 2">
            <a:extLst>
              <a:ext uri="{FF2B5EF4-FFF2-40B4-BE49-F238E27FC236}">
                <a16:creationId xmlns:a16="http://schemas.microsoft.com/office/drawing/2014/main" id="{11343E5B-C493-5748-8E5E-DFF739D07124}"/>
              </a:ext>
            </a:extLst>
          </p:cNvPr>
          <p:cNvSpPr txBox="1"/>
          <p:nvPr/>
        </p:nvSpPr>
        <p:spPr>
          <a:xfrm>
            <a:off x="331383" y="1959386"/>
            <a:ext cx="3638015" cy="1979724"/>
          </a:xfrm>
          <a:prstGeom prst="rect">
            <a:avLst/>
          </a:prstGeom>
          <a:noFill/>
        </p:spPr>
        <p:txBody>
          <a:bodyPr wrap="square" rtlCol="0">
            <a:noAutofit/>
          </a:bodyPr>
          <a:lstStyle/>
          <a:p>
            <a:pPr algn="r" defTabSz="1088167">
              <a:lnSpc>
                <a:spcPct val="90000"/>
              </a:lnSpc>
              <a:defRPr/>
            </a:pPr>
            <a:r>
              <a:rPr lang="en-US" sz="2400" dirty="0">
                <a:solidFill>
                  <a:srgbClr val="7F7F7F"/>
                </a:solidFill>
                <a:latin typeface="Calibri"/>
              </a:rPr>
              <a:t>Of clients who chose our increasing income option </a:t>
            </a:r>
            <a:r>
              <a:rPr lang="en-US" sz="6600" b="1" dirty="0" smtClean="0">
                <a:solidFill>
                  <a:srgbClr val="551461"/>
                </a:solidFill>
                <a:latin typeface="Calibri"/>
              </a:rPr>
              <a:t>90% </a:t>
            </a:r>
            <a:endParaRPr lang="en-US" sz="6600" b="1" dirty="0">
              <a:solidFill>
                <a:srgbClr val="551461"/>
              </a:solidFill>
              <a:latin typeface="Calibri"/>
            </a:endParaRPr>
          </a:p>
          <a:p>
            <a:pPr algn="r" defTabSz="1088167">
              <a:lnSpc>
                <a:spcPct val="90000"/>
              </a:lnSpc>
              <a:defRPr/>
            </a:pPr>
            <a:r>
              <a:rPr lang="en-US" sz="3200" b="1" dirty="0" smtClean="0">
                <a:solidFill>
                  <a:srgbClr val="7F7F7F"/>
                </a:solidFill>
                <a:latin typeface="Calibri"/>
              </a:rPr>
              <a:t>HAVE RECEIVED </a:t>
            </a:r>
            <a:r>
              <a:rPr lang="en-US" sz="3200" b="1" dirty="0">
                <a:solidFill>
                  <a:srgbClr val="7F7F7F"/>
                </a:solidFill>
                <a:latin typeface="Calibri"/>
              </a:rPr>
              <a:t>AN INCREASE.</a:t>
            </a:r>
            <a:r>
              <a:rPr lang="en-US" sz="3200" b="1" baseline="30000" dirty="0">
                <a:solidFill>
                  <a:srgbClr val="7F7F7F"/>
                </a:solidFill>
                <a:latin typeface="Calibri"/>
              </a:rPr>
              <a:t>1</a:t>
            </a:r>
            <a:endParaRPr lang="en-US" sz="2400" b="1" baseline="30000" dirty="0">
              <a:solidFill>
                <a:srgbClr val="7F7F7F"/>
              </a:solidFill>
              <a:latin typeface="Calibri"/>
            </a:endParaRPr>
          </a:p>
        </p:txBody>
      </p:sp>
      <p:sp>
        <p:nvSpPr>
          <p:cNvPr id="4" name="TextBox 3">
            <a:extLst>
              <a:ext uri="{FF2B5EF4-FFF2-40B4-BE49-F238E27FC236}">
                <a16:creationId xmlns:a16="http://schemas.microsoft.com/office/drawing/2014/main" id="{634DE14B-1021-1442-A7A7-5EF400DFDFC7}"/>
              </a:ext>
            </a:extLst>
          </p:cNvPr>
          <p:cNvSpPr txBox="1"/>
          <p:nvPr/>
        </p:nvSpPr>
        <p:spPr>
          <a:xfrm>
            <a:off x="4560537" y="1959386"/>
            <a:ext cx="3194980" cy="1979724"/>
          </a:xfrm>
          <a:prstGeom prst="rect">
            <a:avLst/>
          </a:prstGeom>
          <a:noFill/>
        </p:spPr>
        <p:txBody>
          <a:bodyPr wrap="square" rtlCol="0">
            <a:noAutofit/>
          </a:bodyPr>
          <a:lstStyle/>
          <a:p>
            <a:pPr algn="r" defTabSz="1088167">
              <a:lnSpc>
                <a:spcPct val="90000"/>
              </a:lnSpc>
              <a:defRPr/>
            </a:pPr>
            <a:r>
              <a:rPr lang="en-US" sz="2400" dirty="0">
                <a:solidFill>
                  <a:srgbClr val="7F7F7F"/>
                </a:solidFill>
                <a:latin typeface="Calibri"/>
              </a:rPr>
              <a:t>Of our clients who are RECEIVING INCOME </a:t>
            </a:r>
            <a:r>
              <a:rPr lang="en-US" sz="6600" b="1" dirty="0" smtClean="0">
                <a:solidFill>
                  <a:srgbClr val="551461"/>
                </a:solidFill>
                <a:latin typeface="Calibri"/>
              </a:rPr>
              <a:t>35% </a:t>
            </a:r>
            <a:r>
              <a:rPr lang="en-US" sz="2400" dirty="0" smtClean="0">
                <a:solidFill>
                  <a:srgbClr val="551461"/>
                </a:solidFill>
                <a:latin typeface="Calibri"/>
              </a:rPr>
              <a:t> </a:t>
            </a:r>
            <a:endParaRPr lang="en-US" sz="2400" dirty="0">
              <a:solidFill>
                <a:srgbClr val="551461"/>
              </a:solidFill>
              <a:latin typeface="Calibri"/>
            </a:endParaRPr>
          </a:p>
          <a:p>
            <a:pPr algn="r" defTabSz="1088167">
              <a:lnSpc>
                <a:spcPct val="90000"/>
              </a:lnSpc>
              <a:defRPr/>
            </a:pPr>
            <a:r>
              <a:rPr lang="en-US" sz="2800" b="1" dirty="0">
                <a:solidFill>
                  <a:srgbClr val="7F7F7F"/>
                </a:solidFill>
                <a:latin typeface="Calibri"/>
              </a:rPr>
              <a:t>RECEIVED</a:t>
            </a:r>
            <a:r>
              <a:rPr lang="en-US" sz="2800" b="1" baseline="30000" dirty="0">
                <a:solidFill>
                  <a:srgbClr val="7F7F7F"/>
                </a:solidFill>
                <a:latin typeface="Calibri"/>
              </a:rPr>
              <a:t>2</a:t>
            </a:r>
            <a:r>
              <a:rPr lang="en-US" sz="2800" b="1" dirty="0">
                <a:solidFill>
                  <a:srgbClr val="7F7F7F"/>
                </a:solidFill>
                <a:latin typeface="Calibri"/>
              </a:rPr>
              <a:t> A PAYMENT INCREASE EVERY YEAR.</a:t>
            </a:r>
            <a:endParaRPr lang="en-US" sz="2800" b="1" baseline="30000" dirty="0">
              <a:solidFill>
                <a:srgbClr val="7F7F7F"/>
              </a:solidFill>
              <a:latin typeface="Calibri"/>
            </a:endParaRPr>
          </a:p>
        </p:txBody>
      </p:sp>
      <p:sp>
        <p:nvSpPr>
          <p:cNvPr id="5" name="TextBox 4">
            <a:extLst>
              <a:ext uri="{FF2B5EF4-FFF2-40B4-BE49-F238E27FC236}">
                <a16:creationId xmlns:a16="http://schemas.microsoft.com/office/drawing/2014/main" id="{A69F875D-A640-AF40-825B-56B23651BE5F}"/>
              </a:ext>
            </a:extLst>
          </p:cNvPr>
          <p:cNvSpPr txBox="1"/>
          <p:nvPr/>
        </p:nvSpPr>
        <p:spPr>
          <a:xfrm>
            <a:off x="8346657" y="1959386"/>
            <a:ext cx="3194980" cy="1979724"/>
          </a:xfrm>
          <a:prstGeom prst="rect">
            <a:avLst/>
          </a:prstGeom>
          <a:noFill/>
        </p:spPr>
        <p:txBody>
          <a:bodyPr wrap="square" rtlCol="0">
            <a:noAutofit/>
          </a:bodyPr>
          <a:lstStyle/>
          <a:p>
            <a:pPr algn="r" defTabSz="1088167">
              <a:lnSpc>
                <a:spcPct val="90000"/>
              </a:lnSpc>
              <a:defRPr/>
            </a:pPr>
            <a:r>
              <a:rPr lang="en-US" sz="2400" dirty="0">
                <a:solidFill>
                  <a:srgbClr val="7F7F7F"/>
                </a:solidFill>
                <a:latin typeface="Calibri"/>
              </a:rPr>
              <a:t>Of those with more than one opportunity</a:t>
            </a:r>
            <a:endParaRPr lang="en-US" sz="2400" b="1" dirty="0">
              <a:solidFill>
                <a:srgbClr val="7F7F7F"/>
              </a:solidFill>
              <a:latin typeface="Calibri"/>
            </a:endParaRPr>
          </a:p>
          <a:p>
            <a:pPr algn="r" defTabSz="1088167">
              <a:lnSpc>
                <a:spcPct val="90000"/>
              </a:lnSpc>
              <a:defRPr/>
            </a:pPr>
            <a:r>
              <a:rPr lang="en-US" sz="6600" b="1" dirty="0" smtClean="0">
                <a:solidFill>
                  <a:srgbClr val="551461"/>
                </a:solidFill>
                <a:latin typeface="Calibri"/>
              </a:rPr>
              <a:t>86%</a:t>
            </a:r>
            <a:r>
              <a:rPr lang="en-US" sz="6600" b="1" dirty="0" smtClean="0">
                <a:solidFill>
                  <a:srgbClr val="7F7F7F"/>
                </a:solidFill>
                <a:latin typeface="Calibri"/>
              </a:rPr>
              <a:t> </a:t>
            </a:r>
            <a:r>
              <a:rPr lang="en-US" sz="2400" dirty="0" smtClean="0">
                <a:solidFill>
                  <a:srgbClr val="7F7F7F"/>
                </a:solidFill>
                <a:latin typeface="Calibri"/>
              </a:rPr>
              <a:t> </a:t>
            </a:r>
            <a:endParaRPr lang="en-US" sz="2400" dirty="0">
              <a:solidFill>
                <a:srgbClr val="7F7F7F"/>
              </a:solidFill>
              <a:latin typeface="Calibri"/>
            </a:endParaRPr>
          </a:p>
          <a:p>
            <a:pPr algn="r" defTabSz="1088167">
              <a:lnSpc>
                <a:spcPct val="90000"/>
              </a:lnSpc>
              <a:defRPr/>
            </a:pPr>
            <a:r>
              <a:rPr lang="en-US" sz="2800" dirty="0">
                <a:solidFill>
                  <a:srgbClr val="7F7F7F"/>
                </a:solidFill>
                <a:latin typeface="Calibri"/>
              </a:rPr>
              <a:t>received an income increase </a:t>
            </a:r>
            <a:r>
              <a:rPr lang="en-US" sz="2800" b="1" dirty="0">
                <a:solidFill>
                  <a:srgbClr val="7F7F7F"/>
                </a:solidFill>
                <a:latin typeface="Calibri"/>
              </a:rPr>
              <a:t>MORE THAN ONCE.</a:t>
            </a:r>
            <a:r>
              <a:rPr lang="en-US" sz="2800" baseline="30000" dirty="0">
                <a:solidFill>
                  <a:srgbClr val="7F7F7F"/>
                </a:solidFill>
                <a:latin typeface="Calibri"/>
              </a:rPr>
              <a:t>3</a:t>
            </a:r>
          </a:p>
        </p:txBody>
      </p:sp>
      <p:sp>
        <p:nvSpPr>
          <p:cNvPr id="10" name="Rectangle 9">
            <a:extLst>
              <a:ext uri="{FF2B5EF4-FFF2-40B4-BE49-F238E27FC236}">
                <a16:creationId xmlns:a16="http://schemas.microsoft.com/office/drawing/2014/main" id="{A2F8D5D4-ED39-FB48-9057-079FFB78B3C5}"/>
              </a:ext>
            </a:extLst>
          </p:cNvPr>
          <p:cNvSpPr/>
          <p:nvPr/>
        </p:nvSpPr>
        <p:spPr>
          <a:xfrm>
            <a:off x="1588" y="0"/>
            <a:ext cx="10424160" cy="1371598"/>
          </a:xfrm>
          <a:prstGeom prst="rect">
            <a:avLst/>
          </a:prstGeom>
          <a:solidFill>
            <a:srgbClr val="4C30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167">
              <a:defRPr/>
            </a:pPr>
            <a:r>
              <a:rPr lang="en-US" sz="4000" dirty="0">
                <a:solidFill>
                  <a:srgbClr val="FFFFFF"/>
                </a:solidFill>
                <a:latin typeface="Calibri"/>
              </a:rPr>
              <a:t> How likely is an increasing income?</a:t>
            </a:r>
            <a:endParaRPr lang="en-US" sz="3600" dirty="0">
              <a:solidFill>
                <a:srgbClr val="FFFFFF"/>
              </a:solidFill>
              <a:latin typeface="Calibri"/>
            </a:endParaRPr>
          </a:p>
        </p:txBody>
      </p:sp>
      <p:sp>
        <p:nvSpPr>
          <p:cNvPr id="11" name="Rectangle 10">
            <a:extLst>
              <a:ext uri="{FF2B5EF4-FFF2-40B4-BE49-F238E27FC236}">
                <a16:creationId xmlns:a16="http://schemas.microsoft.com/office/drawing/2014/main" id="{54CE11B4-D3D0-AF4F-917F-D07D28FAF369}"/>
              </a:ext>
            </a:extLst>
          </p:cNvPr>
          <p:cNvSpPr/>
          <p:nvPr/>
        </p:nvSpPr>
        <p:spPr>
          <a:xfrm>
            <a:off x="450515" y="5282945"/>
            <a:ext cx="11627773" cy="1061829"/>
          </a:xfrm>
          <a:prstGeom prst="rect">
            <a:avLst/>
          </a:prstGeom>
        </p:spPr>
        <p:txBody>
          <a:bodyPr wrap="square">
            <a:spAutoFit/>
          </a:bodyPr>
          <a:lstStyle/>
          <a:p>
            <a:pPr defTabSz="1088167">
              <a:defRPr/>
            </a:pPr>
            <a:r>
              <a:rPr lang="en-US" sz="1050" dirty="0">
                <a:solidFill>
                  <a:srgbClr val="424242"/>
                </a:solidFill>
                <a:latin typeface="Calibri"/>
              </a:rPr>
              <a:t>The total number of opportunities to increase was tracked for all contracts with income benefits that use the annual reset method during income. </a:t>
            </a:r>
            <a:r>
              <a:rPr lang="en-US" sz="1050" dirty="0" smtClean="0">
                <a:solidFill>
                  <a:srgbClr val="424242"/>
                </a:solidFill>
                <a:latin typeface="Calibri"/>
              </a:rPr>
              <a:t>Increasing </a:t>
            </a:r>
            <a:r>
              <a:rPr lang="en-US" sz="1050" dirty="0">
                <a:solidFill>
                  <a:srgbClr val="424242"/>
                </a:solidFill>
                <a:latin typeface="Calibri"/>
              </a:rPr>
              <a:t>income potential is provided through either built-in or optional riders at an additional cost. Past income payment increases are not a guarantee of future results. </a:t>
            </a:r>
            <a:r>
              <a:rPr lang="en-US" sz="1050" b="1" baseline="30000" dirty="0">
                <a:solidFill>
                  <a:srgbClr val="424242"/>
                </a:solidFill>
                <a:latin typeface="Calibri"/>
              </a:rPr>
              <a:t>1</a:t>
            </a:r>
            <a:r>
              <a:rPr lang="en-US" sz="1050" baseline="30000" dirty="0">
                <a:solidFill>
                  <a:srgbClr val="424242"/>
                </a:solidFill>
                <a:latin typeface="Calibri"/>
              </a:rPr>
              <a:t> </a:t>
            </a:r>
            <a:r>
              <a:rPr lang="en-US" sz="1050" dirty="0">
                <a:solidFill>
                  <a:srgbClr val="424242"/>
                </a:solidFill>
                <a:latin typeface="Calibri"/>
              </a:rPr>
              <a:t>Percentage of clients taking income who have received at least one increase. The total number of contracts used for this analysis was </a:t>
            </a:r>
            <a:r>
              <a:rPr lang="en-US" sz="1050" dirty="0" smtClean="0">
                <a:solidFill>
                  <a:srgbClr val="424242"/>
                </a:solidFill>
                <a:latin typeface="Calibri"/>
              </a:rPr>
              <a:t>42,416, </a:t>
            </a:r>
            <a:r>
              <a:rPr lang="en-US" sz="1050" dirty="0">
                <a:solidFill>
                  <a:srgbClr val="424242"/>
                </a:solidFill>
                <a:latin typeface="Calibri"/>
              </a:rPr>
              <a:t>and represents any increase of any amount in a given year.  Income payments were elected from 1/1/2008 through </a:t>
            </a:r>
            <a:r>
              <a:rPr lang="en-US" sz="1050" dirty="0" smtClean="0">
                <a:solidFill>
                  <a:srgbClr val="424242"/>
                </a:solidFill>
                <a:latin typeface="Calibri"/>
              </a:rPr>
              <a:t>12/31/2021. </a:t>
            </a:r>
            <a:r>
              <a:rPr lang="en-US" sz="1050" dirty="0">
                <a:solidFill>
                  <a:srgbClr val="424242"/>
                </a:solidFill>
                <a:latin typeface="Calibri"/>
              </a:rPr>
              <a:t>Income increases are reflective of multiple products and income benefits that were available at that time.  Individual contracts may have seen varying amounts of income increases. </a:t>
            </a:r>
            <a:r>
              <a:rPr lang="en-US" sz="1050" b="1" baseline="30000" dirty="0">
                <a:solidFill>
                  <a:srgbClr val="424242"/>
                </a:solidFill>
                <a:latin typeface="Calibri"/>
              </a:rPr>
              <a:t>2 </a:t>
            </a:r>
            <a:r>
              <a:rPr lang="en-US" sz="1050" dirty="0">
                <a:solidFill>
                  <a:srgbClr val="424242"/>
                </a:solidFill>
                <a:latin typeface="Calibri"/>
              </a:rPr>
              <a:t>The total number of contracts used for this analysis was </a:t>
            </a:r>
            <a:r>
              <a:rPr lang="en-US" sz="1050" dirty="0" smtClean="0">
                <a:solidFill>
                  <a:srgbClr val="424242"/>
                </a:solidFill>
                <a:latin typeface="Calibri"/>
              </a:rPr>
              <a:t>42,416. </a:t>
            </a:r>
            <a:r>
              <a:rPr lang="en-US" sz="1050" dirty="0">
                <a:solidFill>
                  <a:srgbClr val="424242"/>
                </a:solidFill>
                <a:latin typeface="Calibri"/>
              </a:rPr>
              <a:t>Income benefits were elected from 1/1/08 through </a:t>
            </a:r>
            <a:r>
              <a:rPr lang="en-US" sz="1050" dirty="0" smtClean="0">
                <a:solidFill>
                  <a:srgbClr val="424242"/>
                </a:solidFill>
                <a:latin typeface="Calibri"/>
              </a:rPr>
              <a:t>12/31/21. </a:t>
            </a:r>
            <a:r>
              <a:rPr lang="en-US" sz="1050" b="1" baseline="30000" dirty="0">
                <a:solidFill>
                  <a:srgbClr val="424242"/>
                </a:solidFill>
                <a:latin typeface="Calibri"/>
              </a:rPr>
              <a:t>3 </a:t>
            </a:r>
            <a:r>
              <a:rPr lang="en-US" sz="1050" dirty="0" smtClean="0">
                <a:solidFill>
                  <a:srgbClr val="424242"/>
                </a:solidFill>
                <a:latin typeface="Calibri"/>
              </a:rPr>
              <a:t>34,526 </a:t>
            </a:r>
            <a:r>
              <a:rPr lang="en-US" sz="1050" dirty="0">
                <a:solidFill>
                  <a:srgbClr val="424242"/>
                </a:solidFill>
                <a:latin typeface="Calibri"/>
              </a:rPr>
              <a:t>contracts with more than one opportunity to increase were used for this analysis. Income benefits were elected from 1/1/08 through </a:t>
            </a:r>
            <a:r>
              <a:rPr lang="en-US" sz="1050" dirty="0" smtClean="0">
                <a:solidFill>
                  <a:srgbClr val="424242"/>
                </a:solidFill>
                <a:latin typeface="Calibri"/>
              </a:rPr>
              <a:t>12/31/21. </a:t>
            </a:r>
            <a:r>
              <a:rPr lang="en-US" sz="1050" dirty="0">
                <a:solidFill>
                  <a:srgbClr val="424242"/>
                </a:solidFill>
                <a:latin typeface="Calibri"/>
              </a:rPr>
              <a:t>Increasing income opportunity may be provided through either built-in or additional cost riders.</a:t>
            </a:r>
          </a:p>
        </p:txBody>
      </p:sp>
      <p:sp>
        <p:nvSpPr>
          <p:cNvPr id="6" name="TextBox 5"/>
          <p:cNvSpPr txBox="1"/>
          <p:nvPr/>
        </p:nvSpPr>
        <p:spPr>
          <a:xfrm>
            <a:off x="490472" y="4937322"/>
            <a:ext cx="6705600" cy="304800"/>
          </a:xfrm>
          <a:prstGeom prst="rect">
            <a:avLst/>
          </a:prstGeom>
          <a:noFill/>
        </p:spPr>
        <p:txBody>
          <a:bodyPr wrap="square" rtlCol="0">
            <a:noAutofit/>
          </a:bodyPr>
          <a:lstStyle/>
          <a:p>
            <a:pPr defTabSz="1088167">
              <a:lnSpc>
                <a:spcPct val="90000"/>
              </a:lnSpc>
              <a:defRPr/>
            </a:pPr>
            <a:r>
              <a:rPr lang="en-US" sz="1400" b="1" dirty="0">
                <a:solidFill>
                  <a:srgbClr val="FFFFFF">
                    <a:lumMod val="50000"/>
                  </a:srgbClr>
                </a:solidFill>
                <a:latin typeface="Calibri"/>
              </a:rPr>
              <a:t>There is no guarantee that a contract will receive an increase in any given year.</a:t>
            </a:r>
          </a:p>
        </p:txBody>
      </p:sp>
    </p:spTree>
    <p:custDataLst>
      <p:tags r:id="rId1"/>
    </p:custDataLst>
    <p:extLst>
      <p:ext uri="{BB962C8B-B14F-4D97-AF65-F5344CB8AC3E}">
        <p14:creationId xmlns:p14="http://schemas.microsoft.com/office/powerpoint/2010/main" val="292301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DB715A-7690-F64B-8422-9C9DBCB48E24}"/>
              </a:ext>
            </a:extLst>
          </p:cNvPr>
          <p:cNvSpPr>
            <a:spLocks noGrp="1"/>
          </p:cNvSpPr>
          <p:nvPr>
            <p:ph type="sldNum" sz="quarter" idx="11"/>
          </p:nvPr>
        </p:nvSpPr>
        <p:spPr/>
        <p:txBody>
          <a:bodyPr/>
          <a:lstStyle/>
          <a:p>
            <a:fld id="{67FC5CDF-15F9-4054-9F50-C9080AAD3281}" type="slidenum">
              <a:rPr lang="en-US" smtClean="0"/>
              <a:pPr/>
              <a:t>14</a:t>
            </a:fld>
            <a:endParaRPr lang="en-US" dirty="0"/>
          </a:p>
        </p:txBody>
      </p:sp>
      <p:sp>
        <p:nvSpPr>
          <p:cNvPr id="3" name="TextBox 2">
            <a:extLst>
              <a:ext uri="{FF2B5EF4-FFF2-40B4-BE49-F238E27FC236}">
                <a16:creationId xmlns:a16="http://schemas.microsoft.com/office/drawing/2014/main" id="{340451AF-E86A-904F-BAA8-87BDE87C892D}"/>
              </a:ext>
            </a:extLst>
          </p:cNvPr>
          <p:cNvSpPr txBox="1"/>
          <p:nvPr/>
        </p:nvSpPr>
        <p:spPr>
          <a:xfrm>
            <a:off x="232109" y="312319"/>
            <a:ext cx="10572750" cy="714375"/>
          </a:xfrm>
          <a:prstGeom prst="rect">
            <a:avLst/>
          </a:prstGeom>
          <a:noFill/>
        </p:spPr>
        <p:txBody>
          <a:bodyPr wrap="square" rtlCol="0">
            <a:noAutofit/>
          </a:bodyPr>
          <a:lstStyle/>
          <a:p>
            <a:pPr>
              <a:lnSpc>
                <a:spcPct val="90000"/>
              </a:lnSpc>
            </a:pPr>
            <a:r>
              <a:rPr lang="en-US" sz="4000" dirty="0">
                <a:solidFill>
                  <a:schemeClr val="tx1"/>
                </a:solidFill>
              </a:rPr>
              <a:t>How big are the increases?</a:t>
            </a:r>
          </a:p>
        </p:txBody>
      </p:sp>
      <p:graphicFrame>
        <p:nvGraphicFramePr>
          <p:cNvPr id="6" name="Table 6">
            <a:extLst>
              <a:ext uri="{FF2B5EF4-FFF2-40B4-BE49-F238E27FC236}">
                <a16:creationId xmlns:a16="http://schemas.microsoft.com/office/drawing/2014/main" id="{EAF9EBBB-AB60-7543-B7AE-A645F5E2A201}"/>
              </a:ext>
            </a:extLst>
          </p:cNvPr>
          <p:cNvGraphicFramePr>
            <a:graphicFrameLocks noGrp="1"/>
          </p:cNvGraphicFramePr>
          <p:nvPr>
            <p:extLst>
              <p:ext uri="{D42A27DB-BD31-4B8C-83A1-F6EECF244321}">
                <p14:modId xmlns:p14="http://schemas.microsoft.com/office/powerpoint/2010/main" val="1802495595"/>
              </p:ext>
            </p:extLst>
          </p:nvPr>
        </p:nvGraphicFramePr>
        <p:xfrm>
          <a:off x="0" y="1676400"/>
          <a:ext cx="12191998" cy="3564316"/>
        </p:xfrm>
        <a:graphic>
          <a:graphicData uri="http://schemas.openxmlformats.org/drawingml/2006/table">
            <a:tbl>
              <a:tblPr firstRow="1" bandRow="1">
                <a:tableStyleId>{5C22544A-7EE6-4342-B048-85BDC9FD1C3A}</a:tableStyleId>
              </a:tblPr>
              <a:tblGrid>
                <a:gridCol w="1451422">
                  <a:extLst>
                    <a:ext uri="{9D8B030D-6E8A-4147-A177-3AD203B41FA5}">
                      <a16:colId xmlns:a16="http://schemas.microsoft.com/office/drawing/2014/main" val="1453441493"/>
                    </a:ext>
                  </a:extLst>
                </a:gridCol>
                <a:gridCol w="767184">
                  <a:extLst>
                    <a:ext uri="{9D8B030D-6E8A-4147-A177-3AD203B41FA5}">
                      <a16:colId xmlns:a16="http://schemas.microsoft.com/office/drawing/2014/main" val="724387359"/>
                    </a:ext>
                  </a:extLst>
                </a:gridCol>
                <a:gridCol w="767184">
                  <a:extLst>
                    <a:ext uri="{9D8B030D-6E8A-4147-A177-3AD203B41FA5}">
                      <a16:colId xmlns:a16="http://schemas.microsoft.com/office/drawing/2014/main" val="2873482487"/>
                    </a:ext>
                  </a:extLst>
                </a:gridCol>
                <a:gridCol w="767184">
                  <a:extLst>
                    <a:ext uri="{9D8B030D-6E8A-4147-A177-3AD203B41FA5}">
                      <a16:colId xmlns:a16="http://schemas.microsoft.com/office/drawing/2014/main" val="3997432798"/>
                    </a:ext>
                  </a:extLst>
                </a:gridCol>
                <a:gridCol w="767184">
                  <a:extLst>
                    <a:ext uri="{9D8B030D-6E8A-4147-A177-3AD203B41FA5}">
                      <a16:colId xmlns:a16="http://schemas.microsoft.com/office/drawing/2014/main" val="4048850099"/>
                    </a:ext>
                  </a:extLst>
                </a:gridCol>
                <a:gridCol w="767184">
                  <a:extLst>
                    <a:ext uri="{9D8B030D-6E8A-4147-A177-3AD203B41FA5}">
                      <a16:colId xmlns:a16="http://schemas.microsoft.com/office/drawing/2014/main" val="2841994349"/>
                    </a:ext>
                  </a:extLst>
                </a:gridCol>
                <a:gridCol w="767184">
                  <a:extLst>
                    <a:ext uri="{9D8B030D-6E8A-4147-A177-3AD203B41FA5}">
                      <a16:colId xmlns:a16="http://schemas.microsoft.com/office/drawing/2014/main" val="1331605486"/>
                    </a:ext>
                  </a:extLst>
                </a:gridCol>
                <a:gridCol w="767184">
                  <a:extLst>
                    <a:ext uri="{9D8B030D-6E8A-4147-A177-3AD203B41FA5}">
                      <a16:colId xmlns:a16="http://schemas.microsoft.com/office/drawing/2014/main" val="1056599160"/>
                    </a:ext>
                  </a:extLst>
                </a:gridCol>
                <a:gridCol w="767184">
                  <a:extLst>
                    <a:ext uri="{9D8B030D-6E8A-4147-A177-3AD203B41FA5}">
                      <a16:colId xmlns:a16="http://schemas.microsoft.com/office/drawing/2014/main" val="3516127124"/>
                    </a:ext>
                  </a:extLst>
                </a:gridCol>
                <a:gridCol w="767184">
                  <a:extLst>
                    <a:ext uri="{9D8B030D-6E8A-4147-A177-3AD203B41FA5}">
                      <a16:colId xmlns:a16="http://schemas.microsoft.com/office/drawing/2014/main" val="3904778655"/>
                    </a:ext>
                  </a:extLst>
                </a:gridCol>
                <a:gridCol w="767184">
                  <a:extLst>
                    <a:ext uri="{9D8B030D-6E8A-4147-A177-3AD203B41FA5}">
                      <a16:colId xmlns:a16="http://schemas.microsoft.com/office/drawing/2014/main" val="2487774494"/>
                    </a:ext>
                  </a:extLst>
                </a:gridCol>
                <a:gridCol w="767184">
                  <a:extLst>
                    <a:ext uri="{9D8B030D-6E8A-4147-A177-3AD203B41FA5}">
                      <a16:colId xmlns:a16="http://schemas.microsoft.com/office/drawing/2014/main" val="3535576118"/>
                    </a:ext>
                  </a:extLst>
                </a:gridCol>
                <a:gridCol w="767184">
                  <a:extLst>
                    <a:ext uri="{9D8B030D-6E8A-4147-A177-3AD203B41FA5}">
                      <a16:colId xmlns:a16="http://schemas.microsoft.com/office/drawing/2014/main" val="1002219984"/>
                    </a:ext>
                  </a:extLst>
                </a:gridCol>
                <a:gridCol w="767184">
                  <a:extLst>
                    <a:ext uri="{9D8B030D-6E8A-4147-A177-3AD203B41FA5}">
                      <a16:colId xmlns:a16="http://schemas.microsoft.com/office/drawing/2014/main" val="3464640791"/>
                    </a:ext>
                  </a:extLst>
                </a:gridCol>
                <a:gridCol w="767184">
                  <a:extLst>
                    <a:ext uri="{9D8B030D-6E8A-4147-A177-3AD203B41FA5}">
                      <a16:colId xmlns:a16="http://schemas.microsoft.com/office/drawing/2014/main" val="2442729986"/>
                    </a:ext>
                  </a:extLst>
                </a:gridCol>
              </a:tblGrid>
              <a:tr h="1186876">
                <a:tc>
                  <a:txBody>
                    <a:bodyPr/>
                    <a:lstStyle/>
                    <a:p>
                      <a:pPr algn="r"/>
                      <a:r>
                        <a:rPr lang="en-US" sz="1600" b="1" dirty="0">
                          <a:solidFill>
                            <a:schemeClr val="bg2"/>
                          </a:solidFill>
                        </a:rPr>
                        <a:t>Number of opportunities to increase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51461"/>
                    </a:solidFill>
                  </a:tcPr>
                </a:tc>
                <a:tc>
                  <a:txBody>
                    <a:bodyPr/>
                    <a:lstStyle/>
                    <a:p>
                      <a:pPr algn="ctr"/>
                      <a:r>
                        <a:rPr lang="en-US" sz="1800" dirty="0">
                          <a:solidFill>
                            <a:schemeClr val="tx1"/>
                          </a:solidFill>
                        </a:rPr>
                        <a:t>1</a:t>
                      </a:r>
                    </a:p>
                  </a:txBody>
                  <a:tcPr anchor="ctr">
                    <a:lnL w="12700" cmpd="sng">
                      <a:noFill/>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2</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3</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4</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5</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6</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7</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8</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9</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10</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11</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a:solidFill>
                            <a:schemeClr val="tx1"/>
                          </a:solidFill>
                        </a:rPr>
                        <a:t>12</a:t>
                      </a: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smtClean="0">
                          <a:solidFill>
                            <a:schemeClr val="tx1"/>
                          </a:solidFill>
                        </a:rPr>
                        <a:t>13</a:t>
                      </a:r>
                      <a:endParaRPr lang="en-US" sz="18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800" dirty="0" smtClean="0">
                          <a:solidFill>
                            <a:schemeClr val="tx1"/>
                          </a:solidFill>
                        </a:rPr>
                        <a:t>14</a:t>
                      </a:r>
                      <a:endParaRPr lang="en-US" sz="18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88224703"/>
                  </a:ext>
                </a:extLst>
              </a:tr>
              <a:tr h="1097935">
                <a:tc>
                  <a:txBody>
                    <a:bodyPr/>
                    <a:lstStyle/>
                    <a:p>
                      <a:pPr algn="r"/>
                      <a:r>
                        <a:rPr lang="en-US" sz="1600" b="1" dirty="0">
                          <a:solidFill>
                            <a:schemeClr val="bg2"/>
                          </a:solidFill>
                        </a:rPr>
                        <a:t>Average of total accumulated income increases</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51461"/>
                    </a:solidFill>
                  </a:tcPr>
                </a:tc>
                <a:tc>
                  <a:txBody>
                    <a:bodyPr/>
                    <a:lstStyle/>
                    <a:p>
                      <a:pPr algn="ctr"/>
                      <a:r>
                        <a:rPr lang="en-US" sz="1400" b="0" dirty="0" smtClean="0">
                          <a:solidFill>
                            <a:schemeClr val="tx1"/>
                          </a:solidFill>
                        </a:rPr>
                        <a:t>0.00%</a:t>
                      </a:r>
                      <a:endParaRPr lang="en-US" sz="1400" b="0" dirty="0">
                        <a:solidFill>
                          <a:schemeClr val="tx1"/>
                        </a:solidFill>
                      </a:endParaRPr>
                    </a:p>
                  </a:txBody>
                  <a:tcPr anchor="ctr">
                    <a:lnL w="12700" cmpd="sng">
                      <a:noFill/>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4.76%</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9.62%</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12.52%</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16.60%</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22.93%</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25.48%</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26.50%</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26.56%</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27.17%</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31.82%</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42.47%</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56.41%</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tc>
                  <a:txBody>
                    <a:bodyPr/>
                    <a:lstStyle/>
                    <a:p>
                      <a:pPr algn="ctr"/>
                      <a:r>
                        <a:rPr lang="en-US" sz="1400" b="0" dirty="0" smtClean="0">
                          <a:solidFill>
                            <a:schemeClr val="tx1"/>
                          </a:solidFill>
                        </a:rPr>
                        <a:t>61.61%</a:t>
                      </a:r>
                      <a:endParaRPr lang="en-US" sz="1400" b="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EAF8"/>
                    </a:solidFill>
                  </a:tcPr>
                </a:tc>
                <a:extLst>
                  <a:ext uri="{0D108BD9-81ED-4DB2-BD59-A6C34878D82A}">
                    <a16:rowId xmlns:a16="http://schemas.microsoft.com/office/drawing/2014/main" val="1373676304"/>
                  </a:ext>
                </a:extLst>
              </a:tr>
              <a:tr h="915590">
                <a:tc>
                  <a:txBody>
                    <a:bodyPr/>
                    <a:lstStyle/>
                    <a:p>
                      <a:pPr algn="r"/>
                      <a:r>
                        <a:rPr lang="en-US" sz="1600" b="1" dirty="0">
                          <a:solidFill>
                            <a:schemeClr val="bg2"/>
                          </a:solidFill>
                        </a:rPr>
                        <a:t>Range of total accumulated income increases</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51461"/>
                    </a:solidFill>
                  </a:tcPr>
                </a:tc>
                <a:tc>
                  <a:txBody>
                    <a:bodyPr/>
                    <a:lstStyle/>
                    <a:p>
                      <a:pPr algn="ctr"/>
                      <a:r>
                        <a:rPr lang="en-US" sz="1400" dirty="0" smtClean="0">
                          <a:solidFill>
                            <a:schemeClr val="tx1"/>
                          </a:solidFill>
                        </a:rPr>
                        <a:t>0.00</a:t>
                      </a:r>
                      <a:r>
                        <a:rPr lang="en-US" sz="1400" dirty="0" smtClean="0">
                          <a:solidFill>
                            <a:schemeClr val="tx1"/>
                          </a:solidFill>
                        </a:rPr>
                        <a:t>% </a:t>
                      </a:r>
                    </a:p>
                    <a:p>
                      <a:pPr algn="ctr"/>
                      <a:r>
                        <a:rPr lang="en-US" sz="1400" dirty="0" smtClean="0">
                          <a:solidFill>
                            <a:schemeClr val="tx1"/>
                          </a:solidFill>
                        </a:rPr>
                        <a:t>- </a:t>
                      </a:r>
                    </a:p>
                    <a:p>
                      <a:pPr algn="ctr"/>
                      <a:r>
                        <a:rPr lang="en-US" sz="1400" dirty="0" smtClean="0">
                          <a:solidFill>
                            <a:schemeClr val="tx1"/>
                          </a:solidFill>
                        </a:rPr>
                        <a:t>1.12</a:t>
                      </a:r>
                      <a:r>
                        <a:rPr lang="en-US" sz="1400" dirty="0" smtClean="0">
                          <a:solidFill>
                            <a:schemeClr val="tx1"/>
                          </a:solidFill>
                        </a:rPr>
                        <a:t>%</a:t>
                      </a:r>
                      <a:endParaRPr lang="en-US" sz="1400" dirty="0">
                        <a:solidFill>
                          <a:schemeClr val="tx1"/>
                        </a:solidFill>
                      </a:endParaRPr>
                    </a:p>
                  </a:txBody>
                  <a:tcPr anchor="ctr">
                    <a:lnL w="12700" cmpd="sng">
                      <a:noFill/>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3.30</a:t>
                      </a:r>
                      <a:r>
                        <a:rPr lang="en-US" sz="1400" dirty="0" smtClean="0">
                          <a:solidFill>
                            <a:schemeClr val="tx1"/>
                          </a:solidFill>
                        </a:rPr>
                        <a:t>%</a:t>
                      </a:r>
                    </a:p>
                    <a:p>
                      <a:pPr algn="ctr"/>
                      <a:r>
                        <a:rPr lang="en-US" sz="1400" dirty="0" smtClean="0">
                          <a:solidFill>
                            <a:schemeClr val="tx1"/>
                          </a:solidFill>
                        </a:rPr>
                        <a:t>- </a:t>
                      </a:r>
                    </a:p>
                    <a:p>
                      <a:pPr algn="ctr"/>
                      <a:r>
                        <a:rPr lang="en-US" sz="1400" dirty="0" smtClean="0">
                          <a:solidFill>
                            <a:schemeClr val="tx1"/>
                          </a:solidFill>
                        </a:rPr>
                        <a:t>6.78</a:t>
                      </a:r>
                      <a:r>
                        <a:rPr lang="en-US" sz="1400" dirty="0" smtClean="0">
                          <a:solidFill>
                            <a:schemeClr val="tx1"/>
                          </a:solidFill>
                        </a:rPr>
                        <a:t>%</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6.71</a:t>
                      </a:r>
                      <a:r>
                        <a:rPr lang="en-US" sz="1400" dirty="0" smtClean="0">
                          <a:solidFill>
                            <a:schemeClr val="tx1"/>
                          </a:solidFill>
                        </a:rPr>
                        <a:t>%</a:t>
                      </a:r>
                    </a:p>
                    <a:p>
                      <a:pPr algn="ctr"/>
                      <a:r>
                        <a:rPr lang="en-US" sz="1400" dirty="0" smtClean="0">
                          <a:solidFill>
                            <a:schemeClr val="tx1"/>
                          </a:solidFill>
                        </a:rPr>
                        <a:t>-</a:t>
                      </a:r>
                      <a:r>
                        <a:rPr lang="en-US" sz="1400" dirty="0" smtClean="0">
                          <a:solidFill>
                            <a:schemeClr val="tx1"/>
                          </a:solidFill>
                        </a:rPr>
                        <a:t>12.11%</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8.48</a:t>
                      </a:r>
                      <a:r>
                        <a:rPr lang="en-US" sz="1400" dirty="0" smtClean="0">
                          <a:solidFill>
                            <a:schemeClr val="tx1"/>
                          </a:solidFill>
                        </a:rPr>
                        <a:t>%</a:t>
                      </a:r>
                    </a:p>
                    <a:p>
                      <a:pPr algn="ctr"/>
                      <a:r>
                        <a:rPr lang="en-US" sz="1400" dirty="0" smtClean="0">
                          <a:solidFill>
                            <a:schemeClr val="tx1"/>
                          </a:solidFill>
                        </a:rPr>
                        <a:t>-</a:t>
                      </a:r>
                      <a:r>
                        <a:rPr lang="en-US" sz="1400" dirty="0" smtClean="0">
                          <a:solidFill>
                            <a:schemeClr val="tx1"/>
                          </a:solidFill>
                        </a:rPr>
                        <a:t>16.25%</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11.52</a:t>
                      </a:r>
                    </a:p>
                    <a:p>
                      <a:pPr algn="ctr"/>
                      <a:r>
                        <a:rPr lang="en-US" sz="1400" dirty="0" smtClean="0">
                          <a:solidFill>
                            <a:schemeClr val="tx1"/>
                          </a:solidFill>
                        </a:rPr>
                        <a:t>-21.17</a:t>
                      </a:r>
                      <a:r>
                        <a:rPr lang="en-US" sz="1400" dirty="0" smtClean="0">
                          <a:solidFill>
                            <a:schemeClr val="tx1"/>
                          </a:solidFill>
                        </a:rPr>
                        <a:t>%</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17.03%-28.27%</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18.63%-31.96%</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19.82%-35.08%</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20.24%-36.29%</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21.18%-35.91%</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26.04%-40.55%</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34.24%-50.71%</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48.07% - </a:t>
                      </a:r>
                    </a:p>
                    <a:p>
                      <a:pPr algn="ctr"/>
                      <a:r>
                        <a:rPr lang="en-US" sz="1400" dirty="0" smtClean="0">
                          <a:solidFill>
                            <a:schemeClr val="tx1"/>
                          </a:solidFill>
                        </a:rPr>
                        <a:t>67.52%</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US" sz="1400" dirty="0" smtClean="0">
                          <a:solidFill>
                            <a:schemeClr val="tx1"/>
                          </a:solidFill>
                        </a:rPr>
                        <a:t>51.92% - </a:t>
                      </a:r>
                    </a:p>
                    <a:p>
                      <a:pPr algn="ctr"/>
                      <a:r>
                        <a:rPr lang="en-US" sz="1400" dirty="0" smtClean="0">
                          <a:solidFill>
                            <a:schemeClr val="tx1"/>
                          </a:solidFill>
                        </a:rPr>
                        <a:t>72.93%</a:t>
                      </a:r>
                      <a:endParaRPr lang="en-US" sz="1400" dirty="0">
                        <a:solidFill>
                          <a:schemeClr val="tx1"/>
                        </a:solidFill>
                      </a:endParaRPr>
                    </a:p>
                  </a:txBody>
                  <a:tcPr anchor="ctr">
                    <a:lnL w="12700" cap="flat" cmpd="sng" algn="ctr">
                      <a:solidFill>
                        <a:schemeClr val="bg2">
                          <a:lumMod val="85000"/>
                        </a:schemeClr>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429417148"/>
                  </a:ext>
                </a:extLst>
              </a:tr>
            </a:tbl>
          </a:graphicData>
        </a:graphic>
      </p:graphicFrame>
      <p:sp>
        <p:nvSpPr>
          <p:cNvPr id="7" name="TextBox 6">
            <a:extLst>
              <a:ext uri="{FF2B5EF4-FFF2-40B4-BE49-F238E27FC236}">
                <a16:creationId xmlns:a16="http://schemas.microsoft.com/office/drawing/2014/main" id="{589C1760-0FD0-9F4F-AF82-067E6B34243D}"/>
              </a:ext>
            </a:extLst>
          </p:cNvPr>
          <p:cNvSpPr txBox="1"/>
          <p:nvPr/>
        </p:nvSpPr>
        <p:spPr>
          <a:xfrm>
            <a:off x="248151" y="978568"/>
            <a:ext cx="11574880" cy="545432"/>
          </a:xfrm>
          <a:prstGeom prst="rect">
            <a:avLst/>
          </a:prstGeom>
          <a:noFill/>
        </p:spPr>
        <p:txBody>
          <a:bodyPr wrap="square" rtlCol="0">
            <a:noAutofit/>
          </a:bodyPr>
          <a:lstStyle/>
          <a:p>
            <a:pPr>
              <a:lnSpc>
                <a:spcPct val="90000"/>
              </a:lnSpc>
            </a:pPr>
            <a:r>
              <a:rPr lang="en-US" sz="2800" dirty="0">
                <a:solidFill>
                  <a:srgbClr val="7F7F7F"/>
                </a:solidFill>
              </a:rPr>
              <a:t>Income increases based on number of years with the opportunity to increase</a:t>
            </a:r>
          </a:p>
        </p:txBody>
      </p:sp>
      <p:sp>
        <p:nvSpPr>
          <p:cNvPr id="8" name="Rectangle 7">
            <a:extLst>
              <a:ext uri="{FF2B5EF4-FFF2-40B4-BE49-F238E27FC236}">
                <a16:creationId xmlns:a16="http://schemas.microsoft.com/office/drawing/2014/main" id="{3089BF30-6A75-CD4F-84B7-D83BDB2610B5}"/>
              </a:ext>
            </a:extLst>
          </p:cNvPr>
          <p:cNvSpPr/>
          <p:nvPr/>
        </p:nvSpPr>
        <p:spPr>
          <a:xfrm>
            <a:off x="450515" y="5282945"/>
            <a:ext cx="11627773" cy="1061829"/>
          </a:xfrm>
          <a:prstGeom prst="rect">
            <a:avLst/>
          </a:prstGeom>
        </p:spPr>
        <p:txBody>
          <a:bodyPr wrap="square">
            <a:spAutoFit/>
          </a:bodyPr>
          <a:lstStyle/>
          <a:p>
            <a:pPr defTabSz="1088167">
              <a:defRPr/>
            </a:pPr>
            <a:r>
              <a:rPr lang="en-US" sz="1050" dirty="0">
                <a:solidFill>
                  <a:srgbClr val="424242"/>
                </a:solidFill>
                <a:latin typeface="Calibri"/>
              </a:rPr>
              <a:t>The total number of contracts used for this analysis was </a:t>
            </a:r>
            <a:r>
              <a:rPr lang="en-US" sz="1050" dirty="0" smtClean="0">
                <a:solidFill>
                  <a:srgbClr val="424242"/>
                </a:solidFill>
                <a:latin typeface="Calibri"/>
              </a:rPr>
              <a:t>42,416. </a:t>
            </a:r>
            <a:r>
              <a:rPr lang="en-US" sz="1050" dirty="0">
                <a:solidFill>
                  <a:srgbClr val="424242"/>
                </a:solidFill>
                <a:latin typeface="Calibri"/>
              </a:rPr>
              <a:t>Contracts that took excess withdrawals were excluded from this because they were not eligible for increases in all years.</a:t>
            </a:r>
          </a:p>
          <a:p>
            <a:pPr defTabSz="1088167">
              <a:defRPr/>
            </a:pPr>
            <a:r>
              <a:rPr lang="en-US" sz="1050" dirty="0">
                <a:solidFill>
                  <a:srgbClr val="424242"/>
                </a:solidFill>
                <a:latin typeface="Calibri"/>
              </a:rPr>
              <a:t>This chart displays the crediting and inflation history of the fixed index annuities which elected a withdrawal option using the annual reset increase method from 1/1/08 through </a:t>
            </a:r>
            <a:r>
              <a:rPr lang="en-US" sz="1050" dirty="0" smtClean="0">
                <a:solidFill>
                  <a:srgbClr val="424242"/>
                </a:solidFill>
                <a:latin typeface="Calibri"/>
              </a:rPr>
              <a:t>12/31/21, </a:t>
            </a:r>
            <a:r>
              <a:rPr lang="en-US" sz="1050" dirty="0">
                <a:solidFill>
                  <a:srgbClr val="424242"/>
                </a:solidFill>
                <a:latin typeface="Calibri"/>
              </a:rPr>
              <a:t>and would have been eligible to receive interest credits from 1/1/09 through </a:t>
            </a:r>
            <a:r>
              <a:rPr lang="en-US" sz="1050" dirty="0" smtClean="0">
                <a:solidFill>
                  <a:srgbClr val="424242"/>
                </a:solidFill>
                <a:latin typeface="Calibri"/>
              </a:rPr>
              <a:t>12/28/22. </a:t>
            </a:r>
            <a:r>
              <a:rPr lang="en-US" sz="1050" dirty="0">
                <a:solidFill>
                  <a:srgbClr val="424242"/>
                </a:solidFill>
                <a:latin typeface="Calibri"/>
              </a:rPr>
              <a:t>Both interest credit and inflation data displayed were taken from multiple products that were available at that time. The “below-average” credits and inflation were the 25</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(75% of the credits/inflation were higher and 25% were lower). The “average” is the 50</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(50% of the credits/inflation were higher and 50% were lower). The “above-average” is the 75</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(25% of the credits/inflation were higher and 75% were lower). </a:t>
            </a:r>
            <a:r>
              <a:rPr lang="en-US" sz="1050" b="1" dirty="0">
                <a:solidFill>
                  <a:srgbClr val="424242"/>
                </a:solidFill>
                <a:latin typeface="Calibri"/>
              </a:rPr>
              <a:t>Note: Past credits are not a guarantee of future results.</a:t>
            </a:r>
            <a:endParaRPr lang="en-US" sz="1050" dirty="0">
              <a:solidFill>
                <a:srgbClr val="424242"/>
              </a:solidFill>
              <a:latin typeface="Calibri"/>
            </a:endParaRPr>
          </a:p>
        </p:txBody>
      </p:sp>
    </p:spTree>
    <p:extLst>
      <p:ext uri="{BB962C8B-B14F-4D97-AF65-F5344CB8AC3E}">
        <p14:creationId xmlns:p14="http://schemas.microsoft.com/office/powerpoint/2010/main" val="52963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EA19D8FC-6F37-864A-8110-C36156848A73}"/>
              </a:ext>
            </a:extLst>
          </p:cNvPr>
          <p:cNvGraphicFramePr/>
          <p:nvPr>
            <p:extLst>
              <p:ext uri="{D42A27DB-BD31-4B8C-83A1-F6EECF244321}">
                <p14:modId xmlns:p14="http://schemas.microsoft.com/office/powerpoint/2010/main" val="1171882787"/>
              </p:ext>
            </p:extLst>
          </p:nvPr>
        </p:nvGraphicFramePr>
        <p:xfrm>
          <a:off x="380141" y="1104900"/>
          <a:ext cx="11431718"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0DB715A-7690-F64B-8422-9C9DBCB48E24}"/>
              </a:ext>
            </a:extLst>
          </p:cNvPr>
          <p:cNvSpPr>
            <a:spLocks noGrp="1"/>
          </p:cNvSpPr>
          <p:nvPr>
            <p:ph type="sldNum" sz="quarter" idx="11"/>
          </p:nvPr>
        </p:nvSpPr>
        <p:spPr/>
        <p:txBody>
          <a:bodyPr/>
          <a:lstStyle/>
          <a:p>
            <a:fld id="{67FC5CDF-15F9-4054-9F50-C9080AAD3281}" type="slidenum">
              <a:rPr lang="en-US" smtClean="0"/>
              <a:pPr/>
              <a:t>15</a:t>
            </a:fld>
            <a:endParaRPr lang="en-US" dirty="0"/>
          </a:p>
        </p:txBody>
      </p:sp>
      <p:sp>
        <p:nvSpPr>
          <p:cNvPr id="3" name="TextBox 2">
            <a:extLst>
              <a:ext uri="{FF2B5EF4-FFF2-40B4-BE49-F238E27FC236}">
                <a16:creationId xmlns:a16="http://schemas.microsoft.com/office/drawing/2014/main" id="{340451AF-E86A-904F-BAA8-87BDE87C892D}"/>
              </a:ext>
            </a:extLst>
          </p:cNvPr>
          <p:cNvSpPr txBox="1"/>
          <p:nvPr/>
        </p:nvSpPr>
        <p:spPr>
          <a:xfrm>
            <a:off x="200025" y="200025"/>
            <a:ext cx="10572750" cy="714375"/>
          </a:xfrm>
          <a:prstGeom prst="rect">
            <a:avLst/>
          </a:prstGeom>
          <a:noFill/>
        </p:spPr>
        <p:txBody>
          <a:bodyPr wrap="square" rtlCol="0">
            <a:noAutofit/>
          </a:bodyPr>
          <a:lstStyle/>
          <a:p>
            <a:pPr>
              <a:lnSpc>
                <a:spcPct val="90000"/>
              </a:lnSpc>
            </a:pPr>
            <a:r>
              <a:rPr lang="en-US" sz="3600" dirty="0">
                <a:solidFill>
                  <a:schemeClr val="tx1"/>
                </a:solidFill>
              </a:rPr>
              <a:t>Can increasing income keep up with inflation?</a:t>
            </a:r>
          </a:p>
        </p:txBody>
      </p:sp>
      <p:sp>
        <p:nvSpPr>
          <p:cNvPr id="4" name="TextBox 3">
            <a:extLst>
              <a:ext uri="{FF2B5EF4-FFF2-40B4-BE49-F238E27FC236}">
                <a16:creationId xmlns:a16="http://schemas.microsoft.com/office/drawing/2014/main" id="{A29F231F-4BC2-A74C-86E2-0228D9F3728F}"/>
              </a:ext>
            </a:extLst>
          </p:cNvPr>
          <p:cNvSpPr txBox="1"/>
          <p:nvPr/>
        </p:nvSpPr>
        <p:spPr>
          <a:xfrm>
            <a:off x="200025" y="752695"/>
            <a:ext cx="11791950" cy="577516"/>
          </a:xfrm>
          <a:prstGeom prst="rect">
            <a:avLst/>
          </a:prstGeom>
          <a:noFill/>
        </p:spPr>
        <p:txBody>
          <a:bodyPr wrap="square" rtlCol="0">
            <a:noAutofit/>
          </a:bodyPr>
          <a:lstStyle/>
          <a:p>
            <a:pPr>
              <a:lnSpc>
                <a:spcPct val="90000"/>
              </a:lnSpc>
            </a:pPr>
            <a:r>
              <a:rPr lang="en-US" sz="2300" dirty="0">
                <a:solidFill>
                  <a:srgbClr val="7F7F7F"/>
                </a:solidFill>
              </a:rPr>
              <a:t>Hypothetical $1,000 starting payment with total accumulated payment increases and inflation.</a:t>
            </a:r>
          </a:p>
        </p:txBody>
      </p:sp>
      <p:sp>
        <p:nvSpPr>
          <p:cNvPr id="6" name="TextBox 5">
            <a:extLst>
              <a:ext uri="{FF2B5EF4-FFF2-40B4-BE49-F238E27FC236}">
                <a16:creationId xmlns:a16="http://schemas.microsoft.com/office/drawing/2014/main" id="{0748EB25-231E-6F4A-88C8-FD978848FCE8}"/>
              </a:ext>
            </a:extLst>
          </p:cNvPr>
          <p:cNvSpPr txBox="1"/>
          <p:nvPr/>
        </p:nvSpPr>
        <p:spPr>
          <a:xfrm>
            <a:off x="3235411" y="1383385"/>
            <a:ext cx="5721178" cy="423411"/>
          </a:xfrm>
          <a:prstGeom prst="rect">
            <a:avLst/>
          </a:prstGeom>
          <a:noFill/>
        </p:spPr>
        <p:txBody>
          <a:bodyPr wrap="square" rtlCol="0">
            <a:noAutofit/>
          </a:bodyPr>
          <a:lstStyle/>
          <a:p>
            <a:pPr algn="ctr">
              <a:lnSpc>
                <a:spcPct val="90000"/>
              </a:lnSpc>
            </a:pPr>
            <a:r>
              <a:rPr lang="en-US" sz="2800" b="1" dirty="0">
                <a:solidFill>
                  <a:srgbClr val="0076BA"/>
                </a:solidFill>
              </a:rPr>
              <a:t>AVERAGE</a:t>
            </a:r>
            <a:r>
              <a:rPr lang="en-US" sz="2400" dirty="0">
                <a:solidFill>
                  <a:srgbClr val="0F898F"/>
                </a:solidFill>
              </a:rPr>
              <a:t> </a:t>
            </a:r>
            <a:r>
              <a:rPr lang="en-US" sz="2400" dirty="0">
                <a:solidFill>
                  <a:schemeClr val="tx1"/>
                </a:solidFill>
              </a:rPr>
              <a:t>income and </a:t>
            </a:r>
            <a:r>
              <a:rPr lang="en-US" sz="2800" b="1" dirty="0">
                <a:solidFill>
                  <a:srgbClr val="0076BA"/>
                </a:solidFill>
              </a:rPr>
              <a:t>AVERAGE</a:t>
            </a:r>
            <a:r>
              <a:rPr lang="en-US" sz="2400" dirty="0">
                <a:solidFill>
                  <a:schemeClr val="tx1"/>
                </a:solidFill>
              </a:rPr>
              <a:t> inflation</a:t>
            </a:r>
          </a:p>
        </p:txBody>
      </p:sp>
      <p:sp>
        <p:nvSpPr>
          <p:cNvPr id="8" name="Rectangle 7">
            <a:extLst>
              <a:ext uri="{FF2B5EF4-FFF2-40B4-BE49-F238E27FC236}">
                <a16:creationId xmlns:a16="http://schemas.microsoft.com/office/drawing/2014/main" id="{70F9F39C-4F03-6B43-9741-67534894C207}"/>
              </a:ext>
            </a:extLst>
          </p:cNvPr>
          <p:cNvSpPr/>
          <p:nvPr/>
        </p:nvSpPr>
        <p:spPr>
          <a:xfrm>
            <a:off x="450515" y="5282945"/>
            <a:ext cx="11627773" cy="1061829"/>
          </a:xfrm>
          <a:prstGeom prst="rect">
            <a:avLst/>
          </a:prstGeom>
        </p:spPr>
        <p:txBody>
          <a:bodyPr wrap="square">
            <a:spAutoFit/>
          </a:bodyPr>
          <a:lstStyle/>
          <a:p>
            <a:pPr defTabSz="1088167">
              <a:defRPr/>
            </a:pPr>
            <a:r>
              <a:rPr lang="en-US" sz="1050" dirty="0">
                <a:solidFill>
                  <a:srgbClr val="424242"/>
                </a:solidFill>
                <a:latin typeface="Calibri"/>
              </a:rPr>
              <a:t>The total number of contracts used for this analysis was </a:t>
            </a:r>
            <a:r>
              <a:rPr lang="en-US" sz="1050" dirty="0" smtClean="0">
                <a:solidFill>
                  <a:srgbClr val="424242"/>
                </a:solidFill>
                <a:latin typeface="Calibri"/>
              </a:rPr>
              <a:t>42,416. </a:t>
            </a:r>
            <a:r>
              <a:rPr lang="en-US" sz="1050" dirty="0">
                <a:solidFill>
                  <a:srgbClr val="424242"/>
                </a:solidFill>
                <a:latin typeface="Calibri"/>
              </a:rPr>
              <a:t>Contracts that took excess withdrawals were excluded from this because they were not eligible for increases in all years.</a:t>
            </a:r>
          </a:p>
          <a:p>
            <a:pPr defTabSz="1088167">
              <a:defRPr/>
            </a:pPr>
            <a:r>
              <a:rPr lang="en-US" sz="1050" dirty="0">
                <a:solidFill>
                  <a:srgbClr val="424242"/>
                </a:solidFill>
                <a:latin typeface="Calibri"/>
              </a:rPr>
              <a:t>This chart displays the crediting and inflation history of the fixed index annuities which elected a withdrawal option using the annual reset increase method from 1/1/08 through </a:t>
            </a:r>
            <a:r>
              <a:rPr lang="en-US" sz="1050" dirty="0" smtClean="0">
                <a:solidFill>
                  <a:srgbClr val="424242"/>
                </a:solidFill>
                <a:latin typeface="Calibri"/>
              </a:rPr>
              <a:t>12/31/21, </a:t>
            </a:r>
            <a:r>
              <a:rPr lang="en-US" sz="1050" dirty="0">
                <a:solidFill>
                  <a:srgbClr val="424242"/>
                </a:solidFill>
                <a:latin typeface="Calibri"/>
              </a:rPr>
              <a:t>and would have been eligible to receive interest credits from 1/1/09 through </a:t>
            </a:r>
            <a:r>
              <a:rPr lang="en-US" sz="1050" dirty="0" smtClean="0">
                <a:solidFill>
                  <a:srgbClr val="424242"/>
                </a:solidFill>
                <a:latin typeface="Calibri"/>
              </a:rPr>
              <a:t>12/28/22. </a:t>
            </a:r>
            <a:r>
              <a:rPr lang="en-US" sz="1050" dirty="0">
                <a:solidFill>
                  <a:srgbClr val="424242"/>
                </a:solidFill>
                <a:latin typeface="Calibri"/>
              </a:rPr>
              <a:t>Both interest credit and inflation data displayed were taken from multiple products that were available at that time. The “below-average” credits and inflation were the 25</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(75% of the credits/inflation were higher and 25% were lower). The “average” is the 50</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(50% of the credits/inflation were higher and 50% were lower). The “above-average” is the 75</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(25% of the credits/inflation were higher and 75% were lower). </a:t>
            </a:r>
            <a:r>
              <a:rPr lang="en-US" sz="1050" b="1" dirty="0">
                <a:solidFill>
                  <a:srgbClr val="424242"/>
                </a:solidFill>
                <a:latin typeface="Calibri"/>
              </a:rPr>
              <a:t>Note: Past credits are not a guarantee of future results.</a:t>
            </a:r>
            <a:endParaRPr lang="en-US" sz="1050" dirty="0">
              <a:solidFill>
                <a:srgbClr val="424242"/>
              </a:solidFill>
              <a:latin typeface="Calibri"/>
            </a:endParaRPr>
          </a:p>
        </p:txBody>
      </p:sp>
      <p:sp>
        <p:nvSpPr>
          <p:cNvPr id="26" name="Rectangle 25">
            <a:extLst>
              <a:ext uri="{FF2B5EF4-FFF2-40B4-BE49-F238E27FC236}">
                <a16:creationId xmlns:a16="http://schemas.microsoft.com/office/drawing/2014/main" id="{A8F0324F-8565-7449-8191-2B8DA70ABC24}"/>
              </a:ext>
            </a:extLst>
          </p:cNvPr>
          <p:cNvSpPr/>
          <p:nvPr/>
        </p:nvSpPr>
        <p:spPr>
          <a:xfrm>
            <a:off x="450515" y="1422400"/>
            <a:ext cx="197185" cy="197185"/>
          </a:xfrm>
          <a:prstGeom prst="rect">
            <a:avLst/>
          </a:prstGeom>
          <a:solidFill>
            <a:srgbClr val="DDC1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7" name="Rectangle 26">
            <a:extLst>
              <a:ext uri="{FF2B5EF4-FFF2-40B4-BE49-F238E27FC236}">
                <a16:creationId xmlns:a16="http://schemas.microsoft.com/office/drawing/2014/main" id="{7EFE77C9-5ADB-9B44-8727-6E7EA5454ED7}"/>
              </a:ext>
            </a:extLst>
          </p:cNvPr>
          <p:cNvSpPr/>
          <p:nvPr/>
        </p:nvSpPr>
        <p:spPr>
          <a:xfrm>
            <a:off x="450514" y="1768978"/>
            <a:ext cx="197185" cy="197185"/>
          </a:xfrm>
          <a:prstGeom prst="rect">
            <a:avLst/>
          </a:prstGeom>
          <a:solidFill>
            <a:srgbClr val="C8DE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8" name="TextBox 27">
            <a:extLst>
              <a:ext uri="{FF2B5EF4-FFF2-40B4-BE49-F238E27FC236}">
                <a16:creationId xmlns:a16="http://schemas.microsoft.com/office/drawing/2014/main" id="{D28E9AC6-6BF6-AC4B-BE49-1C72E6407359}"/>
              </a:ext>
            </a:extLst>
          </p:cNvPr>
          <p:cNvSpPr txBox="1"/>
          <p:nvPr/>
        </p:nvSpPr>
        <p:spPr>
          <a:xfrm>
            <a:off x="745996" y="1409700"/>
            <a:ext cx="1565404" cy="197185"/>
          </a:xfrm>
          <a:prstGeom prst="rect">
            <a:avLst/>
          </a:prstGeom>
          <a:noFill/>
        </p:spPr>
        <p:txBody>
          <a:bodyPr wrap="square" rtlCol="0">
            <a:noAutofit/>
          </a:bodyPr>
          <a:lstStyle/>
          <a:p>
            <a:pPr>
              <a:lnSpc>
                <a:spcPct val="90000"/>
              </a:lnSpc>
            </a:pPr>
            <a:r>
              <a:rPr lang="en-US" sz="1400" dirty="0">
                <a:solidFill>
                  <a:schemeClr val="tx1"/>
                </a:solidFill>
              </a:rPr>
              <a:t>Increasing income</a:t>
            </a:r>
          </a:p>
        </p:txBody>
      </p:sp>
      <p:sp>
        <p:nvSpPr>
          <p:cNvPr id="29" name="TextBox 28">
            <a:extLst>
              <a:ext uri="{FF2B5EF4-FFF2-40B4-BE49-F238E27FC236}">
                <a16:creationId xmlns:a16="http://schemas.microsoft.com/office/drawing/2014/main" id="{9A7FEF45-EA83-6B40-BC21-85825C5F88CD}"/>
              </a:ext>
            </a:extLst>
          </p:cNvPr>
          <p:cNvSpPr txBox="1"/>
          <p:nvPr/>
        </p:nvSpPr>
        <p:spPr>
          <a:xfrm>
            <a:off x="745996" y="1753622"/>
            <a:ext cx="1565404" cy="197185"/>
          </a:xfrm>
          <a:prstGeom prst="rect">
            <a:avLst/>
          </a:prstGeom>
          <a:noFill/>
        </p:spPr>
        <p:txBody>
          <a:bodyPr wrap="square" rtlCol="0">
            <a:noAutofit/>
          </a:bodyPr>
          <a:lstStyle/>
          <a:p>
            <a:pPr>
              <a:lnSpc>
                <a:spcPct val="90000"/>
              </a:lnSpc>
            </a:pPr>
            <a:r>
              <a:rPr lang="en-US" sz="1400" dirty="0"/>
              <a:t>Inflation</a:t>
            </a:r>
            <a:endParaRPr lang="en-US" sz="1400" dirty="0">
              <a:solidFill>
                <a:schemeClr val="tx1"/>
              </a:solidFill>
            </a:endParaRPr>
          </a:p>
        </p:txBody>
      </p:sp>
    </p:spTree>
    <p:extLst>
      <p:ext uri="{BB962C8B-B14F-4D97-AF65-F5344CB8AC3E}">
        <p14:creationId xmlns:p14="http://schemas.microsoft.com/office/powerpoint/2010/main" val="390223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EA19D8FC-6F37-864A-8110-C36156848A73}"/>
              </a:ext>
            </a:extLst>
          </p:cNvPr>
          <p:cNvGraphicFramePr/>
          <p:nvPr>
            <p:extLst>
              <p:ext uri="{D42A27DB-BD31-4B8C-83A1-F6EECF244321}">
                <p14:modId xmlns:p14="http://schemas.microsoft.com/office/powerpoint/2010/main" val="1248392205"/>
              </p:ext>
            </p:extLst>
          </p:nvPr>
        </p:nvGraphicFramePr>
        <p:xfrm>
          <a:off x="380141" y="1104900"/>
          <a:ext cx="11431718"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0DB715A-7690-F64B-8422-9C9DBCB48E24}"/>
              </a:ext>
            </a:extLst>
          </p:cNvPr>
          <p:cNvSpPr>
            <a:spLocks noGrp="1"/>
          </p:cNvSpPr>
          <p:nvPr>
            <p:ph type="sldNum" sz="quarter" idx="11"/>
          </p:nvPr>
        </p:nvSpPr>
        <p:spPr/>
        <p:txBody>
          <a:bodyPr/>
          <a:lstStyle/>
          <a:p>
            <a:fld id="{67FC5CDF-15F9-4054-9F50-C9080AAD3281}" type="slidenum">
              <a:rPr lang="en-US" smtClean="0"/>
              <a:pPr/>
              <a:t>16</a:t>
            </a:fld>
            <a:endParaRPr lang="en-US" dirty="0"/>
          </a:p>
        </p:txBody>
      </p:sp>
      <p:sp>
        <p:nvSpPr>
          <p:cNvPr id="3" name="TextBox 2">
            <a:extLst>
              <a:ext uri="{FF2B5EF4-FFF2-40B4-BE49-F238E27FC236}">
                <a16:creationId xmlns:a16="http://schemas.microsoft.com/office/drawing/2014/main" id="{340451AF-E86A-904F-BAA8-87BDE87C892D}"/>
              </a:ext>
            </a:extLst>
          </p:cNvPr>
          <p:cNvSpPr txBox="1"/>
          <p:nvPr/>
        </p:nvSpPr>
        <p:spPr>
          <a:xfrm>
            <a:off x="200025" y="200025"/>
            <a:ext cx="10572750" cy="714375"/>
          </a:xfrm>
          <a:prstGeom prst="rect">
            <a:avLst/>
          </a:prstGeom>
          <a:noFill/>
        </p:spPr>
        <p:txBody>
          <a:bodyPr wrap="square" rtlCol="0">
            <a:noAutofit/>
          </a:bodyPr>
          <a:lstStyle/>
          <a:p>
            <a:pPr>
              <a:lnSpc>
                <a:spcPct val="90000"/>
              </a:lnSpc>
            </a:pPr>
            <a:r>
              <a:rPr lang="en-US" sz="3600" dirty="0">
                <a:solidFill>
                  <a:schemeClr val="tx1"/>
                </a:solidFill>
              </a:rPr>
              <a:t>Can increasing income keep up with inflation?</a:t>
            </a:r>
          </a:p>
        </p:txBody>
      </p:sp>
      <p:sp>
        <p:nvSpPr>
          <p:cNvPr id="4" name="TextBox 3">
            <a:extLst>
              <a:ext uri="{FF2B5EF4-FFF2-40B4-BE49-F238E27FC236}">
                <a16:creationId xmlns:a16="http://schemas.microsoft.com/office/drawing/2014/main" id="{A29F231F-4BC2-A74C-86E2-0228D9F3728F}"/>
              </a:ext>
            </a:extLst>
          </p:cNvPr>
          <p:cNvSpPr txBox="1"/>
          <p:nvPr/>
        </p:nvSpPr>
        <p:spPr>
          <a:xfrm>
            <a:off x="200025" y="752695"/>
            <a:ext cx="11791950" cy="577516"/>
          </a:xfrm>
          <a:prstGeom prst="rect">
            <a:avLst/>
          </a:prstGeom>
          <a:noFill/>
        </p:spPr>
        <p:txBody>
          <a:bodyPr wrap="square" rtlCol="0">
            <a:noAutofit/>
          </a:bodyPr>
          <a:lstStyle/>
          <a:p>
            <a:pPr>
              <a:lnSpc>
                <a:spcPct val="90000"/>
              </a:lnSpc>
            </a:pPr>
            <a:r>
              <a:rPr lang="en-US" sz="2300" dirty="0">
                <a:solidFill>
                  <a:srgbClr val="7F7F7F"/>
                </a:solidFill>
              </a:rPr>
              <a:t>Hypothetical $1,000 starting payment with total accumulated payment increases and inflation.</a:t>
            </a:r>
          </a:p>
        </p:txBody>
      </p:sp>
      <p:sp>
        <p:nvSpPr>
          <p:cNvPr id="6" name="TextBox 5">
            <a:extLst>
              <a:ext uri="{FF2B5EF4-FFF2-40B4-BE49-F238E27FC236}">
                <a16:creationId xmlns:a16="http://schemas.microsoft.com/office/drawing/2014/main" id="{0748EB25-231E-6F4A-88C8-FD978848FCE8}"/>
              </a:ext>
            </a:extLst>
          </p:cNvPr>
          <p:cNvSpPr txBox="1"/>
          <p:nvPr/>
        </p:nvSpPr>
        <p:spPr>
          <a:xfrm>
            <a:off x="3235411" y="1383385"/>
            <a:ext cx="5721178" cy="423411"/>
          </a:xfrm>
          <a:prstGeom prst="rect">
            <a:avLst/>
          </a:prstGeom>
          <a:noFill/>
        </p:spPr>
        <p:txBody>
          <a:bodyPr wrap="square" rtlCol="0">
            <a:noAutofit/>
          </a:bodyPr>
          <a:lstStyle/>
          <a:p>
            <a:pPr lvl="0" algn="ctr">
              <a:lnSpc>
                <a:spcPct val="90000"/>
              </a:lnSpc>
            </a:pPr>
            <a:r>
              <a:rPr lang="en-US" sz="2800" b="1" dirty="0">
                <a:solidFill>
                  <a:srgbClr val="0076BA"/>
                </a:solidFill>
              </a:rPr>
              <a:t>AVERAGE</a:t>
            </a:r>
            <a:r>
              <a:rPr lang="en-US" sz="2400" dirty="0">
                <a:solidFill>
                  <a:srgbClr val="424242"/>
                </a:solidFill>
              </a:rPr>
              <a:t> income and </a:t>
            </a:r>
            <a:r>
              <a:rPr lang="en-US" sz="2800" b="1" dirty="0">
                <a:solidFill>
                  <a:srgbClr val="98051D"/>
                </a:solidFill>
              </a:rPr>
              <a:t>HIGH</a:t>
            </a:r>
            <a:r>
              <a:rPr lang="en-US" sz="2400" dirty="0">
                <a:solidFill>
                  <a:srgbClr val="424242"/>
                </a:solidFill>
              </a:rPr>
              <a:t> inflation</a:t>
            </a:r>
          </a:p>
        </p:txBody>
      </p:sp>
      <p:sp>
        <p:nvSpPr>
          <p:cNvPr id="26" name="Rectangle 25">
            <a:extLst>
              <a:ext uri="{FF2B5EF4-FFF2-40B4-BE49-F238E27FC236}">
                <a16:creationId xmlns:a16="http://schemas.microsoft.com/office/drawing/2014/main" id="{A8F0324F-8565-7449-8191-2B8DA70ABC24}"/>
              </a:ext>
            </a:extLst>
          </p:cNvPr>
          <p:cNvSpPr/>
          <p:nvPr/>
        </p:nvSpPr>
        <p:spPr>
          <a:xfrm>
            <a:off x="450515" y="1422400"/>
            <a:ext cx="197185" cy="197185"/>
          </a:xfrm>
          <a:prstGeom prst="rect">
            <a:avLst/>
          </a:prstGeom>
          <a:solidFill>
            <a:srgbClr val="DDC1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7" name="Rectangle 26">
            <a:extLst>
              <a:ext uri="{FF2B5EF4-FFF2-40B4-BE49-F238E27FC236}">
                <a16:creationId xmlns:a16="http://schemas.microsoft.com/office/drawing/2014/main" id="{7EFE77C9-5ADB-9B44-8727-6E7EA5454ED7}"/>
              </a:ext>
            </a:extLst>
          </p:cNvPr>
          <p:cNvSpPr/>
          <p:nvPr/>
        </p:nvSpPr>
        <p:spPr>
          <a:xfrm>
            <a:off x="450514" y="1768978"/>
            <a:ext cx="197185" cy="197185"/>
          </a:xfrm>
          <a:prstGeom prst="rect">
            <a:avLst/>
          </a:prstGeom>
          <a:solidFill>
            <a:srgbClr val="C8DE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8" name="TextBox 27">
            <a:extLst>
              <a:ext uri="{FF2B5EF4-FFF2-40B4-BE49-F238E27FC236}">
                <a16:creationId xmlns:a16="http://schemas.microsoft.com/office/drawing/2014/main" id="{D28E9AC6-6BF6-AC4B-BE49-1C72E6407359}"/>
              </a:ext>
            </a:extLst>
          </p:cNvPr>
          <p:cNvSpPr txBox="1"/>
          <p:nvPr/>
        </p:nvSpPr>
        <p:spPr>
          <a:xfrm>
            <a:off x="745996" y="1409700"/>
            <a:ext cx="1565404" cy="197185"/>
          </a:xfrm>
          <a:prstGeom prst="rect">
            <a:avLst/>
          </a:prstGeom>
          <a:noFill/>
        </p:spPr>
        <p:txBody>
          <a:bodyPr wrap="square" rtlCol="0">
            <a:noAutofit/>
          </a:bodyPr>
          <a:lstStyle/>
          <a:p>
            <a:pPr>
              <a:lnSpc>
                <a:spcPct val="90000"/>
              </a:lnSpc>
            </a:pPr>
            <a:r>
              <a:rPr lang="en-US" sz="1400" dirty="0">
                <a:solidFill>
                  <a:schemeClr val="tx1"/>
                </a:solidFill>
              </a:rPr>
              <a:t>Increasing income</a:t>
            </a:r>
          </a:p>
        </p:txBody>
      </p:sp>
      <p:sp>
        <p:nvSpPr>
          <p:cNvPr id="29" name="TextBox 28">
            <a:extLst>
              <a:ext uri="{FF2B5EF4-FFF2-40B4-BE49-F238E27FC236}">
                <a16:creationId xmlns:a16="http://schemas.microsoft.com/office/drawing/2014/main" id="{9A7FEF45-EA83-6B40-BC21-85825C5F88CD}"/>
              </a:ext>
            </a:extLst>
          </p:cNvPr>
          <p:cNvSpPr txBox="1"/>
          <p:nvPr/>
        </p:nvSpPr>
        <p:spPr>
          <a:xfrm>
            <a:off x="745996" y="1753622"/>
            <a:ext cx="1565404" cy="197185"/>
          </a:xfrm>
          <a:prstGeom prst="rect">
            <a:avLst/>
          </a:prstGeom>
          <a:noFill/>
        </p:spPr>
        <p:txBody>
          <a:bodyPr wrap="square" rtlCol="0">
            <a:noAutofit/>
          </a:bodyPr>
          <a:lstStyle/>
          <a:p>
            <a:pPr>
              <a:lnSpc>
                <a:spcPct val="90000"/>
              </a:lnSpc>
            </a:pPr>
            <a:r>
              <a:rPr lang="en-US" sz="1400" dirty="0"/>
              <a:t>Inflation</a:t>
            </a:r>
            <a:endParaRPr lang="en-US" sz="1400" dirty="0">
              <a:solidFill>
                <a:schemeClr val="tx1"/>
              </a:solidFill>
            </a:endParaRPr>
          </a:p>
        </p:txBody>
      </p:sp>
      <p:sp>
        <p:nvSpPr>
          <p:cNvPr id="13" name="Rectangle 12">
            <a:extLst>
              <a:ext uri="{FF2B5EF4-FFF2-40B4-BE49-F238E27FC236}">
                <a16:creationId xmlns:a16="http://schemas.microsoft.com/office/drawing/2014/main" id="{70F9F39C-4F03-6B43-9741-67534894C207}"/>
              </a:ext>
            </a:extLst>
          </p:cNvPr>
          <p:cNvSpPr/>
          <p:nvPr/>
        </p:nvSpPr>
        <p:spPr>
          <a:xfrm>
            <a:off x="450515" y="5282945"/>
            <a:ext cx="11627773" cy="1061829"/>
          </a:xfrm>
          <a:prstGeom prst="rect">
            <a:avLst/>
          </a:prstGeom>
        </p:spPr>
        <p:txBody>
          <a:bodyPr wrap="square">
            <a:spAutoFit/>
          </a:bodyPr>
          <a:lstStyle/>
          <a:p>
            <a:pPr defTabSz="1088167">
              <a:defRPr/>
            </a:pPr>
            <a:r>
              <a:rPr lang="en-US" sz="1050" dirty="0">
                <a:solidFill>
                  <a:srgbClr val="424242"/>
                </a:solidFill>
                <a:latin typeface="Calibri"/>
              </a:rPr>
              <a:t>The total number of contracts used for this analysis was </a:t>
            </a:r>
            <a:r>
              <a:rPr lang="en-US" sz="1050" dirty="0" smtClean="0">
                <a:solidFill>
                  <a:srgbClr val="424242"/>
                </a:solidFill>
                <a:latin typeface="Calibri"/>
              </a:rPr>
              <a:t>42,416. </a:t>
            </a:r>
            <a:r>
              <a:rPr lang="en-US" sz="1050" dirty="0">
                <a:solidFill>
                  <a:srgbClr val="424242"/>
                </a:solidFill>
                <a:latin typeface="Calibri"/>
              </a:rPr>
              <a:t>Contracts that took excess withdrawals were excluded from this because they were not eligible for increases in all years.</a:t>
            </a:r>
          </a:p>
          <a:p>
            <a:pPr defTabSz="1088167">
              <a:defRPr/>
            </a:pPr>
            <a:r>
              <a:rPr lang="en-US" sz="1050" dirty="0">
                <a:solidFill>
                  <a:srgbClr val="424242"/>
                </a:solidFill>
                <a:latin typeface="Calibri"/>
              </a:rPr>
              <a:t>This chart displays the crediting and inflation history of the fixed index annuities which elected a withdrawal option using the annual reset increase method from 1/1/08 through </a:t>
            </a:r>
            <a:r>
              <a:rPr lang="en-US" sz="1050" dirty="0" smtClean="0">
                <a:solidFill>
                  <a:srgbClr val="424242"/>
                </a:solidFill>
                <a:latin typeface="Calibri"/>
              </a:rPr>
              <a:t>12/31/21, </a:t>
            </a:r>
            <a:r>
              <a:rPr lang="en-US" sz="1050" dirty="0">
                <a:solidFill>
                  <a:srgbClr val="424242"/>
                </a:solidFill>
                <a:latin typeface="Calibri"/>
              </a:rPr>
              <a:t>and would have been eligible to receive interest credits from 1/1/09 through </a:t>
            </a:r>
            <a:r>
              <a:rPr lang="en-US" sz="1050" dirty="0" smtClean="0">
                <a:solidFill>
                  <a:srgbClr val="424242"/>
                </a:solidFill>
                <a:latin typeface="Calibri"/>
              </a:rPr>
              <a:t>12/28/22. </a:t>
            </a:r>
            <a:r>
              <a:rPr lang="en-US" sz="1050" dirty="0">
                <a:solidFill>
                  <a:srgbClr val="424242"/>
                </a:solidFill>
                <a:latin typeface="Calibri"/>
              </a:rPr>
              <a:t>Both interest credit and inflation data displayed were taken from multiple products that were available at that time. The “below-average” credits and inflation were the 25</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(75% of the credits/inflation were higher and 25% were lower). The “average” is the 50</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(50% of the credits/inflation were higher and 50% were lower). The “above-average” is the 75</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(25% of the credits/inflation were higher and 75% were lower). </a:t>
            </a:r>
            <a:r>
              <a:rPr lang="en-US" sz="1050" b="1" dirty="0">
                <a:solidFill>
                  <a:srgbClr val="424242"/>
                </a:solidFill>
                <a:latin typeface="Calibri"/>
              </a:rPr>
              <a:t>Note: Past credits are not a guarantee of future results.</a:t>
            </a:r>
            <a:endParaRPr lang="en-US" sz="1050" dirty="0">
              <a:solidFill>
                <a:srgbClr val="424242"/>
              </a:solidFill>
              <a:latin typeface="Calibri"/>
            </a:endParaRPr>
          </a:p>
        </p:txBody>
      </p:sp>
    </p:spTree>
    <p:extLst>
      <p:ext uri="{BB962C8B-B14F-4D97-AF65-F5344CB8AC3E}">
        <p14:creationId xmlns:p14="http://schemas.microsoft.com/office/powerpoint/2010/main" val="236808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EA19D8FC-6F37-864A-8110-C36156848A73}"/>
              </a:ext>
            </a:extLst>
          </p:cNvPr>
          <p:cNvGraphicFramePr/>
          <p:nvPr>
            <p:extLst>
              <p:ext uri="{D42A27DB-BD31-4B8C-83A1-F6EECF244321}">
                <p14:modId xmlns:p14="http://schemas.microsoft.com/office/powerpoint/2010/main" val="3875167305"/>
              </p:ext>
            </p:extLst>
          </p:nvPr>
        </p:nvGraphicFramePr>
        <p:xfrm>
          <a:off x="380141" y="1104900"/>
          <a:ext cx="11431718"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0DB715A-7690-F64B-8422-9C9DBCB48E24}"/>
              </a:ext>
            </a:extLst>
          </p:cNvPr>
          <p:cNvSpPr>
            <a:spLocks noGrp="1"/>
          </p:cNvSpPr>
          <p:nvPr>
            <p:ph type="sldNum" sz="quarter" idx="11"/>
          </p:nvPr>
        </p:nvSpPr>
        <p:spPr/>
        <p:txBody>
          <a:bodyPr/>
          <a:lstStyle/>
          <a:p>
            <a:fld id="{67FC5CDF-15F9-4054-9F50-C9080AAD3281}" type="slidenum">
              <a:rPr lang="en-US" smtClean="0"/>
              <a:pPr/>
              <a:t>17</a:t>
            </a:fld>
            <a:endParaRPr lang="en-US" dirty="0"/>
          </a:p>
        </p:txBody>
      </p:sp>
      <p:sp>
        <p:nvSpPr>
          <p:cNvPr id="3" name="TextBox 2">
            <a:extLst>
              <a:ext uri="{FF2B5EF4-FFF2-40B4-BE49-F238E27FC236}">
                <a16:creationId xmlns:a16="http://schemas.microsoft.com/office/drawing/2014/main" id="{340451AF-E86A-904F-BAA8-87BDE87C892D}"/>
              </a:ext>
            </a:extLst>
          </p:cNvPr>
          <p:cNvSpPr txBox="1"/>
          <p:nvPr/>
        </p:nvSpPr>
        <p:spPr>
          <a:xfrm>
            <a:off x="200025" y="200025"/>
            <a:ext cx="10572750" cy="714375"/>
          </a:xfrm>
          <a:prstGeom prst="rect">
            <a:avLst/>
          </a:prstGeom>
          <a:noFill/>
        </p:spPr>
        <p:txBody>
          <a:bodyPr wrap="square" rtlCol="0">
            <a:noAutofit/>
          </a:bodyPr>
          <a:lstStyle/>
          <a:p>
            <a:pPr>
              <a:lnSpc>
                <a:spcPct val="90000"/>
              </a:lnSpc>
            </a:pPr>
            <a:r>
              <a:rPr lang="en-US" sz="3600" dirty="0">
                <a:solidFill>
                  <a:schemeClr val="tx1"/>
                </a:solidFill>
              </a:rPr>
              <a:t>Can increasing income keep up with inflation?</a:t>
            </a:r>
          </a:p>
        </p:txBody>
      </p:sp>
      <p:sp>
        <p:nvSpPr>
          <p:cNvPr id="4" name="TextBox 3">
            <a:extLst>
              <a:ext uri="{FF2B5EF4-FFF2-40B4-BE49-F238E27FC236}">
                <a16:creationId xmlns:a16="http://schemas.microsoft.com/office/drawing/2014/main" id="{A29F231F-4BC2-A74C-86E2-0228D9F3728F}"/>
              </a:ext>
            </a:extLst>
          </p:cNvPr>
          <p:cNvSpPr txBox="1"/>
          <p:nvPr/>
        </p:nvSpPr>
        <p:spPr>
          <a:xfrm>
            <a:off x="200025" y="752695"/>
            <a:ext cx="11791950" cy="577516"/>
          </a:xfrm>
          <a:prstGeom prst="rect">
            <a:avLst/>
          </a:prstGeom>
          <a:noFill/>
        </p:spPr>
        <p:txBody>
          <a:bodyPr wrap="square" rtlCol="0">
            <a:noAutofit/>
          </a:bodyPr>
          <a:lstStyle/>
          <a:p>
            <a:pPr>
              <a:lnSpc>
                <a:spcPct val="90000"/>
              </a:lnSpc>
            </a:pPr>
            <a:r>
              <a:rPr lang="en-US" sz="2300" dirty="0">
                <a:solidFill>
                  <a:srgbClr val="7F7F7F"/>
                </a:solidFill>
              </a:rPr>
              <a:t>Hypothetical $1,000 starting payment with total accumulated payment increases and inflation.</a:t>
            </a:r>
          </a:p>
        </p:txBody>
      </p:sp>
      <p:sp>
        <p:nvSpPr>
          <p:cNvPr id="6" name="TextBox 5">
            <a:extLst>
              <a:ext uri="{FF2B5EF4-FFF2-40B4-BE49-F238E27FC236}">
                <a16:creationId xmlns:a16="http://schemas.microsoft.com/office/drawing/2014/main" id="{0748EB25-231E-6F4A-88C8-FD978848FCE8}"/>
              </a:ext>
            </a:extLst>
          </p:cNvPr>
          <p:cNvSpPr txBox="1"/>
          <p:nvPr/>
        </p:nvSpPr>
        <p:spPr>
          <a:xfrm>
            <a:off x="3235411" y="1383385"/>
            <a:ext cx="5721178" cy="423411"/>
          </a:xfrm>
          <a:prstGeom prst="rect">
            <a:avLst/>
          </a:prstGeom>
          <a:noFill/>
        </p:spPr>
        <p:txBody>
          <a:bodyPr wrap="square" rtlCol="0">
            <a:noAutofit/>
          </a:bodyPr>
          <a:lstStyle/>
          <a:p>
            <a:pPr lvl="0" algn="ctr">
              <a:lnSpc>
                <a:spcPct val="90000"/>
              </a:lnSpc>
            </a:pPr>
            <a:r>
              <a:rPr lang="en-US" sz="2800" b="1" dirty="0">
                <a:solidFill>
                  <a:srgbClr val="98051D"/>
                </a:solidFill>
              </a:rPr>
              <a:t>LOW</a:t>
            </a:r>
            <a:r>
              <a:rPr lang="en-US" sz="2400" dirty="0">
                <a:solidFill>
                  <a:srgbClr val="424242"/>
                </a:solidFill>
              </a:rPr>
              <a:t> income and </a:t>
            </a:r>
            <a:r>
              <a:rPr lang="en-US" sz="2800" b="1" dirty="0">
                <a:solidFill>
                  <a:srgbClr val="98051D"/>
                </a:solidFill>
              </a:rPr>
              <a:t>HIGH</a:t>
            </a:r>
            <a:r>
              <a:rPr lang="en-US" sz="2400" dirty="0">
                <a:solidFill>
                  <a:srgbClr val="424242"/>
                </a:solidFill>
              </a:rPr>
              <a:t> inflation</a:t>
            </a:r>
          </a:p>
        </p:txBody>
      </p:sp>
      <p:sp>
        <p:nvSpPr>
          <p:cNvPr id="26" name="Rectangle 25">
            <a:extLst>
              <a:ext uri="{FF2B5EF4-FFF2-40B4-BE49-F238E27FC236}">
                <a16:creationId xmlns:a16="http://schemas.microsoft.com/office/drawing/2014/main" id="{A8F0324F-8565-7449-8191-2B8DA70ABC24}"/>
              </a:ext>
            </a:extLst>
          </p:cNvPr>
          <p:cNvSpPr/>
          <p:nvPr/>
        </p:nvSpPr>
        <p:spPr>
          <a:xfrm>
            <a:off x="450515" y="1422400"/>
            <a:ext cx="197185" cy="197185"/>
          </a:xfrm>
          <a:prstGeom prst="rect">
            <a:avLst/>
          </a:prstGeom>
          <a:solidFill>
            <a:srgbClr val="DDC1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7" name="Rectangle 26">
            <a:extLst>
              <a:ext uri="{FF2B5EF4-FFF2-40B4-BE49-F238E27FC236}">
                <a16:creationId xmlns:a16="http://schemas.microsoft.com/office/drawing/2014/main" id="{7EFE77C9-5ADB-9B44-8727-6E7EA5454ED7}"/>
              </a:ext>
            </a:extLst>
          </p:cNvPr>
          <p:cNvSpPr/>
          <p:nvPr/>
        </p:nvSpPr>
        <p:spPr>
          <a:xfrm>
            <a:off x="450514" y="1768978"/>
            <a:ext cx="197185" cy="197185"/>
          </a:xfrm>
          <a:prstGeom prst="rect">
            <a:avLst/>
          </a:prstGeom>
          <a:solidFill>
            <a:srgbClr val="C8DE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8" name="TextBox 27">
            <a:extLst>
              <a:ext uri="{FF2B5EF4-FFF2-40B4-BE49-F238E27FC236}">
                <a16:creationId xmlns:a16="http://schemas.microsoft.com/office/drawing/2014/main" id="{D28E9AC6-6BF6-AC4B-BE49-1C72E6407359}"/>
              </a:ext>
            </a:extLst>
          </p:cNvPr>
          <p:cNvSpPr txBox="1"/>
          <p:nvPr/>
        </p:nvSpPr>
        <p:spPr>
          <a:xfrm>
            <a:off x="745996" y="1409700"/>
            <a:ext cx="1565404" cy="197185"/>
          </a:xfrm>
          <a:prstGeom prst="rect">
            <a:avLst/>
          </a:prstGeom>
          <a:noFill/>
        </p:spPr>
        <p:txBody>
          <a:bodyPr wrap="square" rtlCol="0">
            <a:noAutofit/>
          </a:bodyPr>
          <a:lstStyle/>
          <a:p>
            <a:pPr>
              <a:lnSpc>
                <a:spcPct val="90000"/>
              </a:lnSpc>
            </a:pPr>
            <a:r>
              <a:rPr lang="en-US" sz="1400" dirty="0">
                <a:solidFill>
                  <a:schemeClr val="tx1"/>
                </a:solidFill>
              </a:rPr>
              <a:t>Increasing income</a:t>
            </a:r>
          </a:p>
        </p:txBody>
      </p:sp>
      <p:sp>
        <p:nvSpPr>
          <p:cNvPr id="29" name="TextBox 28">
            <a:extLst>
              <a:ext uri="{FF2B5EF4-FFF2-40B4-BE49-F238E27FC236}">
                <a16:creationId xmlns:a16="http://schemas.microsoft.com/office/drawing/2014/main" id="{9A7FEF45-EA83-6B40-BC21-85825C5F88CD}"/>
              </a:ext>
            </a:extLst>
          </p:cNvPr>
          <p:cNvSpPr txBox="1"/>
          <p:nvPr/>
        </p:nvSpPr>
        <p:spPr>
          <a:xfrm>
            <a:off x="745996" y="1753622"/>
            <a:ext cx="1565404" cy="197185"/>
          </a:xfrm>
          <a:prstGeom prst="rect">
            <a:avLst/>
          </a:prstGeom>
          <a:noFill/>
        </p:spPr>
        <p:txBody>
          <a:bodyPr wrap="square" rtlCol="0">
            <a:noAutofit/>
          </a:bodyPr>
          <a:lstStyle/>
          <a:p>
            <a:pPr>
              <a:lnSpc>
                <a:spcPct val="90000"/>
              </a:lnSpc>
            </a:pPr>
            <a:r>
              <a:rPr lang="en-US" sz="1400" dirty="0"/>
              <a:t>Inflation</a:t>
            </a:r>
            <a:endParaRPr lang="en-US" sz="1400" dirty="0">
              <a:solidFill>
                <a:schemeClr val="tx1"/>
              </a:solidFill>
            </a:endParaRPr>
          </a:p>
        </p:txBody>
      </p:sp>
      <p:sp>
        <p:nvSpPr>
          <p:cNvPr id="14" name="Rectangle 13">
            <a:extLst>
              <a:ext uri="{FF2B5EF4-FFF2-40B4-BE49-F238E27FC236}">
                <a16:creationId xmlns:a16="http://schemas.microsoft.com/office/drawing/2014/main" id="{70F9F39C-4F03-6B43-9741-67534894C207}"/>
              </a:ext>
            </a:extLst>
          </p:cNvPr>
          <p:cNvSpPr/>
          <p:nvPr/>
        </p:nvSpPr>
        <p:spPr>
          <a:xfrm>
            <a:off x="450515" y="5282945"/>
            <a:ext cx="11627773" cy="1061829"/>
          </a:xfrm>
          <a:prstGeom prst="rect">
            <a:avLst/>
          </a:prstGeom>
        </p:spPr>
        <p:txBody>
          <a:bodyPr wrap="square">
            <a:spAutoFit/>
          </a:bodyPr>
          <a:lstStyle/>
          <a:p>
            <a:pPr defTabSz="1088167">
              <a:defRPr/>
            </a:pPr>
            <a:r>
              <a:rPr lang="en-US" sz="1050" dirty="0">
                <a:solidFill>
                  <a:srgbClr val="424242"/>
                </a:solidFill>
                <a:latin typeface="Calibri"/>
              </a:rPr>
              <a:t>The total number of contracts used for this analysis was </a:t>
            </a:r>
            <a:r>
              <a:rPr lang="en-US" sz="1050" dirty="0" smtClean="0">
                <a:solidFill>
                  <a:srgbClr val="424242"/>
                </a:solidFill>
                <a:latin typeface="Calibri"/>
              </a:rPr>
              <a:t>42,416. </a:t>
            </a:r>
            <a:r>
              <a:rPr lang="en-US" sz="1050" dirty="0">
                <a:solidFill>
                  <a:srgbClr val="424242"/>
                </a:solidFill>
                <a:latin typeface="Calibri"/>
              </a:rPr>
              <a:t>Contracts that took excess withdrawals were excluded from this because they were not eligible for increases in all years.</a:t>
            </a:r>
          </a:p>
          <a:p>
            <a:pPr defTabSz="1088167">
              <a:defRPr/>
            </a:pPr>
            <a:r>
              <a:rPr lang="en-US" sz="1050" dirty="0">
                <a:solidFill>
                  <a:srgbClr val="424242"/>
                </a:solidFill>
                <a:latin typeface="Calibri"/>
              </a:rPr>
              <a:t>This chart displays the crediting and inflation history of the fixed index annuities which elected a withdrawal option using the annual reset increase method from 1/1/08 through </a:t>
            </a:r>
            <a:r>
              <a:rPr lang="en-US" sz="1050" dirty="0" smtClean="0">
                <a:solidFill>
                  <a:srgbClr val="424242"/>
                </a:solidFill>
                <a:latin typeface="Calibri"/>
              </a:rPr>
              <a:t>12/31/21, </a:t>
            </a:r>
            <a:r>
              <a:rPr lang="en-US" sz="1050" dirty="0">
                <a:solidFill>
                  <a:srgbClr val="424242"/>
                </a:solidFill>
                <a:latin typeface="Calibri"/>
              </a:rPr>
              <a:t>and would have been eligible to receive interest credits from 1/1/09 through </a:t>
            </a:r>
            <a:r>
              <a:rPr lang="en-US" sz="1050" dirty="0" smtClean="0">
                <a:solidFill>
                  <a:srgbClr val="424242"/>
                </a:solidFill>
                <a:latin typeface="Calibri"/>
              </a:rPr>
              <a:t>12/28/22. </a:t>
            </a:r>
            <a:r>
              <a:rPr lang="en-US" sz="1050" dirty="0">
                <a:solidFill>
                  <a:srgbClr val="424242"/>
                </a:solidFill>
                <a:latin typeface="Calibri"/>
              </a:rPr>
              <a:t>Both interest credit and inflation data displayed were taken from multiple products that were available at that time. The “below-average” credits and inflation were the 25</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(75% of the credits/inflation were higher and 25% were lower). The “average” is the 50</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(50% of the credits/inflation were higher and 50% were lower). The “above-average” is the 75</a:t>
            </a:r>
            <a:r>
              <a:rPr lang="en-US" sz="1050" baseline="30000" dirty="0">
                <a:solidFill>
                  <a:srgbClr val="424242"/>
                </a:solidFill>
                <a:latin typeface="Calibri"/>
              </a:rPr>
              <a:t>th</a:t>
            </a:r>
            <a:r>
              <a:rPr lang="en-US" sz="1050" dirty="0">
                <a:solidFill>
                  <a:srgbClr val="424242"/>
                </a:solidFill>
                <a:latin typeface="Calibri"/>
              </a:rPr>
              <a:t> percentile cumulative interest credit and inflation for this period (25% of the credits/inflation were higher and 75% were lower). </a:t>
            </a:r>
            <a:r>
              <a:rPr lang="en-US" sz="1050" b="1" dirty="0">
                <a:solidFill>
                  <a:srgbClr val="424242"/>
                </a:solidFill>
                <a:latin typeface="Calibri"/>
              </a:rPr>
              <a:t>Note: Past credits are not a guarantee of future results.</a:t>
            </a:r>
            <a:endParaRPr lang="en-US" sz="1050" dirty="0">
              <a:solidFill>
                <a:srgbClr val="424242"/>
              </a:solidFill>
              <a:latin typeface="Calibri"/>
            </a:endParaRPr>
          </a:p>
        </p:txBody>
      </p:sp>
    </p:spTree>
    <p:extLst>
      <p:ext uri="{BB962C8B-B14F-4D97-AF65-F5344CB8AC3E}">
        <p14:creationId xmlns:p14="http://schemas.microsoft.com/office/powerpoint/2010/main" val="344631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852C43-8F19-A64C-8583-FF80C5029E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2" name="Slide Number Placeholder 1">
            <a:extLst>
              <a:ext uri="{FF2B5EF4-FFF2-40B4-BE49-F238E27FC236}">
                <a16:creationId xmlns:a16="http://schemas.microsoft.com/office/drawing/2014/main" id="{FFDD25A4-2D04-9647-984C-71BC4780D8A2}"/>
              </a:ext>
            </a:extLst>
          </p:cNvPr>
          <p:cNvSpPr>
            <a:spLocks noGrp="1"/>
          </p:cNvSpPr>
          <p:nvPr>
            <p:ph type="sldNum" sz="quarter" idx="11"/>
          </p:nvPr>
        </p:nvSpPr>
        <p:spPr/>
        <p:txBody>
          <a:bodyPr/>
          <a:lstStyle/>
          <a:p>
            <a:fld id="{67FC5CDF-15F9-4054-9F50-C9080AAD3281}" type="slidenum">
              <a:rPr lang="en-US" smtClean="0"/>
              <a:pPr/>
              <a:t>18</a:t>
            </a:fld>
            <a:endParaRPr lang="en-US" dirty="0"/>
          </a:p>
        </p:txBody>
      </p:sp>
      <p:sp>
        <p:nvSpPr>
          <p:cNvPr id="3" name="TextBox 2">
            <a:extLst>
              <a:ext uri="{FF2B5EF4-FFF2-40B4-BE49-F238E27FC236}">
                <a16:creationId xmlns:a16="http://schemas.microsoft.com/office/drawing/2014/main" id="{29DC59D1-BE68-3E40-9558-5B9AED334510}"/>
              </a:ext>
            </a:extLst>
          </p:cNvPr>
          <p:cNvSpPr txBox="1"/>
          <p:nvPr/>
        </p:nvSpPr>
        <p:spPr>
          <a:xfrm>
            <a:off x="6400799" y="320842"/>
            <a:ext cx="4443663" cy="914400"/>
          </a:xfrm>
          <a:prstGeom prst="rect">
            <a:avLst/>
          </a:prstGeom>
          <a:noFill/>
        </p:spPr>
        <p:txBody>
          <a:bodyPr wrap="none" rtlCol="0">
            <a:noAutofit/>
          </a:bodyPr>
          <a:lstStyle/>
          <a:p>
            <a:pPr>
              <a:lnSpc>
                <a:spcPct val="90000"/>
              </a:lnSpc>
            </a:pPr>
            <a:r>
              <a:rPr lang="en-US" sz="4400" dirty="0">
                <a:solidFill>
                  <a:schemeClr val="tx1"/>
                </a:solidFill>
              </a:rPr>
              <a:t>Summary</a:t>
            </a:r>
          </a:p>
        </p:txBody>
      </p:sp>
      <p:sp>
        <p:nvSpPr>
          <p:cNvPr id="4" name="TextBox 3">
            <a:extLst>
              <a:ext uri="{FF2B5EF4-FFF2-40B4-BE49-F238E27FC236}">
                <a16:creationId xmlns:a16="http://schemas.microsoft.com/office/drawing/2014/main" id="{2D7A8B48-F7B9-0348-9F66-6AC73FE2FD1E}"/>
              </a:ext>
            </a:extLst>
          </p:cNvPr>
          <p:cNvSpPr txBox="1"/>
          <p:nvPr/>
        </p:nvSpPr>
        <p:spPr>
          <a:xfrm>
            <a:off x="6513095" y="1235242"/>
            <a:ext cx="5358063" cy="5090029"/>
          </a:xfrm>
          <a:prstGeom prst="rect">
            <a:avLst/>
          </a:prstGeom>
          <a:noFill/>
        </p:spPr>
        <p:txBody>
          <a:bodyPr wrap="square" rtlCol="0">
            <a:noAutofit/>
          </a:bodyPr>
          <a:lstStyle/>
          <a:p>
            <a:pPr marL="285750" indent="-285750">
              <a:lnSpc>
                <a:spcPct val="90000"/>
              </a:lnSpc>
              <a:spcBef>
                <a:spcPts val="1200"/>
              </a:spcBef>
              <a:buFont typeface="Arial" panose="020B0604020202020204" pitchFamily="34" charset="0"/>
              <a:buChar char="•"/>
            </a:pPr>
            <a:r>
              <a:rPr lang="en-US" sz="2800" dirty="0">
                <a:solidFill>
                  <a:schemeClr val="tx1"/>
                </a:solidFill>
              </a:rPr>
              <a:t>Inflation is a major </a:t>
            </a:r>
            <a:r>
              <a:rPr lang="en-US" sz="2800" dirty="0" smtClean="0">
                <a:solidFill>
                  <a:schemeClr val="tx1"/>
                </a:solidFill>
              </a:rPr>
              <a:t>concern</a:t>
            </a:r>
          </a:p>
          <a:p>
            <a:pPr marL="285750" indent="-285750">
              <a:lnSpc>
                <a:spcPct val="90000"/>
              </a:lnSpc>
              <a:spcBef>
                <a:spcPts val="1200"/>
              </a:spcBef>
              <a:buFont typeface="Arial" panose="020B0604020202020204" pitchFamily="34" charset="0"/>
              <a:buChar char="•"/>
            </a:pPr>
            <a:r>
              <a:rPr lang="en-US" sz="2800" dirty="0" smtClean="0"/>
              <a:t>Increasing </a:t>
            </a:r>
            <a:r>
              <a:rPr lang="en-US" sz="2800" dirty="0"/>
              <a:t>income offers permanent increases even after the accumulation value goes to zero</a:t>
            </a:r>
          </a:p>
          <a:p>
            <a:pPr marL="285750" indent="-285750">
              <a:spcBef>
                <a:spcPts val="1200"/>
              </a:spcBef>
              <a:buFont typeface="Arial" panose="020B0604020202020204" pitchFamily="34" charset="0"/>
              <a:buChar char="•"/>
            </a:pPr>
            <a:r>
              <a:rPr lang="en-US" sz="2800" dirty="0"/>
              <a:t>Our historical data shows that our clients’ increases have proven effective in helping address inflation risk</a:t>
            </a:r>
          </a:p>
          <a:p>
            <a:pPr marL="285750" indent="-285750">
              <a:lnSpc>
                <a:spcPct val="90000"/>
              </a:lnSpc>
              <a:spcBef>
                <a:spcPts val="1200"/>
              </a:spcBef>
              <a:buFont typeface="Arial" panose="020B0604020202020204" pitchFamily="34" charset="0"/>
              <a:buChar char="•"/>
            </a:pPr>
            <a:endParaRPr lang="en-US" sz="2800" dirty="0">
              <a:solidFill>
                <a:schemeClr val="tx1"/>
              </a:solidFill>
            </a:endParaRPr>
          </a:p>
          <a:p>
            <a:pPr marL="285750" indent="-285750">
              <a:lnSpc>
                <a:spcPct val="90000"/>
              </a:lnSpc>
              <a:spcBef>
                <a:spcPts val="1200"/>
              </a:spcBef>
              <a:buFont typeface="Arial" panose="020B0604020202020204" pitchFamily="34" charset="0"/>
              <a:buChar char="•"/>
            </a:pPr>
            <a:endParaRPr lang="en-US" sz="2800" dirty="0" err="1">
              <a:solidFill>
                <a:schemeClr val="tx1"/>
              </a:solidFill>
            </a:endParaRPr>
          </a:p>
        </p:txBody>
      </p:sp>
    </p:spTree>
    <p:extLst>
      <p:ext uri="{BB962C8B-B14F-4D97-AF65-F5344CB8AC3E}">
        <p14:creationId xmlns:p14="http://schemas.microsoft.com/office/powerpoint/2010/main" val="373051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solidFill>
            <a:srgbClr val="4C3048"/>
          </a:solidFill>
        </p:spPr>
        <p:txBody>
          <a:bodyPr>
            <a:normAutofit/>
          </a:bodyPr>
          <a:lstStyle/>
          <a:p>
            <a:r>
              <a:rPr lang="en-US" sz="4000" dirty="0" smtClean="0"/>
              <a:t>For additional information, contact your financial professional. </a:t>
            </a:r>
            <a:endParaRPr lang="en-US" sz="4000" dirty="0"/>
          </a:p>
          <a:p>
            <a:endParaRPr lang="en-US" sz="4000" dirty="0"/>
          </a:p>
          <a:p>
            <a:r>
              <a:rPr lang="en-US" sz="4000" dirty="0"/>
              <a:t>Thank you.</a:t>
            </a:r>
          </a:p>
        </p:txBody>
      </p:sp>
      <p:sp>
        <p:nvSpPr>
          <p:cNvPr id="3" name="Slide Number Placeholder 2"/>
          <p:cNvSpPr>
            <a:spLocks noGrp="1"/>
          </p:cNvSpPr>
          <p:nvPr>
            <p:ph type="sldNum" sz="quarter" idx="12"/>
          </p:nvPr>
        </p:nvSpPr>
        <p:spPr/>
        <p:txBody>
          <a:bodyPr/>
          <a:lstStyle/>
          <a:p>
            <a:fld id="{67FC5CDF-15F9-4054-9F50-C9080AAD3281}" type="slidenum">
              <a:rPr lang="en-US" smtClean="0"/>
              <a:pPr/>
              <a:t>19</a:t>
            </a:fld>
            <a:endParaRPr lang="en-US" dirty="0"/>
          </a:p>
        </p:txBody>
      </p:sp>
      <p:sp>
        <p:nvSpPr>
          <p:cNvPr id="4" name="Rectangle 3"/>
          <p:cNvSpPr/>
          <p:nvPr/>
        </p:nvSpPr>
        <p:spPr>
          <a:xfrm>
            <a:off x="7536176" y="5517159"/>
            <a:ext cx="4378132" cy="1015663"/>
          </a:xfrm>
          <a:prstGeom prst="rect">
            <a:avLst/>
          </a:prstGeom>
        </p:spPr>
        <p:txBody>
          <a:bodyPr wrap="square">
            <a:spAutoFit/>
          </a:bodyPr>
          <a:lstStyle/>
          <a:p>
            <a:r>
              <a:rPr lang="en-US" sz="1200" dirty="0">
                <a:solidFill>
                  <a:schemeClr val="bg2"/>
                </a:solidFill>
              </a:rPr>
              <a:t>Products are issued by Allianz Life Insurance Company of North America.</a:t>
            </a:r>
          </a:p>
          <a:p>
            <a:endParaRPr lang="en-US" sz="1200" dirty="0">
              <a:solidFill>
                <a:schemeClr val="bg2"/>
              </a:solidFill>
            </a:endParaRPr>
          </a:p>
          <a:p>
            <a:r>
              <a:rPr lang="en-US" sz="1200" dirty="0">
                <a:solidFill>
                  <a:schemeClr val="bg2"/>
                </a:solidFill>
              </a:rPr>
              <a:t>Guarantees are backed by the strength and claims paying ability of the issuing company.</a:t>
            </a:r>
          </a:p>
        </p:txBody>
      </p:sp>
      <p:pic>
        <p:nvPicPr>
          <p:cNvPr id="7" name="Picture 6"/>
          <p:cNvPicPr>
            <a:picLocks noChangeAspect="1"/>
          </p:cNvPicPr>
          <p:nvPr/>
        </p:nvPicPr>
        <p:blipFill>
          <a:blip r:embed="rId4"/>
          <a:stretch>
            <a:fillRect/>
          </a:stretch>
        </p:blipFill>
        <p:spPr>
          <a:xfrm>
            <a:off x="304219" y="525487"/>
            <a:ext cx="4282380" cy="3310961"/>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a:blip r:embed="rId5"/>
          <a:stretch>
            <a:fillRect/>
          </a:stretch>
        </p:blipFill>
        <p:spPr>
          <a:xfrm>
            <a:off x="3430705" y="1183528"/>
            <a:ext cx="3180448" cy="4137527"/>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a:stretch>
            <a:fillRect/>
          </a:stretch>
        </p:blipFill>
        <p:spPr>
          <a:xfrm>
            <a:off x="738550" y="2299809"/>
            <a:ext cx="3293753" cy="4271744"/>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90728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774C42-6588-BE4D-AAFF-CA0F17E893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47957" y="0"/>
            <a:ext cx="4044043" cy="6858000"/>
          </a:xfrm>
          <a:prstGeom prst="rect">
            <a:avLst/>
          </a:prstGeom>
        </p:spPr>
      </p:pic>
      <p:sp>
        <p:nvSpPr>
          <p:cNvPr id="7" name="Title 6">
            <a:extLst>
              <a:ext uri="{FF2B5EF4-FFF2-40B4-BE49-F238E27FC236}">
                <a16:creationId xmlns:a16="http://schemas.microsoft.com/office/drawing/2014/main" id="{A33892B8-4236-4A46-AF5C-B1C05F4391F6}"/>
              </a:ext>
            </a:extLst>
          </p:cNvPr>
          <p:cNvSpPr>
            <a:spLocks noGrp="1"/>
          </p:cNvSpPr>
          <p:nvPr>
            <p:ph type="title"/>
          </p:nvPr>
        </p:nvSpPr>
        <p:spPr>
          <a:xfrm>
            <a:off x="437722" y="1115182"/>
            <a:ext cx="7212644" cy="812800"/>
          </a:xfrm>
        </p:spPr>
        <p:txBody>
          <a:bodyPr/>
          <a:lstStyle/>
          <a:p>
            <a:r>
              <a:rPr lang="en-US" sz="3600" dirty="0"/>
              <a:t>Inflation erodes your </a:t>
            </a:r>
            <a:r>
              <a:rPr lang="en-US" sz="3600" dirty="0" smtClean="0"/>
              <a:t>buying </a:t>
            </a:r>
            <a:r>
              <a:rPr lang="en-US" sz="3600" dirty="0"/>
              <a:t>power in retirement as necessities become more expensive.</a:t>
            </a:r>
          </a:p>
        </p:txBody>
      </p:sp>
      <p:sp>
        <p:nvSpPr>
          <p:cNvPr id="8" name="TextBox 7">
            <a:extLst>
              <a:ext uri="{FF2B5EF4-FFF2-40B4-BE49-F238E27FC236}">
                <a16:creationId xmlns:a16="http://schemas.microsoft.com/office/drawing/2014/main" id="{09D91661-17D9-4640-AA04-BD9636566BEC}"/>
              </a:ext>
            </a:extLst>
          </p:cNvPr>
          <p:cNvSpPr txBox="1"/>
          <p:nvPr/>
        </p:nvSpPr>
        <p:spPr>
          <a:xfrm>
            <a:off x="522514" y="1485900"/>
            <a:ext cx="4882243" cy="4310743"/>
          </a:xfrm>
          <a:prstGeom prst="rect">
            <a:avLst/>
          </a:prstGeom>
          <a:noFill/>
        </p:spPr>
        <p:txBody>
          <a:bodyPr wrap="square" rtlCol="0">
            <a:noAutofit/>
          </a:bodyPr>
          <a:lstStyle/>
          <a:p>
            <a:pPr>
              <a:lnSpc>
                <a:spcPct val="90000"/>
              </a:lnSpc>
            </a:pPr>
            <a:endParaRPr lang="en-US" dirty="0" err="1">
              <a:solidFill>
                <a:schemeClr val="tx1"/>
              </a:solidFill>
            </a:endParaRPr>
          </a:p>
        </p:txBody>
      </p:sp>
      <p:graphicFrame>
        <p:nvGraphicFramePr>
          <p:cNvPr id="9" name="Chart 8">
            <a:extLst>
              <a:ext uri="{FF2B5EF4-FFF2-40B4-BE49-F238E27FC236}">
                <a16:creationId xmlns:a16="http://schemas.microsoft.com/office/drawing/2014/main" id="{C971AAA2-FF42-8748-B149-41E4F15AB4C2}"/>
              </a:ext>
            </a:extLst>
          </p:cNvPr>
          <p:cNvGraphicFramePr/>
          <p:nvPr>
            <p:extLst>
              <p:ext uri="{D42A27DB-BD31-4B8C-83A1-F6EECF244321}">
                <p14:modId xmlns:p14="http://schemas.microsoft.com/office/powerpoint/2010/main" val="1232959224"/>
              </p:ext>
            </p:extLst>
          </p:nvPr>
        </p:nvGraphicFramePr>
        <p:xfrm>
          <a:off x="685800" y="2449285"/>
          <a:ext cx="6906986" cy="329353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40B49FCF-2979-F344-9F9B-F852DA131044}"/>
              </a:ext>
            </a:extLst>
          </p:cNvPr>
          <p:cNvSpPr txBox="1"/>
          <p:nvPr/>
        </p:nvSpPr>
        <p:spPr>
          <a:xfrm>
            <a:off x="1845129" y="2269677"/>
            <a:ext cx="4250871" cy="359229"/>
          </a:xfrm>
          <a:prstGeom prst="rect">
            <a:avLst/>
          </a:prstGeom>
          <a:noFill/>
        </p:spPr>
        <p:txBody>
          <a:bodyPr wrap="square" rtlCol="0">
            <a:noAutofit/>
          </a:bodyPr>
          <a:lstStyle/>
          <a:p>
            <a:pPr algn="ctr">
              <a:lnSpc>
                <a:spcPct val="90000"/>
              </a:lnSpc>
            </a:pPr>
            <a:r>
              <a:rPr lang="en-US" sz="2400" dirty="0">
                <a:solidFill>
                  <a:srgbClr val="7F7F7F"/>
                </a:solidFill>
              </a:rPr>
              <a:t>INFLATION OF $20 SINCE 1980</a:t>
            </a:r>
          </a:p>
        </p:txBody>
      </p:sp>
      <p:sp>
        <p:nvSpPr>
          <p:cNvPr id="11" name="TextBox 10">
            <a:extLst>
              <a:ext uri="{FF2B5EF4-FFF2-40B4-BE49-F238E27FC236}">
                <a16:creationId xmlns:a16="http://schemas.microsoft.com/office/drawing/2014/main" id="{058D19DA-CE23-E341-8469-54375883531D}"/>
              </a:ext>
            </a:extLst>
          </p:cNvPr>
          <p:cNvSpPr txBox="1"/>
          <p:nvPr/>
        </p:nvSpPr>
        <p:spPr>
          <a:xfrm>
            <a:off x="522514" y="5959934"/>
            <a:ext cx="6711043" cy="391886"/>
          </a:xfrm>
          <a:prstGeom prst="rect">
            <a:avLst/>
          </a:prstGeom>
          <a:noFill/>
        </p:spPr>
        <p:txBody>
          <a:bodyPr wrap="square" rtlCol="0">
            <a:noAutofit/>
          </a:bodyPr>
          <a:lstStyle/>
          <a:p>
            <a:pPr>
              <a:lnSpc>
                <a:spcPct val="90000"/>
              </a:lnSpc>
            </a:pPr>
            <a:r>
              <a:rPr lang="en-US" sz="1200" dirty="0">
                <a:solidFill>
                  <a:srgbClr val="7F7F7F"/>
                </a:solidFill>
              </a:rPr>
              <a:t>Source: in2013dollars.com as of 3/22/22.</a:t>
            </a:r>
          </a:p>
        </p:txBody>
      </p:sp>
    </p:spTree>
    <p:extLst>
      <p:ext uri="{BB962C8B-B14F-4D97-AF65-F5344CB8AC3E}">
        <p14:creationId xmlns:p14="http://schemas.microsoft.com/office/powerpoint/2010/main" val="3245561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 y="1"/>
            <a:ext cx="3962953" cy="6858001"/>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 name="Slide Number Placeholder 1"/>
          <p:cNvSpPr>
            <a:spLocks noGrp="1"/>
          </p:cNvSpPr>
          <p:nvPr>
            <p:ph type="sldNum" sz="quarter" idx="11"/>
          </p:nvPr>
        </p:nvSpPr>
        <p:spPr/>
        <p:txBody>
          <a:bodyPr/>
          <a:lstStyle/>
          <a:p>
            <a:fld id="{67FC5CDF-15F9-4054-9F50-C9080AAD3281}" type="slidenum">
              <a:rPr lang="en-US" smtClean="0">
                <a:solidFill>
                  <a:schemeClr val="bg2"/>
                </a:solidFill>
              </a:rPr>
              <a:pPr/>
              <a:t>20</a:t>
            </a:fld>
            <a:endParaRPr lang="en-US" dirty="0">
              <a:solidFill>
                <a:schemeClr val="bg2"/>
              </a:solidFill>
            </a:endParaRPr>
          </a:p>
        </p:txBody>
      </p:sp>
      <p:sp>
        <p:nvSpPr>
          <p:cNvPr id="3" name="Freeform 7"/>
          <p:cNvSpPr>
            <a:spLocks noEditPoints="1"/>
          </p:cNvSpPr>
          <p:nvPr/>
        </p:nvSpPr>
        <p:spPr bwMode="auto">
          <a:xfrm>
            <a:off x="-413591" y="779078"/>
            <a:ext cx="3640499" cy="3445402"/>
          </a:xfrm>
          <a:custGeom>
            <a:avLst/>
            <a:gdLst>
              <a:gd name="T0" fmla="*/ 1154 w 2014"/>
              <a:gd name="T1" fmla="*/ 1576 h 2019"/>
              <a:gd name="T2" fmla="*/ 1154 w 2014"/>
              <a:gd name="T3" fmla="*/ 462 h 2019"/>
              <a:gd name="T4" fmla="*/ 1037 w 2014"/>
              <a:gd name="T5" fmla="*/ 345 h 2019"/>
              <a:gd name="T6" fmla="*/ 773 w 2014"/>
              <a:gd name="T7" fmla="*/ 345 h 2019"/>
              <a:gd name="T8" fmla="*/ 773 w 2014"/>
              <a:gd name="T9" fmla="*/ 468 h 2019"/>
              <a:gd name="T10" fmla="*/ 788 w 2014"/>
              <a:gd name="T11" fmla="*/ 468 h 2019"/>
              <a:gd name="T12" fmla="*/ 860 w 2014"/>
              <a:gd name="T13" fmla="*/ 554 h 2019"/>
              <a:gd name="T14" fmla="*/ 860 w 2014"/>
              <a:gd name="T15" fmla="*/ 1576 h 2019"/>
              <a:gd name="T16" fmla="*/ 1154 w 2014"/>
              <a:gd name="T17" fmla="*/ 1576 h 2019"/>
              <a:gd name="T18" fmla="*/ 1154 w 2014"/>
              <a:gd name="T19" fmla="*/ 1576 h 2019"/>
              <a:gd name="T20" fmla="*/ 1282 w 2014"/>
              <a:gd name="T21" fmla="*/ 1576 h 2019"/>
              <a:gd name="T22" fmla="*/ 1571 w 2014"/>
              <a:gd name="T23" fmla="*/ 1576 h 2019"/>
              <a:gd name="T24" fmla="*/ 1571 w 2014"/>
              <a:gd name="T25" fmla="*/ 707 h 2019"/>
              <a:gd name="T26" fmla="*/ 1454 w 2014"/>
              <a:gd name="T27" fmla="*/ 590 h 2019"/>
              <a:gd name="T28" fmla="*/ 1282 w 2014"/>
              <a:gd name="T29" fmla="*/ 590 h 2019"/>
              <a:gd name="T30" fmla="*/ 1282 w 2014"/>
              <a:gd name="T31" fmla="*/ 1576 h 2019"/>
              <a:gd name="T32" fmla="*/ 1282 w 2014"/>
              <a:gd name="T33" fmla="*/ 1576 h 2019"/>
              <a:gd name="T34" fmla="*/ 732 w 2014"/>
              <a:gd name="T35" fmla="*/ 1576 h 2019"/>
              <a:gd name="T36" fmla="*/ 732 w 2014"/>
              <a:gd name="T37" fmla="*/ 590 h 2019"/>
              <a:gd name="T38" fmla="*/ 564 w 2014"/>
              <a:gd name="T39" fmla="*/ 590 h 2019"/>
              <a:gd name="T40" fmla="*/ 443 w 2014"/>
              <a:gd name="T41" fmla="*/ 707 h 2019"/>
              <a:gd name="T42" fmla="*/ 443 w 2014"/>
              <a:gd name="T43" fmla="*/ 1576 h 2019"/>
              <a:gd name="T44" fmla="*/ 732 w 2014"/>
              <a:gd name="T45" fmla="*/ 1576 h 2019"/>
              <a:gd name="T46" fmla="*/ 732 w 2014"/>
              <a:gd name="T47" fmla="*/ 1576 h 2019"/>
              <a:gd name="T48" fmla="*/ 1846 w 2014"/>
              <a:gd name="T49" fmla="*/ 1012 h 2019"/>
              <a:gd name="T50" fmla="*/ 1007 w 2014"/>
              <a:gd name="T51" fmla="*/ 1856 h 2019"/>
              <a:gd name="T52" fmla="*/ 168 w 2014"/>
              <a:gd name="T53" fmla="*/ 1012 h 2019"/>
              <a:gd name="T54" fmla="*/ 1007 w 2014"/>
              <a:gd name="T55" fmla="*/ 162 h 2019"/>
              <a:gd name="T56" fmla="*/ 1846 w 2014"/>
              <a:gd name="T57" fmla="*/ 1012 h 2019"/>
              <a:gd name="T58" fmla="*/ 2014 w 2014"/>
              <a:gd name="T59" fmla="*/ 1012 h 2019"/>
              <a:gd name="T60" fmla="*/ 1007 w 2014"/>
              <a:gd name="T61" fmla="*/ 0 h 2019"/>
              <a:gd name="T62" fmla="*/ 0 w 2014"/>
              <a:gd name="T63" fmla="*/ 1012 h 2019"/>
              <a:gd name="T64" fmla="*/ 1007 w 2014"/>
              <a:gd name="T65" fmla="*/ 2019 h 2019"/>
              <a:gd name="T66" fmla="*/ 2014 w 2014"/>
              <a:gd name="T67" fmla="*/ 1012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4" h="2019">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rgbClr val="AF9EB9">
              <a:alpha val="30196"/>
            </a:srgbClr>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30000"/>
              </a:spcAft>
              <a:buClr>
                <a:srgbClr val="113388"/>
              </a:buClr>
              <a:defRPr/>
            </a:pPr>
            <a:endParaRPr lang="de-DE" sz="1900" kern="0">
              <a:solidFill>
                <a:srgbClr val="000000"/>
              </a:solidFill>
              <a:latin typeface="Arial" pitchFamily="34" charset="0"/>
            </a:endParaRPr>
          </a:p>
        </p:txBody>
      </p:sp>
      <p:sp>
        <p:nvSpPr>
          <p:cNvPr id="6" name="TextBox 5"/>
          <p:cNvSpPr txBox="1"/>
          <p:nvPr/>
        </p:nvSpPr>
        <p:spPr>
          <a:xfrm>
            <a:off x="297374" y="2968145"/>
            <a:ext cx="2929535" cy="518463"/>
          </a:xfrm>
          <a:prstGeom prst="rect">
            <a:avLst/>
          </a:prstGeom>
          <a:noFill/>
        </p:spPr>
        <p:txBody>
          <a:bodyPr wrap="square" rtlCol="0">
            <a:noAutofit/>
          </a:bodyPr>
          <a:lstStyle/>
          <a:p>
            <a:pPr>
              <a:lnSpc>
                <a:spcPct val="90000"/>
              </a:lnSpc>
            </a:pPr>
            <a:r>
              <a:rPr lang="en-US" b="1" dirty="0">
                <a:solidFill>
                  <a:srgbClr val="DF9900"/>
                </a:solidFill>
              </a:rPr>
              <a:t>OUR MISSION</a:t>
            </a:r>
          </a:p>
        </p:txBody>
      </p:sp>
      <p:sp>
        <p:nvSpPr>
          <p:cNvPr id="7" name="TextBox 6"/>
          <p:cNvSpPr txBox="1"/>
          <p:nvPr/>
        </p:nvSpPr>
        <p:spPr>
          <a:xfrm>
            <a:off x="300849" y="3421781"/>
            <a:ext cx="3294876" cy="1670603"/>
          </a:xfrm>
          <a:prstGeom prst="rect">
            <a:avLst/>
          </a:prstGeom>
          <a:noFill/>
        </p:spPr>
        <p:txBody>
          <a:bodyPr wrap="square" rtlCol="0">
            <a:noAutofit/>
          </a:bodyPr>
          <a:lstStyle/>
          <a:p>
            <a:pPr>
              <a:lnSpc>
                <a:spcPct val="90000"/>
              </a:lnSpc>
            </a:pPr>
            <a:r>
              <a:rPr lang="en-US" sz="4400" dirty="0">
                <a:solidFill>
                  <a:schemeClr val="bg2"/>
                </a:solidFill>
              </a:rPr>
              <a:t>We secure your future</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4541" y="391044"/>
            <a:ext cx="7478046" cy="6075912"/>
          </a:xfrm>
          <a:prstGeom prst="rect">
            <a:avLst/>
          </a:prstGeom>
        </p:spPr>
      </p:pic>
    </p:spTree>
    <p:extLst>
      <p:ext uri="{BB962C8B-B14F-4D97-AF65-F5344CB8AC3E}">
        <p14:creationId xmlns:p14="http://schemas.microsoft.com/office/powerpoint/2010/main" val="1674454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3</a:t>
            </a:fld>
            <a:endParaRPr lang="en-US" dirty="0"/>
          </a:p>
        </p:txBody>
      </p:sp>
      <p:pic>
        <p:nvPicPr>
          <p:cNvPr id="4" name="Picture 3"/>
          <p:cNvPicPr>
            <a:picLocks noChangeAspect="1"/>
          </p:cNvPicPr>
          <p:nvPr/>
        </p:nvPicPr>
        <p:blipFill>
          <a:blip r:embed="rId3"/>
          <a:stretch>
            <a:fillRect/>
          </a:stretch>
        </p:blipFill>
        <p:spPr>
          <a:xfrm>
            <a:off x="513124" y="3763822"/>
            <a:ext cx="4685352" cy="129473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6734503" y="1215139"/>
            <a:ext cx="5239198" cy="118776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1335879" y="1199272"/>
            <a:ext cx="4938415" cy="109827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6532389" y="2599316"/>
            <a:ext cx="5239198" cy="125285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683583" y="2454812"/>
            <a:ext cx="5222928" cy="109827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8050924-CA0B-4E48-AFAE-F0607988362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52371" y="5235079"/>
            <a:ext cx="4685352" cy="100189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0EE8504-DF2A-8C41-9C00-10F7C9AE222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773714" y="3987899"/>
            <a:ext cx="5385678" cy="110757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C469470D-FAD1-7C4B-B338-463D2BE89BE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532389" y="5272375"/>
            <a:ext cx="5239198" cy="1264349"/>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7BFE4963-DEBF-E349-8227-D1B7570D5449}"/>
              </a:ext>
            </a:extLst>
          </p:cNvPr>
          <p:cNvSpPr txBox="1"/>
          <p:nvPr/>
        </p:nvSpPr>
        <p:spPr>
          <a:xfrm>
            <a:off x="380141" y="321276"/>
            <a:ext cx="9604118" cy="667265"/>
          </a:xfrm>
          <a:prstGeom prst="rect">
            <a:avLst/>
          </a:prstGeom>
          <a:noFill/>
        </p:spPr>
        <p:txBody>
          <a:bodyPr wrap="square" rtlCol="0">
            <a:noAutofit/>
          </a:bodyPr>
          <a:lstStyle/>
          <a:p>
            <a:pPr>
              <a:lnSpc>
                <a:spcPct val="90000"/>
              </a:lnSpc>
            </a:pPr>
            <a:r>
              <a:rPr lang="en-US" sz="3600" dirty="0"/>
              <a:t>Inflation worries dominate the news</a:t>
            </a:r>
            <a:endParaRPr lang="en-US" sz="3600" dirty="0">
              <a:solidFill>
                <a:schemeClr val="tx1"/>
              </a:solidFill>
            </a:endParaRPr>
          </a:p>
        </p:txBody>
      </p:sp>
    </p:spTree>
    <p:extLst>
      <p:ext uri="{BB962C8B-B14F-4D97-AF65-F5344CB8AC3E}">
        <p14:creationId xmlns:p14="http://schemas.microsoft.com/office/powerpoint/2010/main" val="260048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a:t>Inflation risk </a:t>
            </a:r>
            <a:r>
              <a:rPr lang="en-US" sz="4000" dirty="0"/>
              <a:t>seen as biggest risk </a:t>
            </a:r>
          </a:p>
        </p:txBody>
      </p:sp>
      <p:sp>
        <p:nvSpPr>
          <p:cNvPr id="2" name="Slide Number Placeholder 1">
            <a:extLst>
              <a:ext uri="{FF2B5EF4-FFF2-40B4-BE49-F238E27FC236}">
                <a16:creationId xmlns:a16="http://schemas.microsoft.com/office/drawing/2014/main" id="{6FC1EFF9-C7B7-430F-9809-140412420F69}"/>
              </a:ext>
            </a:extLst>
          </p:cNvPr>
          <p:cNvSpPr>
            <a:spLocks noGrp="1"/>
          </p:cNvSpPr>
          <p:nvPr>
            <p:ph type="sldNum" sz="quarter" idx="11"/>
          </p:nvPr>
        </p:nvSpPr>
        <p:spPr/>
        <p:txBody>
          <a:bodyPr/>
          <a:lstStyle/>
          <a:p>
            <a:fld id="{67FC5CDF-15F9-4054-9F50-C9080AAD3281}" type="slidenum">
              <a:rPr lang="en-US" smtClean="0"/>
              <a:pPr/>
              <a:t>4</a:t>
            </a:fld>
            <a:endParaRPr lang="en-US" dirty="0"/>
          </a:p>
        </p:txBody>
      </p:sp>
      <p:sp>
        <p:nvSpPr>
          <p:cNvPr id="7" name="Text Placeholder 6">
            <a:extLst>
              <a:ext uri="{FF2B5EF4-FFF2-40B4-BE49-F238E27FC236}">
                <a16:creationId xmlns:a16="http://schemas.microsoft.com/office/drawing/2014/main" id="{3821916F-AFD0-4C2F-81A7-08A98AC3F706}"/>
              </a:ext>
            </a:extLst>
          </p:cNvPr>
          <p:cNvSpPr txBox="1">
            <a:spLocks noGrp="1"/>
          </p:cNvSpPr>
          <p:nvPr>
            <p:ph type="body" sz="quarter" idx="4294967295"/>
          </p:nvPr>
        </p:nvSpPr>
        <p:spPr>
          <a:xfrm>
            <a:off x="294416" y="1107404"/>
            <a:ext cx="11433175" cy="4838700"/>
          </a:xfrm>
          <a:prstGeom prst="rect">
            <a:avLst/>
          </a:prstGeom>
          <a:noFill/>
        </p:spPr>
        <p:txBody>
          <a:bodyPr wrap="square" rtlCol="0">
            <a:noAutofit/>
          </a:bodyPr>
          <a:lstStyle/>
          <a:p>
            <a:pPr lvl="0"/>
            <a:r>
              <a:rPr lang="en-US" sz="11500" dirty="0" smtClean="0">
                <a:solidFill>
                  <a:srgbClr val="0F898F"/>
                </a:solidFill>
              </a:rPr>
              <a:t>36%</a:t>
            </a:r>
            <a:endParaRPr lang="en-US" sz="11500" dirty="0">
              <a:solidFill>
                <a:srgbClr val="0F898F"/>
              </a:solidFill>
            </a:endParaRPr>
          </a:p>
          <a:p>
            <a:r>
              <a:rPr lang="en-US" sz="3200" dirty="0"/>
              <a:t>of respondents now view </a:t>
            </a:r>
          </a:p>
          <a:p>
            <a:r>
              <a:rPr lang="en-US" sz="3200" dirty="0">
                <a:solidFill>
                  <a:srgbClr val="003781"/>
                </a:solidFill>
              </a:rPr>
              <a:t>rising inflation </a:t>
            </a:r>
            <a:r>
              <a:rPr lang="en-US" sz="3200" dirty="0"/>
              <a:t>as the </a:t>
            </a:r>
          </a:p>
          <a:p>
            <a:r>
              <a:rPr lang="en-US" sz="3200" dirty="0"/>
              <a:t>single </a:t>
            </a:r>
            <a:r>
              <a:rPr lang="en-US" sz="3200" dirty="0">
                <a:solidFill>
                  <a:srgbClr val="80CAD4"/>
                </a:solidFill>
              </a:rPr>
              <a:t>greatest risk </a:t>
            </a:r>
            <a:r>
              <a:rPr lang="en-US" sz="3200" dirty="0"/>
              <a:t>to </a:t>
            </a:r>
          </a:p>
          <a:p>
            <a:r>
              <a:rPr lang="en-US" sz="3200" dirty="0"/>
              <a:t>their retirement plans. </a:t>
            </a:r>
          </a:p>
          <a:p>
            <a:pPr lvl="0"/>
            <a:endParaRPr lang="en-US" dirty="0"/>
          </a:p>
        </p:txBody>
      </p:sp>
      <p:sp>
        <p:nvSpPr>
          <p:cNvPr id="13" name="TextBox 12">
            <a:extLst>
              <a:ext uri="{FF2B5EF4-FFF2-40B4-BE49-F238E27FC236}">
                <a16:creationId xmlns:a16="http://schemas.microsoft.com/office/drawing/2014/main" id="{A94B7961-DDB5-43F8-9BB8-841FB23164D1}"/>
              </a:ext>
            </a:extLst>
          </p:cNvPr>
          <p:cNvSpPr txBox="1"/>
          <p:nvPr/>
        </p:nvSpPr>
        <p:spPr>
          <a:xfrm>
            <a:off x="563068" y="6021388"/>
            <a:ext cx="11433175" cy="228599"/>
          </a:xfrm>
          <a:prstGeom prst="rect">
            <a:avLst/>
          </a:prstGeom>
          <a:noFill/>
        </p:spPr>
        <p:txBody>
          <a:bodyPr wrap="square" rtlCol="0">
            <a:noAutofit/>
          </a:bodyPr>
          <a:lstStyle/>
          <a:p>
            <a:pPr>
              <a:lnSpc>
                <a:spcPct val="90000"/>
              </a:lnSpc>
            </a:pPr>
            <a:r>
              <a:rPr lang="en-US" sz="1000" dirty="0"/>
              <a:t>Allianz Life Insurance Company of North America conducted an online survey, the </a:t>
            </a:r>
            <a:r>
              <a:rPr lang="en-US" sz="1000" dirty="0" smtClean="0"/>
              <a:t>2022 </a:t>
            </a:r>
            <a:r>
              <a:rPr lang="en-US" sz="1000" dirty="0"/>
              <a:t>Allianz Life New Year’s Resolutions Study, </a:t>
            </a:r>
            <a:r>
              <a:rPr lang="en-US" sz="1000" dirty="0" smtClean="0"/>
              <a:t>November, 2022 </a:t>
            </a:r>
            <a:r>
              <a:rPr lang="en-US" sz="1000" dirty="0"/>
              <a:t>with a nationally representative sample of </a:t>
            </a:r>
            <a:r>
              <a:rPr lang="en-US" sz="1000" dirty="0" smtClean="0"/>
              <a:t>1,000 </a:t>
            </a:r>
            <a:r>
              <a:rPr lang="en-US" sz="1000" dirty="0"/>
              <a:t>respondents ages 18 years or older.</a:t>
            </a:r>
            <a:endParaRPr lang="en-US" sz="1000" dirty="0">
              <a:solidFill>
                <a:schemeClr val="tx1"/>
              </a:solidFill>
            </a:endParaRPr>
          </a:p>
        </p:txBody>
      </p:sp>
      <p:graphicFrame>
        <p:nvGraphicFramePr>
          <p:cNvPr id="18" name="Table 17">
            <a:extLst>
              <a:ext uri="{FF2B5EF4-FFF2-40B4-BE49-F238E27FC236}">
                <a16:creationId xmlns:a16="http://schemas.microsoft.com/office/drawing/2014/main" id="{885CEEC5-C525-4BB4-9096-0F94E0C79D2C}"/>
              </a:ext>
            </a:extLst>
          </p:cNvPr>
          <p:cNvGraphicFramePr>
            <a:graphicFrameLocks noGrp="1"/>
          </p:cNvGraphicFramePr>
          <p:nvPr>
            <p:extLst>
              <p:ext uri="{D42A27DB-BD31-4B8C-83A1-F6EECF244321}">
                <p14:modId xmlns:p14="http://schemas.microsoft.com/office/powerpoint/2010/main" val="3121313268"/>
              </p:ext>
            </p:extLst>
          </p:nvPr>
        </p:nvGraphicFramePr>
        <p:xfrm>
          <a:off x="6488753" y="1495839"/>
          <a:ext cx="5408832" cy="4254757"/>
        </p:xfrm>
        <a:graphic>
          <a:graphicData uri="http://schemas.openxmlformats.org/drawingml/2006/table">
            <a:tbl>
              <a:tblPr firstRow="1" bandRow="1">
                <a:tableStyleId>{5C22544A-7EE6-4342-B048-85BDC9FD1C3A}</a:tableStyleId>
              </a:tblPr>
              <a:tblGrid>
                <a:gridCol w="2019316">
                  <a:extLst>
                    <a:ext uri="{9D8B030D-6E8A-4147-A177-3AD203B41FA5}">
                      <a16:colId xmlns:a16="http://schemas.microsoft.com/office/drawing/2014/main" val="3787256695"/>
                    </a:ext>
                  </a:extLst>
                </a:gridCol>
                <a:gridCol w="1106320">
                  <a:extLst>
                    <a:ext uri="{9D8B030D-6E8A-4147-A177-3AD203B41FA5}">
                      <a16:colId xmlns:a16="http://schemas.microsoft.com/office/drawing/2014/main" val="3781306049"/>
                    </a:ext>
                  </a:extLst>
                </a:gridCol>
                <a:gridCol w="1141598">
                  <a:extLst>
                    <a:ext uri="{9D8B030D-6E8A-4147-A177-3AD203B41FA5}">
                      <a16:colId xmlns:a16="http://schemas.microsoft.com/office/drawing/2014/main" val="598174377"/>
                    </a:ext>
                  </a:extLst>
                </a:gridCol>
                <a:gridCol w="1141598">
                  <a:extLst>
                    <a:ext uri="{9D8B030D-6E8A-4147-A177-3AD203B41FA5}">
                      <a16:colId xmlns:a16="http://schemas.microsoft.com/office/drawing/2014/main" val="2875478871"/>
                    </a:ext>
                  </a:extLst>
                </a:gridCol>
              </a:tblGrid>
              <a:tr h="673367">
                <a:tc>
                  <a:txBody>
                    <a:bodyPr/>
                    <a:lstStyle/>
                    <a:p>
                      <a:endParaRPr lang="en-US" dirty="0">
                        <a:solidFill>
                          <a:schemeClr val="bg2"/>
                        </a:solidFill>
                      </a:endParaRPr>
                    </a:p>
                  </a:txBody>
                  <a:tcPr/>
                </a:tc>
                <a:tc>
                  <a:txBody>
                    <a:bodyPr/>
                    <a:lstStyle/>
                    <a:p>
                      <a:pPr algn="ctr"/>
                      <a:r>
                        <a:rPr lang="en-US" dirty="0" smtClean="0">
                          <a:solidFill>
                            <a:schemeClr val="bg2"/>
                          </a:solidFill>
                        </a:rPr>
                        <a:t>2022</a:t>
                      </a:r>
                      <a:endParaRPr lang="en-US" dirty="0">
                        <a:solidFill>
                          <a:schemeClr val="bg2"/>
                        </a:solidFill>
                      </a:endParaRPr>
                    </a:p>
                  </a:txBody>
                  <a:tcPr/>
                </a:tc>
                <a:tc>
                  <a:txBody>
                    <a:bodyPr/>
                    <a:lstStyle/>
                    <a:p>
                      <a:pPr algn="ctr"/>
                      <a:r>
                        <a:rPr lang="en-US" dirty="0" smtClean="0">
                          <a:solidFill>
                            <a:schemeClr val="bg2"/>
                          </a:solidFill>
                        </a:rPr>
                        <a:t>2021</a:t>
                      </a:r>
                      <a:endParaRPr lang="en-US" dirty="0">
                        <a:solidFill>
                          <a:schemeClr val="bg2"/>
                        </a:solidFill>
                      </a:endParaRPr>
                    </a:p>
                  </a:txBody>
                  <a:tcPr/>
                </a:tc>
                <a:tc>
                  <a:txBody>
                    <a:bodyPr/>
                    <a:lstStyle/>
                    <a:p>
                      <a:pPr algn="ctr"/>
                      <a:r>
                        <a:rPr lang="en-US" dirty="0" smtClean="0">
                          <a:solidFill>
                            <a:schemeClr val="bg2"/>
                          </a:solidFill>
                        </a:rPr>
                        <a:t>2020</a:t>
                      </a:r>
                      <a:endParaRPr lang="en-US" dirty="0">
                        <a:solidFill>
                          <a:schemeClr val="bg2"/>
                        </a:solidFill>
                      </a:endParaRPr>
                    </a:p>
                  </a:txBody>
                  <a:tcPr/>
                </a:tc>
                <a:extLst>
                  <a:ext uri="{0D108BD9-81ED-4DB2-BD59-A6C34878D82A}">
                    <a16:rowId xmlns:a16="http://schemas.microsoft.com/office/drawing/2014/main" val="883565043"/>
                  </a:ext>
                </a:extLst>
              </a:tr>
              <a:tr h="673367">
                <a:tc>
                  <a:txBody>
                    <a:bodyPr/>
                    <a:lstStyle/>
                    <a:p>
                      <a:r>
                        <a:rPr lang="en-US" dirty="0"/>
                        <a:t>Rising inflation</a:t>
                      </a:r>
                    </a:p>
                  </a:txBody>
                  <a:tcPr/>
                </a:tc>
                <a:tc>
                  <a:txBody>
                    <a:bodyPr/>
                    <a:lstStyle/>
                    <a:p>
                      <a:pPr algn="ctr"/>
                      <a:r>
                        <a:rPr lang="en-US" dirty="0" smtClean="0"/>
                        <a:t>36%</a:t>
                      </a:r>
                      <a:endParaRPr lang="en-US" dirty="0"/>
                    </a:p>
                  </a:txBody>
                  <a:tcPr/>
                </a:tc>
                <a:tc>
                  <a:txBody>
                    <a:bodyPr/>
                    <a:lstStyle/>
                    <a:p>
                      <a:pPr algn="ctr"/>
                      <a:r>
                        <a:rPr lang="en-US" dirty="0" smtClean="0"/>
                        <a:t>25%</a:t>
                      </a:r>
                      <a:endParaRPr lang="en-US" dirty="0"/>
                    </a:p>
                  </a:txBody>
                  <a:tcPr/>
                </a:tc>
                <a:tc>
                  <a:txBody>
                    <a:bodyPr/>
                    <a:lstStyle/>
                    <a:p>
                      <a:pPr algn="ctr"/>
                      <a:r>
                        <a:rPr lang="en-US" dirty="0" smtClean="0"/>
                        <a:t>8%</a:t>
                      </a:r>
                      <a:endParaRPr lang="en-US" dirty="0"/>
                    </a:p>
                  </a:txBody>
                  <a:tcPr/>
                </a:tc>
                <a:extLst>
                  <a:ext uri="{0D108BD9-81ED-4DB2-BD59-A6C34878D82A}">
                    <a16:rowId xmlns:a16="http://schemas.microsoft.com/office/drawing/2014/main" val="2102684357"/>
                  </a:ext>
                </a:extLst>
              </a:tr>
              <a:tr h="1027239">
                <a:tc>
                  <a:txBody>
                    <a:bodyPr/>
                    <a:lstStyle/>
                    <a:p>
                      <a:r>
                        <a:rPr lang="en-US" dirty="0"/>
                        <a:t>Outliving my money</a:t>
                      </a:r>
                    </a:p>
                  </a:txBody>
                  <a:tcPr/>
                </a:tc>
                <a:tc>
                  <a:txBody>
                    <a:bodyPr/>
                    <a:lstStyle/>
                    <a:p>
                      <a:pPr algn="ctr"/>
                      <a:r>
                        <a:rPr lang="en-US" dirty="0"/>
                        <a:t>7</a:t>
                      </a:r>
                      <a:r>
                        <a:rPr lang="en-US" dirty="0" smtClean="0"/>
                        <a:t>%</a:t>
                      </a:r>
                      <a:endParaRPr lang="en-US" dirty="0"/>
                    </a:p>
                  </a:txBody>
                  <a:tcPr/>
                </a:tc>
                <a:tc>
                  <a:txBody>
                    <a:bodyPr/>
                    <a:lstStyle/>
                    <a:p>
                      <a:pPr algn="ctr"/>
                      <a:r>
                        <a:rPr lang="en-US" dirty="0" smtClean="0"/>
                        <a:t>8%</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17199583"/>
                  </a:ext>
                </a:extLst>
              </a:tr>
              <a:tr h="1207417">
                <a:tc>
                  <a:txBody>
                    <a:bodyPr/>
                    <a:lstStyle/>
                    <a:p>
                      <a:r>
                        <a:rPr lang="en-US" dirty="0"/>
                        <a:t>Increased health care costs</a:t>
                      </a:r>
                    </a:p>
                  </a:txBody>
                  <a:tcPr/>
                </a:tc>
                <a:tc>
                  <a:txBody>
                    <a:bodyPr/>
                    <a:lstStyle/>
                    <a:p>
                      <a:pPr algn="ctr"/>
                      <a:r>
                        <a:rPr lang="en-US" dirty="0"/>
                        <a:t>8%</a:t>
                      </a:r>
                    </a:p>
                  </a:txBody>
                  <a:tcPr/>
                </a:tc>
                <a:tc>
                  <a:txBody>
                    <a:bodyPr/>
                    <a:lstStyle/>
                    <a:p>
                      <a:pPr algn="ctr"/>
                      <a:r>
                        <a:rPr lang="en-US" dirty="0" smtClean="0"/>
                        <a:t>8%</a:t>
                      </a:r>
                      <a:endParaRPr lang="en-US" dirty="0"/>
                    </a:p>
                  </a:txBody>
                  <a:tcPr/>
                </a:tc>
                <a:tc>
                  <a:txBody>
                    <a:bodyPr/>
                    <a:lstStyle/>
                    <a:p>
                      <a:pPr algn="ctr"/>
                      <a:r>
                        <a:rPr lang="en-US" dirty="0" smtClean="0"/>
                        <a:t>13%</a:t>
                      </a:r>
                      <a:endParaRPr lang="en-US" dirty="0"/>
                    </a:p>
                  </a:txBody>
                  <a:tcPr/>
                </a:tc>
                <a:extLst>
                  <a:ext uri="{0D108BD9-81ED-4DB2-BD59-A6C34878D82A}">
                    <a16:rowId xmlns:a16="http://schemas.microsoft.com/office/drawing/2014/main" val="4235909456"/>
                  </a:ext>
                </a:extLst>
              </a:tr>
              <a:tr h="673367">
                <a:tc>
                  <a:txBody>
                    <a:bodyPr/>
                    <a:lstStyle/>
                    <a:p>
                      <a:r>
                        <a:rPr lang="en-US" dirty="0"/>
                        <a:t>Job security </a:t>
                      </a:r>
                    </a:p>
                  </a:txBody>
                  <a:tcPr/>
                </a:tc>
                <a:tc>
                  <a:txBody>
                    <a:bodyPr/>
                    <a:lstStyle/>
                    <a:p>
                      <a:pPr algn="ctr"/>
                      <a:r>
                        <a:rPr lang="en-US" dirty="0"/>
                        <a:t>6</a:t>
                      </a:r>
                      <a:r>
                        <a:rPr lang="en-US" dirty="0" smtClean="0"/>
                        <a:t>%</a:t>
                      </a:r>
                      <a:endParaRPr lang="en-US" dirty="0"/>
                    </a:p>
                  </a:txBody>
                  <a:tcPr/>
                </a:tc>
                <a:tc>
                  <a:txBody>
                    <a:bodyPr/>
                    <a:lstStyle/>
                    <a:p>
                      <a:pPr algn="ctr"/>
                      <a:r>
                        <a:rPr lang="en-US" dirty="0" smtClean="0"/>
                        <a:t>7%</a:t>
                      </a:r>
                      <a:endParaRPr lang="en-US" dirty="0"/>
                    </a:p>
                  </a:txBody>
                  <a:tcPr/>
                </a:tc>
                <a:tc>
                  <a:txBody>
                    <a:bodyPr/>
                    <a:lstStyle/>
                    <a:p>
                      <a:pPr algn="ctr"/>
                      <a:r>
                        <a:rPr lang="en-US" dirty="0" smtClean="0"/>
                        <a:t>12%</a:t>
                      </a:r>
                      <a:endParaRPr lang="en-US" dirty="0"/>
                    </a:p>
                  </a:txBody>
                  <a:tcPr/>
                </a:tc>
                <a:extLst>
                  <a:ext uri="{0D108BD9-81ED-4DB2-BD59-A6C34878D82A}">
                    <a16:rowId xmlns:a16="http://schemas.microsoft.com/office/drawing/2014/main" val="3053007127"/>
                  </a:ext>
                </a:extLst>
              </a:tr>
            </a:tbl>
          </a:graphicData>
        </a:graphic>
      </p:graphicFrame>
      <p:sp>
        <p:nvSpPr>
          <p:cNvPr id="19" name="Rectangle 18">
            <a:extLst>
              <a:ext uri="{FF2B5EF4-FFF2-40B4-BE49-F238E27FC236}">
                <a16:creationId xmlns:a16="http://schemas.microsoft.com/office/drawing/2014/main" id="{DD8CC542-67C1-4B90-ACDC-2E07BDEC023D}"/>
              </a:ext>
            </a:extLst>
          </p:cNvPr>
          <p:cNvSpPr/>
          <p:nvPr/>
        </p:nvSpPr>
        <p:spPr>
          <a:xfrm>
            <a:off x="6488752" y="2158313"/>
            <a:ext cx="5408831" cy="6531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Tree>
    <p:extLst>
      <p:ext uri="{BB962C8B-B14F-4D97-AF65-F5344CB8AC3E}">
        <p14:creationId xmlns:p14="http://schemas.microsoft.com/office/powerpoint/2010/main" val="6909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6D72E-4FA5-C341-B726-B566401D743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0"/>
            <a:ext cx="4570412" cy="6858000"/>
          </a:xfrm>
          <a:prstGeom prst="rect">
            <a:avLst/>
          </a:prstGeom>
        </p:spPr>
      </p:pic>
      <p:sp>
        <p:nvSpPr>
          <p:cNvPr id="2" name="Title 1">
            <a:extLst>
              <a:ext uri="{FF2B5EF4-FFF2-40B4-BE49-F238E27FC236}">
                <a16:creationId xmlns:a16="http://schemas.microsoft.com/office/drawing/2014/main" id="{7FE2FF08-D5D1-384C-A9E7-EC03EAE02330}"/>
              </a:ext>
            </a:extLst>
          </p:cNvPr>
          <p:cNvSpPr>
            <a:spLocks noGrp="1"/>
          </p:cNvSpPr>
          <p:nvPr>
            <p:ph type="title"/>
          </p:nvPr>
        </p:nvSpPr>
        <p:spPr>
          <a:xfrm>
            <a:off x="5350479" y="1996471"/>
            <a:ext cx="6083641" cy="812800"/>
          </a:xfrm>
        </p:spPr>
        <p:txBody>
          <a:bodyPr/>
          <a:lstStyle/>
          <a:p>
            <a:r>
              <a:rPr lang="en-US" sz="4000" dirty="0" smtClean="0"/>
              <a:t>Increasing </a:t>
            </a:r>
            <a:r>
              <a:rPr lang="en-US" sz="4000" dirty="0"/>
              <a:t>income </a:t>
            </a:r>
            <a:r>
              <a:rPr lang="en-US" sz="4000" dirty="0" smtClean="0"/>
              <a:t>from Allianz has </a:t>
            </a:r>
            <a:r>
              <a:rPr lang="en-US" sz="4000" dirty="0"/>
              <a:t>the </a:t>
            </a:r>
            <a:r>
              <a:rPr lang="en-US" sz="4000" b="1" dirty="0">
                <a:solidFill>
                  <a:srgbClr val="551461"/>
                </a:solidFill>
              </a:rPr>
              <a:t>opportunity to help address increasing inflation</a:t>
            </a:r>
          </a:p>
        </p:txBody>
      </p:sp>
      <p:sp>
        <p:nvSpPr>
          <p:cNvPr id="3" name="Slide Number Placeholder 2">
            <a:extLst>
              <a:ext uri="{FF2B5EF4-FFF2-40B4-BE49-F238E27FC236}">
                <a16:creationId xmlns:a16="http://schemas.microsoft.com/office/drawing/2014/main" id="{1826F9D9-0AE9-164C-A10F-B5B30DA51342}"/>
              </a:ext>
            </a:extLst>
          </p:cNvPr>
          <p:cNvSpPr>
            <a:spLocks noGrp="1"/>
          </p:cNvSpPr>
          <p:nvPr>
            <p:ph type="sldNum" sz="quarter" idx="11"/>
          </p:nvPr>
        </p:nvSpPr>
        <p:spPr/>
        <p:txBody>
          <a:bodyPr/>
          <a:lstStyle/>
          <a:p>
            <a:fld id="{67FC5CDF-15F9-4054-9F50-C9080AAD3281}" type="slidenum">
              <a:rPr lang="en-US" smtClean="0"/>
              <a:pPr/>
              <a:t>5</a:t>
            </a:fld>
            <a:endParaRPr lang="en-US" dirty="0"/>
          </a:p>
        </p:txBody>
      </p:sp>
      <p:sp>
        <p:nvSpPr>
          <p:cNvPr id="4" name="Text Placeholder 3">
            <a:extLst>
              <a:ext uri="{FF2B5EF4-FFF2-40B4-BE49-F238E27FC236}">
                <a16:creationId xmlns:a16="http://schemas.microsoft.com/office/drawing/2014/main" id="{A74838F1-2BE8-6342-8FAC-6F811D37A906}"/>
              </a:ext>
            </a:extLst>
          </p:cNvPr>
          <p:cNvSpPr>
            <a:spLocks noGrp="1"/>
          </p:cNvSpPr>
          <p:nvPr>
            <p:ph type="body" sz="quarter" idx="13"/>
          </p:nvPr>
        </p:nvSpPr>
        <p:spPr>
          <a:xfrm>
            <a:off x="5350479" y="3236796"/>
            <a:ext cx="6645532" cy="3303515"/>
          </a:xfrm>
        </p:spPr>
        <p:txBody>
          <a:bodyPr>
            <a:normAutofit/>
          </a:bodyPr>
          <a:lstStyle/>
          <a:p>
            <a:pPr>
              <a:spcBef>
                <a:spcPts val="1200"/>
              </a:spcBef>
            </a:pPr>
            <a:r>
              <a:rPr lang="en-US" sz="3200" dirty="0"/>
              <a:t>In this presentation we’ll show you…</a:t>
            </a:r>
          </a:p>
          <a:p>
            <a:pPr marL="342900" indent="-342900">
              <a:spcBef>
                <a:spcPts val="1200"/>
              </a:spcBef>
              <a:buFont typeface="Arial" panose="020B0604020202020204" pitchFamily="34" charset="0"/>
              <a:buChar char="•"/>
            </a:pPr>
            <a:r>
              <a:rPr lang="en-US" sz="3200" dirty="0"/>
              <a:t>How increasing income works</a:t>
            </a:r>
          </a:p>
          <a:p>
            <a:pPr marL="342900" indent="-342900">
              <a:spcBef>
                <a:spcPts val="1200"/>
              </a:spcBef>
              <a:buFont typeface="Arial" panose="020B0604020202020204" pitchFamily="34" charset="0"/>
              <a:buChar char="•"/>
            </a:pPr>
            <a:r>
              <a:rPr lang="en-US" sz="3200" dirty="0"/>
              <a:t>Historical data comparing our increasing income to inflation</a:t>
            </a:r>
          </a:p>
        </p:txBody>
      </p:sp>
    </p:spTree>
    <p:extLst>
      <p:ext uri="{BB962C8B-B14F-4D97-AF65-F5344CB8AC3E}">
        <p14:creationId xmlns:p14="http://schemas.microsoft.com/office/powerpoint/2010/main" val="322571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8" y="1109431"/>
            <a:ext cx="12188825" cy="3053171"/>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8167">
              <a:defRPr/>
            </a:pPr>
            <a:endParaRPr lang="en-US" sz="2300" dirty="0" err="1">
              <a:solidFill>
                <a:srgbClr val="FFFFFF"/>
              </a:solidFill>
              <a:latin typeface="Calibri"/>
            </a:endParaRPr>
          </a:p>
        </p:txBody>
      </p:sp>
      <p:sp>
        <p:nvSpPr>
          <p:cNvPr id="2" name="Slide Number Placeholder 1"/>
          <p:cNvSpPr>
            <a:spLocks noGrp="1"/>
          </p:cNvSpPr>
          <p:nvPr>
            <p:ph type="sldNum" sz="quarter" idx="11"/>
          </p:nvPr>
        </p:nvSpPr>
        <p:spPr/>
        <p:txBody>
          <a:bodyPr/>
          <a:lstStyle/>
          <a:p>
            <a:pPr defTabSz="1088167">
              <a:defRPr/>
            </a:pPr>
            <a:fld id="{67FC5CDF-15F9-4054-9F50-C9080AAD3281}" type="slidenum">
              <a:rPr lang="en-US"/>
              <a:pPr defTabSz="1088167">
                <a:defRPr/>
              </a:pPr>
              <a:t>6</a:t>
            </a:fld>
            <a:endParaRPr lang="en-US" dirty="0"/>
          </a:p>
        </p:txBody>
      </p:sp>
      <p:sp>
        <p:nvSpPr>
          <p:cNvPr id="4" name="Title 3"/>
          <p:cNvSpPr txBox="1">
            <a:spLocks/>
          </p:cNvSpPr>
          <p:nvPr/>
        </p:nvSpPr>
        <p:spPr>
          <a:xfrm>
            <a:off x="275364" y="275211"/>
            <a:ext cx="11641270" cy="812800"/>
          </a:xfrm>
          <a:prstGeom prst="rect">
            <a:avLst/>
          </a:prstGeom>
        </p:spPr>
        <p:txBody>
          <a:bodyPr/>
          <a:lstStyle>
            <a:lvl1pPr algn="l" defTabSz="1088167" rtl="0" eaLnBrk="1" latinLnBrk="0" hangingPunct="1">
              <a:lnSpc>
                <a:spcPct val="90000"/>
              </a:lnSpc>
              <a:spcBef>
                <a:spcPct val="0"/>
              </a:spcBef>
              <a:buNone/>
              <a:defRPr kumimoji="0" lang="en-US" sz="2400" b="0" i="0" u="none" strike="noStrike" kern="0" cap="none" spc="0" normalizeH="0" baseline="0" noProof="0" smtClean="0">
                <a:ln>
                  <a:noFill/>
                </a:ln>
                <a:solidFill>
                  <a:schemeClr val="tx1"/>
                </a:solidFill>
                <a:effectLst/>
                <a:uLnTx/>
                <a:uFillTx/>
                <a:latin typeface="Calibri" panose="020F0502020204030204" pitchFamily="34" charset="0"/>
                <a:ea typeface="+mj-ea"/>
                <a:cs typeface="Calibri" panose="020B0604020202020204" pitchFamily="34" charset="0"/>
              </a:defRPr>
            </a:lvl1pPr>
          </a:lstStyle>
          <a:p>
            <a:pPr>
              <a:defRPr/>
            </a:pPr>
            <a:r>
              <a:rPr lang="en-US" sz="4000" dirty="0"/>
              <a:t>The many </a:t>
            </a:r>
            <a:r>
              <a:rPr lang="en-US" sz="4000" b="1" dirty="0">
                <a:solidFill>
                  <a:srgbClr val="551461"/>
                </a:solidFill>
              </a:rPr>
              <a:t>BENEFITS</a:t>
            </a:r>
            <a:r>
              <a:rPr lang="en-US" sz="4000" dirty="0">
                <a:solidFill>
                  <a:srgbClr val="551461"/>
                </a:solidFill>
              </a:rPr>
              <a:t> </a:t>
            </a:r>
            <a:r>
              <a:rPr lang="en-US" sz="4000" dirty="0"/>
              <a:t>of a Fixed Index Annuity</a:t>
            </a:r>
          </a:p>
        </p:txBody>
      </p:sp>
      <p:grpSp>
        <p:nvGrpSpPr>
          <p:cNvPr id="5" name="Group 4"/>
          <p:cNvGrpSpPr/>
          <p:nvPr/>
        </p:nvGrpSpPr>
        <p:grpSpPr>
          <a:xfrm>
            <a:off x="5963595" y="1871787"/>
            <a:ext cx="881297" cy="709936"/>
            <a:chOff x="8174768" y="2801612"/>
            <a:chExt cx="567557" cy="457200"/>
          </a:xfrm>
          <a:solidFill>
            <a:schemeClr val="bg2"/>
          </a:solidFill>
        </p:grpSpPr>
        <p:sp>
          <p:nvSpPr>
            <p:cNvPr id="6" name="Freeform 565"/>
            <p:cNvSpPr>
              <a:spLocks noEditPoints="1"/>
            </p:cNvSpPr>
            <p:nvPr/>
          </p:nvSpPr>
          <p:spPr bwMode="auto">
            <a:xfrm>
              <a:off x="8209451" y="2801612"/>
              <a:ext cx="532874" cy="302697"/>
            </a:xfrm>
            <a:custGeom>
              <a:avLst/>
              <a:gdLst>
                <a:gd name="T0" fmla="*/ 11 w 180"/>
                <a:gd name="T1" fmla="*/ 100 h 103"/>
                <a:gd name="T2" fmla="*/ 17 w 180"/>
                <a:gd name="T3" fmla="*/ 100 h 103"/>
                <a:gd name="T4" fmla="*/ 28 w 180"/>
                <a:gd name="T5" fmla="*/ 86 h 103"/>
                <a:gd name="T6" fmla="*/ 55 w 180"/>
                <a:gd name="T7" fmla="*/ 61 h 103"/>
                <a:gd name="T8" fmla="*/ 62 w 180"/>
                <a:gd name="T9" fmla="*/ 64 h 103"/>
                <a:gd name="T10" fmla="*/ 67 w 180"/>
                <a:gd name="T11" fmla="*/ 64 h 103"/>
                <a:gd name="T12" fmla="*/ 76 w 180"/>
                <a:gd name="T13" fmla="*/ 58 h 103"/>
                <a:gd name="T14" fmla="*/ 101 w 180"/>
                <a:gd name="T15" fmla="*/ 70 h 103"/>
                <a:gd name="T16" fmla="*/ 112 w 180"/>
                <a:gd name="T17" fmla="*/ 84 h 103"/>
                <a:gd name="T18" fmla="*/ 118 w 180"/>
                <a:gd name="T19" fmla="*/ 84 h 103"/>
                <a:gd name="T20" fmla="*/ 129 w 180"/>
                <a:gd name="T21" fmla="*/ 70 h 103"/>
                <a:gd name="T22" fmla="*/ 159 w 180"/>
                <a:gd name="T23" fmla="*/ 26 h 103"/>
                <a:gd name="T24" fmla="*/ 163 w 180"/>
                <a:gd name="T25" fmla="*/ 28 h 103"/>
                <a:gd name="T26" fmla="*/ 169 w 180"/>
                <a:gd name="T27" fmla="*/ 28 h 103"/>
                <a:gd name="T28" fmla="*/ 180 w 180"/>
                <a:gd name="T29" fmla="*/ 14 h 103"/>
                <a:gd name="T30" fmla="*/ 152 w 180"/>
                <a:gd name="T31" fmla="*/ 14 h 103"/>
                <a:gd name="T32" fmla="*/ 122 w 180"/>
                <a:gd name="T33" fmla="*/ 58 h 103"/>
                <a:gd name="T34" fmla="*/ 103 w 180"/>
                <a:gd name="T35" fmla="*/ 62 h 103"/>
                <a:gd name="T36" fmla="*/ 79 w 180"/>
                <a:gd name="T37" fmla="*/ 50 h 103"/>
                <a:gd name="T38" fmla="*/ 50 w 180"/>
                <a:gd name="T39" fmla="*/ 50 h 103"/>
                <a:gd name="T40" fmla="*/ 24 w 180"/>
                <a:gd name="T41" fmla="*/ 75 h 103"/>
                <a:gd name="T42" fmla="*/ 0 w 180"/>
                <a:gd name="T43" fmla="*/ 86 h 103"/>
                <a:gd name="T44" fmla="*/ 166 w 180"/>
                <a:gd name="T45" fmla="*/ 6 h 103"/>
                <a:gd name="T46" fmla="*/ 166 w 180"/>
                <a:gd name="T47" fmla="*/ 22 h 103"/>
                <a:gd name="T48" fmla="*/ 166 w 180"/>
                <a:gd name="T49" fmla="*/ 6 h 103"/>
                <a:gd name="T50" fmla="*/ 123 w 180"/>
                <a:gd name="T51" fmla="*/ 70 h 103"/>
                <a:gd name="T52" fmla="*/ 107 w 180"/>
                <a:gd name="T53" fmla="*/ 70 h 103"/>
                <a:gd name="T54" fmla="*/ 65 w 180"/>
                <a:gd name="T55" fmla="*/ 42 h 103"/>
                <a:gd name="T56" fmla="*/ 65 w 180"/>
                <a:gd name="T57" fmla="*/ 59 h 103"/>
                <a:gd name="T58" fmla="*/ 65 w 180"/>
                <a:gd name="T59" fmla="*/ 42 h 103"/>
                <a:gd name="T60" fmla="*/ 22 w 180"/>
                <a:gd name="T61" fmla="*/ 86 h 103"/>
                <a:gd name="T62" fmla="*/ 6 w 180"/>
                <a:gd name="T63"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03">
                  <a:moveTo>
                    <a:pt x="11" y="99"/>
                  </a:moveTo>
                  <a:cubicBezTo>
                    <a:pt x="11" y="100"/>
                    <a:pt x="11" y="100"/>
                    <a:pt x="11" y="100"/>
                  </a:cubicBezTo>
                  <a:cubicBezTo>
                    <a:pt x="11" y="101"/>
                    <a:pt x="12" y="103"/>
                    <a:pt x="14" y="103"/>
                  </a:cubicBezTo>
                  <a:cubicBezTo>
                    <a:pt x="16" y="103"/>
                    <a:pt x="17" y="101"/>
                    <a:pt x="17" y="100"/>
                  </a:cubicBezTo>
                  <a:cubicBezTo>
                    <a:pt x="17" y="99"/>
                    <a:pt x="17" y="99"/>
                    <a:pt x="17" y="99"/>
                  </a:cubicBezTo>
                  <a:cubicBezTo>
                    <a:pt x="23" y="98"/>
                    <a:pt x="28" y="92"/>
                    <a:pt x="28" y="86"/>
                  </a:cubicBezTo>
                  <a:cubicBezTo>
                    <a:pt x="28" y="84"/>
                    <a:pt x="28" y="82"/>
                    <a:pt x="27" y="80"/>
                  </a:cubicBezTo>
                  <a:cubicBezTo>
                    <a:pt x="55" y="61"/>
                    <a:pt x="55" y="61"/>
                    <a:pt x="55" y="61"/>
                  </a:cubicBezTo>
                  <a:cubicBezTo>
                    <a:pt x="57" y="62"/>
                    <a:pt x="59" y="64"/>
                    <a:pt x="62" y="64"/>
                  </a:cubicBezTo>
                  <a:cubicBezTo>
                    <a:pt x="62" y="64"/>
                    <a:pt x="62" y="64"/>
                    <a:pt x="62" y="64"/>
                  </a:cubicBezTo>
                  <a:cubicBezTo>
                    <a:pt x="62" y="66"/>
                    <a:pt x="63" y="67"/>
                    <a:pt x="65" y="67"/>
                  </a:cubicBezTo>
                  <a:cubicBezTo>
                    <a:pt x="66" y="67"/>
                    <a:pt x="67" y="66"/>
                    <a:pt x="67" y="64"/>
                  </a:cubicBezTo>
                  <a:cubicBezTo>
                    <a:pt x="67" y="64"/>
                    <a:pt x="67" y="64"/>
                    <a:pt x="67" y="64"/>
                  </a:cubicBezTo>
                  <a:cubicBezTo>
                    <a:pt x="71" y="63"/>
                    <a:pt x="74" y="61"/>
                    <a:pt x="76" y="58"/>
                  </a:cubicBezTo>
                  <a:cubicBezTo>
                    <a:pt x="101" y="68"/>
                    <a:pt x="101" y="68"/>
                    <a:pt x="101" y="68"/>
                  </a:cubicBezTo>
                  <a:cubicBezTo>
                    <a:pt x="101" y="69"/>
                    <a:pt x="101" y="69"/>
                    <a:pt x="101" y="70"/>
                  </a:cubicBezTo>
                  <a:cubicBezTo>
                    <a:pt x="101" y="77"/>
                    <a:pt x="106" y="83"/>
                    <a:pt x="112" y="84"/>
                  </a:cubicBezTo>
                  <a:cubicBezTo>
                    <a:pt x="112" y="84"/>
                    <a:pt x="112" y="84"/>
                    <a:pt x="112" y="84"/>
                  </a:cubicBezTo>
                  <a:cubicBezTo>
                    <a:pt x="112" y="86"/>
                    <a:pt x="114" y="87"/>
                    <a:pt x="115" y="87"/>
                  </a:cubicBezTo>
                  <a:cubicBezTo>
                    <a:pt x="117" y="87"/>
                    <a:pt x="118" y="86"/>
                    <a:pt x="118" y="84"/>
                  </a:cubicBezTo>
                  <a:cubicBezTo>
                    <a:pt x="118" y="84"/>
                    <a:pt x="118" y="84"/>
                    <a:pt x="118" y="84"/>
                  </a:cubicBezTo>
                  <a:cubicBezTo>
                    <a:pt x="124" y="83"/>
                    <a:pt x="129" y="77"/>
                    <a:pt x="129" y="70"/>
                  </a:cubicBezTo>
                  <a:cubicBezTo>
                    <a:pt x="129" y="67"/>
                    <a:pt x="128" y="64"/>
                    <a:pt x="127" y="62"/>
                  </a:cubicBezTo>
                  <a:cubicBezTo>
                    <a:pt x="159" y="26"/>
                    <a:pt x="159" y="26"/>
                    <a:pt x="159" y="26"/>
                  </a:cubicBezTo>
                  <a:cubicBezTo>
                    <a:pt x="160" y="27"/>
                    <a:pt x="161" y="27"/>
                    <a:pt x="163" y="28"/>
                  </a:cubicBezTo>
                  <a:cubicBezTo>
                    <a:pt x="163" y="28"/>
                    <a:pt x="163" y="28"/>
                    <a:pt x="163" y="28"/>
                  </a:cubicBezTo>
                  <a:cubicBezTo>
                    <a:pt x="163" y="30"/>
                    <a:pt x="164" y="31"/>
                    <a:pt x="166" y="31"/>
                  </a:cubicBezTo>
                  <a:cubicBezTo>
                    <a:pt x="167" y="31"/>
                    <a:pt x="169" y="30"/>
                    <a:pt x="169" y="28"/>
                  </a:cubicBezTo>
                  <a:cubicBezTo>
                    <a:pt x="169" y="28"/>
                    <a:pt x="169" y="28"/>
                    <a:pt x="169" y="28"/>
                  </a:cubicBezTo>
                  <a:cubicBezTo>
                    <a:pt x="175" y="26"/>
                    <a:pt x="180" y="21"/>
                    <a:pt x="180" y="14"/>
                  </a:cubicBezTo>
                  <a:cubicBezTo>
                    <a:pt x="180" y="6"/>
                    <a:pt x="174" y="0"/>
                    <a:pt x="166" y="0"/>
                  </a:cubicBezTo>
                  <a:cubicBezTo>
                    <a:pt x="158" y="0"/>
                    <a:pt x="152" y="6"/>
                    <a:pt x="152" y="14"/>
                  </a:cubicBezTo>
                  <a:cubicBezTo>
                    <a:pt x="152" y="17"/>
                    <a:pt x="153" y="20"/>
                    <a:pt x="154" y="22"/>
                  </a:cubicBezTo>
                  <a:cubicBezTo>
                    <a:pt x="122" y="58"/>
                    <a:pt x="122" y="58"/>
                    <a:pt x="122" y="58"/>
                  </a:cubicBezTo>
                  <a:cubicBezTo>
                    <a:pt x="120" y="57"/>
                    <a:pt x="118" y="56"/>
                    <a:pt x="115" y="56"/>
                  </a:cubicBezTo>
                  <a:cubicBezTo>
                    <a:pt x="110" y="56"/>
                    <a:pt x="106" y="59"/>
                    <a:pt x="103" y="62"/>
                  </a:cubicBezTo>
                  <a:cubicBezTo>
                    <a:pt x="78" y="53"/>
                    <a:pt x="78" y="53"/>
                    <a:pt x="78" y="53"/>
                  </a:cubicBezTo>
                  <a:cubicBezTo>
                    <a:pt x="79" y="52"/>
                    <a:pt x="79" y="51"/>
                    <a:pt x="79" y="50"/>
                  </a:cubicBezTo>
                  <a:cubicBezTo>
                    <a:pt x="79" y="43"/>
                    <a:pt x="72" y="36"/>
                    <a:pt x="65" y="36"/>
                  </a:cubicBezTo>
                  <a:cubicBezTo>
                    <a:pt x="57" y="36"/>
                    <a:pt x="50" y="43"/>
                    <a:pt x="50" y="50"/>
                  </a:cubicBezTo>
                  <a:cubicBezTo>
                    <a:pt x="50" y="52"/>
                    <a:pt x="51" y="54"/>
                    <a:pt x="52" y="56"/>
                  </a:cubicBezTo>
                  <a:cubicBezTo>
                    <a:pt x="24" y="75"/>
                    <a:pt x="24" y="75"/>
                    <a:pt x="24" y="75"/>
                  </a:cubicBezTo>
                  <a:cubicBezTo>
                    <a:pt x="21" y="73"/>
                    <a:pt x="18" y="72"/>
                    <a:pt x="14" y="72"/>
                  </a:cubicBezTo>
                  <a:cubicBezTo>
                    <a:pt x="6" y="72"/>
                    <a:pt x="0" y="78"/>
                    <a:pt x="0" y="86"/>
                  </a:cubicBezTo>
                  <a:cubicBezTo>
                    <a:pt x="0" y="92"/>
                    <a:pt x="5" y="98"/>
                    <a:pt x="11" y="99"/>
                  </a:cubicBezTo>
                  <a:close/>
                  <a:moveTo>
                    <a:pt x="166" y="6"/>
                  </a:moveTo>
                  <a:cubicBezTo>
                    <a:pt x="170" y="6"/>
                    <a:pt x="174" y="9"/>
                    <a:pt x="174" y="14"/>
                  </a:cubicBezTo>
                  <a:cubicBezTo>
                    <a:pt x="174" y="18"/>
                    <a:pt x="170" y="22"/>
                    <a:pt x="166" y="22"/>
                  </a:cubicBezTo>
                  <a:cubicBezTo>
                    <a:pt x="161" y="22"/>
                    <a:pt x="157" y="18"/>
                    <a:pt x="157" y="14"/>
                  </a:cubicBezTo>
                  <a:cubicBezTo>
                    <a:pt x="157" y="9"/>
                    <a:pt x="161" y="6"/>
                    <a:pt x="166" y="6"/>
                  </a:cubicBezTo>
                  <a:close/>
                  <a:moveTo>
                    <a:pt x="115" y="62"/>
                  </a:moveTo>
                  <a:cubicBezTo>
                    <a:pt x="120" y="62"/>
                    <a:pt x="123" y="66"/>
                    <a:pt x="123" y="70"/>
                  </a:cubicBezTo>
                  <a:cubicBezTo>
                    <a:pt x="123" y="75"/>
                    <a:pt x="120" y="78"/>
                    <a:pt x="115" y="78"/>
                  </a:cubicBezTo>
                  <a:cubicBezTo>
                    <a:pt x="111" y="78"/>
                    <a:pt x="107" y="75"/>
                    <a:pt x="107" y="70"/>
                  </a:cubicBezTo>
                  <a:cubicBezTo>
                    <a:pt x="107" y="66"/>
                    <a:pt x="111" y="62"/>
                    <a:pt x="115" y="62"/>
                  </a:cubicBezTo>
                  <a:close/>
                  <a:moveTo>
                    <a:pt x="65" y="42"/>
                  </a:moveTo>
                  <a:cubicBezTo>
                    <a:pt x="69" y="42"/>
                    <a:pt x="73" y="46"/>
                    <a:pt x="73" y="50"/>
                  </a:cubicBezTo>
                  <a:cubicBezTo>
                    <a:pt x="73" y="55"/>
                    <a:pt x="69" y="59"/>
                    <a:pt x="65" y="59"/>
                  </a:cubicBezTo>
                  <a:cubicBezTo>
                    <a:pt x="60" y="59"/>
                    <a:pt x="56" y="55"/>
                    <a:pt x="56" y="50"/>
                  </a:cubicBezTo>
                  <a:cubicBezTo>
                    <a:pt x="56" y="46"/>
                    <a:pt x="60" y="42"/>
                    <a:pt x="65" y="42"/>
                  </a:cubicBezTo>
                  <a:close/>
                  <a:moveTo>
                    <a:pt x="14" y="77"/>
                  </a:moveTo>
                  <a:cubicBezTo>
                    <a:pt x="19" y="77"/>
                    <a:pt x="22" y="81"/>
                    <a:pt x="22" y="86"/>
                  </a:cubicBezTo>
                  <a:cubicBezTo>
                    <a:pt x="22" y="90"/>
                    <a:pt x="19" y="94"/>
                    <a:pt x="14" y="94"/>
                  </a:cubicBezTo>
                  <a:cubicBezTo>
                    <a:pt x="9" y="94"/>
                    <a:pt x="6" y="90"/>
                    <a:pt x="6" y="86"/>
                  </a:cubicBezTo>
                  <a:cubicBezTo>
                    <a:pt x="6" y="81"/>
                    <a:pt x="9" y="77"/>
                    <a:pt x="1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7" name="Freeform 584"/>
            <p:cNvSpPr>
              <a:spLocks/>
            </p:cNvSpPr>
            <p:nvPr/>
          </p:nvSpPr>
          <p:spPr bwMode="auto">
            <a:xfrm>
              <a:off x="8174768" y="2801612"/>
              <a:ext cx="567557" cy="457200"/>
            </a:xfrm>
            <a:custGeom>
              <a:avLst/>
              <a:gdLst>
                <a:gd name="T0" fmla="*/ 189 w 192"/>
                <a:gd name="T1" fmla="*/ 149 h 155"/>
                <a:gd name="T2" fmla="*/ 6 w 192"/>
                <a:gd name="T3" fmla="*/ 149 h 155"/>
                <a:gd name="T4" fmla="*/ 6 w 192"/>
                <a:gd name="T5" fmla="*/ 3 h 155"/>
                <a:gd name="T6" fmla="*/ 3 w 192"/>
                <a:gd name="T7" fmla="*/ 0 h 155"/>
                <a:gd name="T8" fmla="*/ 0 w 192"/>
                <a:gd name="T9" fmla="*/ 3 h 155"/>
                <a:gd name="T10" fmla="*/ 0 w 192"/>
                <a:gd name="T11" fmla="*/ 152 h 155"/>
                <a:gd name="T12" fmla="*/ 3 w 192"/>
                <a:gd name="T13" fmla="*/ 155 h 155"/>
                <a:gd name="T14" fmla="*/ 189 w 192"/>
                <a:gd name="T15" fmla="*/ 155 h 155"/>
                <a:gd name="T16" fmla="*/ 192 w 192"/>
                <a:gd name="T17" fmla="*/ 152 h 155"/>
                <a:gd name="T18" fmla="*/ 189 w 192"/>
                <a:gd name="T19" fmla="*/ 1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55">
                  <a:moveTo>
                    <a:pt x="189" y="149"/>
                  </a:moveTo>
                  <a:cubicBezTo>
                    <a:pt x="6" y="149"/>
                    <a:pt x="6" y="149"/>
                    <a:pt x="6" y="149"/>
                  </a:cubicBezTo>
                  <a:cubicBezTo>
                    <a:pt x="6" y="3"/>
                    <a:pt x="6" y="3"/>
                    <a:pt x="6" y="3"/>
                  </a:cubicBezTo>
                  <a:cubicBezTo>
                    <a:pt x="6" y="1"/>
                    <a:pt x="4" y="0"/>
                    <a:pt x="3" y="0"/>
                  </a:cubicBezTo>
                  <a:cubicBezTo>
                    <a:pt x="1" y="0"/>
                    <a:pt x="0" y="1"/>
                    <a:pt x="0" y="3"/>
                  </a:cubicBezTo>
                  <a:cubicBezTo>
                    <a:pt x="0" y="152"/>
                    <a:pt x="0" y="152"/>
                    <a:pt x="0" y="152"/>
                  </a:cubicBezTo>
                  <a:cubicBezTo>
                    <a:pt x="0" y="153"/>
                    <a:pt x="1" y="155"/>
                    <a:pt x="3" y="155"/>
                  </a:cubicBezTo>
                  <a:cubicBezTo>
                    <a:pt x="189" y="155"/>
                    <a:pt x="189" y="155"/>
                    <a:pt x="189" y="155"/>
                  </a:cubicBezTo>
                  <a:cubicBezTo>
                    <a:pt x="191" y="155"/>
                    <a:pt x="192" y="153"/>
                    <a:pt x="192" y="152"/>
                  </a:cubicBezTo>
                  <a:cubicBezTo>
                    <a:pt x="192" y="150"/>
                    <a:pt x="191" y="149"/>
                    <a:pt x="18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grpSp>
      <p:grpSp>
        <p:nvGrpSpPr>
          <p:cNvPr id="8" name="Group 7"/>
          <p:cNvGrpSpPr>
            <a:grpSpLocks noChangeAspect="1"/>
          </p:cNvGrpSpPr>
          <p:nvPr/>
        </p:nvGrpSpPr>
        <p:grpSpPr>
          <a:xfrm>
            <a:off x="10604136" y="1737985"/>
            <a:ext cx="910409" cy="886067"/>
            <a:chOff x="8682038" y="2844800"/>
            <a:chExt cx="296862" cy="288925"/>
          </a:xfrm>
          <a:solidFill>
            <a:schemeClr val="bg2"/>
          </a:solidFill>
        </p:grpSpPr>
        <p:sp>
          <p:nvSpPr>
            <p:cNvPr id="9" name="Freeform 691"/>
            <p:cNvSpPr>
              <a:spLocks noEditPoints="1"/>
            </p:cNvSpPr>
            <p:nvPr/>
          </p:nvSpPr>
          <p:spPr bwMode="auto">
            <a:xfrm>
              <a:off x="8682038" y="2844800"/>
              <a:ext cx="296862" cy="288925"/>
            </a:xfrm>
            <a:custGeom>
              <a:avLst/>
              <a:gdLst>
                <a:gd name="T0" fmla="*/ 169 w 192"/>
                <a:gd name="T1" fmla="*/ 11 h 187"/>
                <a:gd name="T2" fmla="*/ 141 w 192"/>
                <a:gd name="T3" fmla="*/ 11 h 187"/>
                <a:gd name="T4" fmla="*/ 114 w 192"/>
                <a:gd name="T5" fmla="*/ 0 h 187"/>
                <a:gd name="T6" fmla="*/ 88 w 192"/>
                <a:gd name="T7" fmla="*/ 11 h 187"/>
                <a:gd name="T8" fmla="*/ 60 w 192"/>
                <a:gd name="T9" fmla="*/ 11 h 187"/>
                <a:gd name="T10" fmla="*/ 36 w 192"/>
                <a:gd name="T11" fmla="*/ 0 h 187"/>
                <a:gd name="T12" fmla="*/ 20 w 192"/>
                <a:gd name="T13" fmla="*/ 11 h 187"/>
                <a:gd name="T14" fmla="*/ 0 w 192"/>
                <a:gd name="T15" fmla="*/ 167 h 187"/>
                <a:gd name="T16" fmla="*/ 171 w 192"/>
                <a:gd name="T17" fmla="*/ 187 h 187"/>
                <a:gd name="T18" fmla="*/ 192 w 192"/>
                <a:gd name="T19" fmla="*/ 32 h 187"/>
                <a:gd name="T20" fmla="*/ 155 w 192"/>
                <a:gd name="T21" fmla="*/ 6 h 187"/>
                <a:gd name="T22" fmla="*/ 147 w 192"/>
                <a:gd name="T23" fmla="*/ 11 h 187"/>
                <a:gd name="T24" fmla="*/ 114 w 192"/>
                <a:gd name="T25" fmla="*/ 6 h 187"/>
                <a:gd name="T26" fmla="*/ 107 w 192"/>
                <a:gd name="T27" fmla="*/ 11 h 187"/>
                <a:gd name="T28" fmla="*/ 74 w 192"/>
                <a:gd name="T29" fmla="*/ 6 h 187"/>
                <a:gd name="T30" fmla="*/ 66 w 192"/>
                <a:gd name="T31" fmla="*/ 11 h 187"/>
                <a:gd name="T32" fmla="*/ 36 w 192"/>
                <a:gd name="T33" fmla="*/ 6 h 187"/>
                <a:gd name="T34" fmla="*/ 28 w 192"/>
                <a:gd name="T35" fmla="*/ 11 h 187"/>
                <a:gd name="T36" fmla="*/ 20 w 192"/>
                <a:gd name="T37" fmla="*/ 17 h 187"/>
                <a:gd name="T38" fmla="*/ 36 w 192"/>
                <a:gd name="T39" fmla="*/ 29 h 187"/>
                <a:gd name="T40" fmla="*/ 36 w 192"/>
                <a:gd name="T41" fmla="*/ 23 h 187"/>
                <a:gd name="T42" fmla="*/ 47 w 192"/>
                <a:gd name="T43" fmla="*/ 17 h 187"/>
                <a:gd name="T44" fmla="*/ 47 w 192"/>
                <a:gd name="T45" fmla="*/ 17 h 187"/>
                <a:gd name="T46" fmla="*/ 74 w 192"/>
                <a:gd name="T47" fmla="*/ 29 h 187"/>
                <a:gd name="T48" fmla="*/ 74 w 192"/>
                <a:gd name="T49" fmla="*/ 23 h 187"/>
                <a:gd name="T50" fmla="*/ 85 w 192"/>
                <a:gd name="T51" fmla="*/ 17 h 187"/>
                <a:gd name="T52" fmla="*/ 85 w 192"/>
                <a:gd name="T53" fmla="*/ 17 h 187"/>
                <a:gd name="T54" fmla="*/ 114 w 192"/>
                <a:gd name="T55" fmla="*/ 29 h 187"/>
                <a:gd name="T56" fmla="*/ 114 w 192"/>
                <a:gd name="T57" fmla="*/ 23 h 187"/>
                <a:gd name="T58" fmla="*/ 126 w 192"/>
                <a:gd name="T59" fmla="*/ 17 h 187"/>
                <a:gd name="T60" fmla="*/ 126 w 192"/>
                <a:gd name="T61" fmla="*/ 17 h 187"/>
                <a:gd name="T62" fmla="*/ 155 w 192"/>
                <a:gd name="T63" fmla="*/ 29 h 187"/>
                <a:gd name="T64" fmla="*/ 155 w 192"/>
                <a:gd name="T65" fmla="*/ 23 h 187"/>
                <a:gd name="T66" fmla="*/ 166 w 192"/>
                <a:gd name="T67" fmla="*/ 17 h 187"/>
                <a:gd name="T68" fmla="*/ 167 w 192"/>
                <a:gd name="T69" fmla="*/ 17 h 187"/>
                <a:gd name="T70" fmla="*/ 186 w 192"/>
                <a:gd name="T71" fmla="*/ 32 h 187"/>
                <a:gd name="T72" fmla="*/ 5 w 192"/>
                <a:gd name="T73" fmla="*/ 37 h 187"/>
                <a:gd name="T74" fmla="*/ 20 w 192"/>
                <a:gd name="T75" fmla="*/ 17 h 187"/>
                <a:gd name="T76" fmla="*/ 20 w 192"/>
                <a:gd name="T77" fmla="*/ 181 h 187"/>
                <a:gd name="T78" fmla="*/ 5 w 192"/>
                <a:gd name="T79" fmla="*/ 43 h 187"/>
                <a:gd name="T80" fmla="*/ 186 w 192"/>
                <a:gd name="T81" fmla="*/ 1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87">
                  <a:moveTo>
                    <a:pt x="171" y="11"/>
                  </a:moveTo>
                  <a:cubicBezTo>
                    <a:pt x="169" y="11"/>
                    <a:pt x="169" y="11"/>
                    <a:pt x="169" y="11"/>
                  </a:cubicBezTo>
                  <a:cubicBezTo>
                    <a:pt x="168" y="5"/>
                    <a:pt x="162" y="0"/>
                    <a:pt x="155" y="0"/>
                  </a:cubicBezTo>
                  <a:cubicBezTo>
                    <a:pt x="148" y="0"/>
                    <a:pt x="143" y="5"/>
                    <a:pt x="141" y="11"/>
                  </a:cubicBezTo>
                  <a:cubicBezTo>
                    <a:pt x="128" y="11"/>
                    <a:pt x="128" y="11"/>
                    <a:pt x="128" y="11"/>
                  </a:cubicBezTo>
                  <a:cubicBezTo>
                    <a:pt x="127" y="5"/>
                    <a:pt x="121" y="0"/>
                    <a:pt x="114" y="0"/>
                  </a:cubicBezTo>
                  <a:cubicBezTo>
                    <a:pt x="108" y="0"/>
                    <a:pt x="102" y="5"/>
                    <a:pt x="100" y="11"/>
                  </a:cubicBezTo>
                  <a:cubicBezTo>
                    <a:pt x="88" y="11"/>
                    <a:pt x="88" y="11"/>
                    <a:pt x="88" y="11"/>
                  </a:cubicBezTo>
                  <a:cubicBezTo>
                    <a:pt x="86" y="5"/>
                    <a:pt x="81" y="0"/>
                    <a:pt x="74" y="0"/>
                  </a:cubicBezTo>
                  <a:cubicBezTo>
                    <a:pt x="67" y="0"/>
                    <a:pt x="61" y="5"/>
                    <a:pt x="60" y="11"/>
                  </a:cubicBezTo>
                  <a:cubicBezTo>
                    <a:pt x="50" y="11"/>
                    <a:pt x="50" y="11"/>
                    <a:pt x="50" y="11"/>
                  </a:cubicBezTo>
                  <a:cubicBezTo>
                    <a:pt x="48" y="5"/>
                    <a:pt x="43" y="0"/>
                    <a:pt x="36" y="0"/>
                  </a:cubicBezTo>
                  <a:cubicBezTo>
                    <a:pt x="29" y="0"/>
                    <a:pt x="23" y="5"/>
                    <a:pt x="22" y="11"/>
                  </a:cubicBezTo>
                  <a:cubicBezTo>
                    <a:pt x="20" y="11"/>
                    <a:pt x="20" y="11"/>
                    <a:pt x="20" y="11"/>
                  </a:cubicBezTo>
                  <a:cubicBezTo>
                    <a:pt x="9" y="11"/>
                    <a:pt x="0" y="21"/>
                    <a:pt x="0" y="32"/>
                  </a:cubicBezTo>
                  <a:cubicBezTo>
                    <a:pt x="0" y="167"/>
                    <a:pt x="0" y="167"/>
                    <a:pt x="0" y="167"/>
                  </a:cubicBezTo>
                  <a:cubicBezTo>
                    <a:pt x="0" y="178"/>
                    <a:pt x="9" y="187"/>
                    <a:pt x="20" y="187"/>
                  </a:cubicBezTo>
                  <a:cubicBezTo>
                    <a:pt x="171" y="187"/>
                    <a:pt x="171" y="187"/>
                    <a:pt x="171" y="187"/>
                  </a:cubicBezTo>
                  <a:cubicBezTo>
                    <a:pt x="182" y="187"/>
                    <a:pt x="192" y="178"/>
                    <a:pt x="192" y="167"/>
                  </a:cubicBezTo>
                  <a:cubicBezTo>
                    <a:pt x="192" y="32"/>
                    <a:pt x="192" y="32"/>
                    <a:pt x="192" y="32"/>
                  </a:cubicBezTo>
                  <a:cubicBezTo>
                    <a:pt x="192" y="21"/>
                    <a:pt x="182" y="11"/>
                    <a:pt x="171" y="11"/>
                  </a:cubicBezTo>
                  <a:close/>
                  <a:moveTo>
                    <a:pt x="155" y="6"/>
                  </a:moveTo>
                  <a:cubicBezTo>
                    <a:pt x="159" y="6"/>
                    <a:pt x="162" y="8"/>
                    <a:pt x="163" y="11"/>
                  </a:cubicBezTo>
                  <a:cubicBezTo>
                    <a:pt x="147" y="11"/>
                    <a:pt x="147" y="11"/>
                    <a:pt x="147" y="11"/>
                  </a:cubicBezTo>
                  <a:cubicBezTo>
                    <a:pt x="148" y="8"/>
                    <a:pt x="152" y="6"/>
                    <a:pt x="155" y="6"/>
                  </a:cubicBezTo>
                  <a:close/>
                  <a:moveTo>
                    <a:pt x="114" y="6"/>
                  </a:moveTo>
                  <a:cubicBezTo>
                    <a:pt x="118" y="6"/>
                    <a:pt x="121" y="8"/>
                    <a:pt x="122" y="11"/>
                  </a:cubicBezTo>
                  <a:cubicBezTo>
                    <a:pt x="107" y="11"/>
                    <a:pt x="107" y="11"/>
                    <a:pt x="107" y="11"/>
                  </a:cubicBezTo>
                  <a:cubicBezTo>
                    <a:pt x="108" y="8"/>
                    <a:pt x="111" y="6"/>
                    <a:pt x="114" y="6"/>
                  </a:cubicBezTo>
                  <a:close/>
                  <a:moveTo>
                    <a:pt x="74" y="6"/>
                  </a:moveTo>
                  <a:cubicBezTo>
                    <a:pt x="77" y="6"/>
                    <a:pt x="80" y="8"/>
                    <a:pt x="82" y="11"/>
                  </a:cubicBezTo>
                  <a:cubicBezTo>
                    <a:pt x="66" y="11"/>
                    <a:pt x="66" y="11"/>
                    <a:pt x="66" y="11"/>
                  </a:cubicBezTo>
                  <a:cubicBezTo>
                    <a:pt x="67" y="8"/>
                    <a:pt x="70" y="6"/>
                    <a:pt x="74" y="6"/>
                  </a:cubicBezTo>
                  <a:close/>
                  <a:moveTo>
                    <a:pt x="36" y="6"/>
                  </a:moveTo>
                  <a:cubicBezTo>
                    <a:pt x="39" y="6"/>
                    <a:pt x="43" y="8"/>
                    <a:pt x="44" y="11"/>
                  </a:cubicBezTo>
                  <a:cubicBezTo>
                    <a:pt x="28" y="11"/>
                    <a:pt x="28" y="11"/>
                    <a:pt x="28" y="11"/>
                  </a:cubicBezTo>
                  <a:cubicBezTo>
                    <a:pt x="29" y="8"/>
                    <a:pt x="32" y="6"/>
                    <a:pt x="36" y="6"/>
                  </a:cubicBezTo>
                  <a:close/>
                  <a:moveTo>
                    <a:pt x="20" y="17"/>
                  </a:moveTo>
                  <a:cubicBezTo>
                    <a:pt x="22" y="17"/>
                    <a:pt x="22" y="17"/>
                    <a:pt x="22" y="17"/>
                  </a:cubicBezTo>
                  <a:cubicBezTo>
                    <a:pt x="23" y="24"/>
                    <a:pt x="29" y="29"/>
                    <a:pt x="36" y="29"/>
                  </a:cubicBezTo>
                  <a:cubicBezTo>
                    <a:pt x="37" y="29"/>
                    <a:pt x="39" y="27"/>
                    <a:pt x="39" y="26"/>
                  </a:cubicBezTo>
                  <a:cubicBezTo>
                    <a:pt x="39" y="24"/>
                    <a:pt x="37" y="23"/>
                    <a:pt x="36" y="23"/>
                  </a:cubicBezTo>
                  <a:cubicBezTo>
                    <a:pt x="32" y="23"/>
                    <a:pt x="29" y="21"/>
                    <a:pt x="28" y="17"/>
                  </a:cubicBezTo>
                  <a:cubicBezTo>
                    <a:pt x="47" y="17"/>
                    <a:pt x="47" y="17"/>
                    <a:pt x="47" y="17"/>
                  </a:cubicBezTo>
                  <a:cubicBezTo>
                    <a:pt x="47" y="17"/>
                    <a:pt x="47" y="17"/>
                    <a:pt x="47" y="17"/>
                  </a:cubicBezTo>
                  <a:cubicBezTo>
                    <a:pt x="47" y="17"/>
                    <a:pt x="47" y="17"/>
                    <a:pt x="47" y="17"/>
                  </a:cubicBezTo>
                  <a:cubicBezTo>
                    <a:pt x="60" y="17"/>
                    <a:pt x="60" y="17"/>
                    <a:pt x="60" y="17"/>
                  </a:cubicBezTo>
                  <a:cubicBezTo>
                    <a:pt x="61" y="24"/>
                    <a:pt x="67" y="29"/>
                    <a:pt x="74" y="29"/>
                  </a:cubicBezTo>
                  <a:cubicBezTo>
                    <a:pt x="75" y="29"/>
                    <a:pt x="77" y="27"/>
                    <a:pt x="77" y="26"/>
                  </a:cubicBezTo>
                  <a:cubicBezTo>
                    <a:pt x="77" y="24"/>
                    <a:pt x="75" y="23"/>
                    <a:pt x="74" y="23"/>
                  </a:cubicBezTo>
                  <a:cubicBezTo>
                    <a:pt x="70" y="23"/>
                    <a:pt x="67" y="21"/>
                    <a:pt x="66" y="17"/>
                  </a:cubicBezTo>
                  <a:cubicBezTo>
                    <a:pt x="85" y="17"/>
                    <a:pt x="85" y="17"/>
                    <a:pt x="85" y="17"/>
                  </a:cubicBezTo>
                  <a:cubicBezTo>
                    <a:pt x="85" y="17"/>
                    <a:pt x="85" y="17"/>
                    <a:pt x="85" y="17"/>
                  </a:cubicBezTo>
                  <a:cubicBezTo>
                    <a:pt x="85" y="17"/>
                    <a:pt x="85" y="17"/>
                    <a:pt x="85" y="17"/>
                  </a:cubicBezTo>
                  <a:cubicBezTo>
                    <a:pt x="100" y="17"/>
                    <a:pt x="100" y="17"/>
                    <a:pt x="100" y="17"/>
                  </a:cubicBezTo>
                  <a:cubicBezTo>
                    <a:pt x="102" y="24"/>
                    <a:pt x="108" y="29"/>
                    <a:pt x="114" y="29"/>
                  </a:cubicBezTo>
                  <a:cubicBezTo>
                    <a:pt x="116" y="29"/>
                    <a:pt x="117" y="27"/>
                    <a:pt x="117" y="26"/>
                  </a:cubicBezTo>
                  <a:cubicBezTo>
                    <a:pt x="117" y="24"/>
                    <a:pt x="116" y="23"/>
                    <a:pt x="114" y="23"/>
                  </a:cubicBezTo>
                  <a:cubicBezTo>
                    <a:pt x="111" y="23"/>
                    <a:pt x="108" y="21"/>
                    <a:pt x="107" y="17"/>
                  </a:cubicBezTo>
                  <a:cubicBezTo>
                    <a:pt x="126" y="17"/>
                    <a:pt x="126" y="17"/>
                    <a:pt x="126" y="17"/>
                  </a:cubicBezTo>
                  <a:cubicBezTo>
                    <a:pt x="126" y="17"/>
                    <a:pt x="126" y="17"/>
                    <a:pt x="126" y="17"/>
                  </a:cubicBezTo>
                  <a:cubicBezTo>
                    <a:pt x="126" y="17"/>
                    <a:pt x="126" y="17"/>
                    <a:pt x="126" y="17"/>
                  </a:cubicBezTo>
                  <a:cubicBezTo>
                    <a:pt x="141" y="17"/>
                    <a:pt x="141" y="17"/>
                    <a:pt x="141" y="17"/>
                  </a:cubicBezTo>
                  <a:cubicBezTo>
                    <a:pt x="143" y="24"/>
                    <a:pt x="148" y="29"/>
                    <a:pt x="155" y="29"/>
                  </a:cubicBezTo>
                  <a:cubicBezTo>
                    <a:pt x="157" y="29"/>
                    <a:pt x="158" y="27"/>
                    <a:pt x="158" y="26"/>
                  </a:cubicBezTo>
                  <a:cubicBezTo>
                    <a:pt x="158" y="24"/>
                    <a:pt x="157" y="23"/>
                    <a:pt x="155" y="23"/>
                  </a:cubicBezTo>
                  <a:cubicBezTo>
                    <a:pt x="152" y="23"/>
                    <a:pt x="148" y="21"/>
                    <a:pt x="147" y="17"/>
                  </a:cubicBezTo>
                  <a:cubicBezTo>
                    <a:pt x="166" y="17"/>
                    <a:pt x="166" y="17"/>
                    <a:pt x="166" y="17"/>
                  </a:cubicBezTo>
                  <a:cubicBezTo>
                    <a:pt x="166" y="17"/>
                    <a:pt x="166" y="17"/>
                    <a:pt x="166" y="17"/>
                  </a:cubicBezTo>
                  <a:cubicBezTo>
                    <a:pt x="167" y="17"/>
                    <a:pt x="167" y="17"/>
                    <a:pt x="167" y="17"/>
                  </a:cubicBezTo>
                  <a:cubicBezTo>
                    <a:pt x="171" y="17"/>
                    <a:pt x="171" y="17"/>
                    <a:pt x="171" y="17"/>
                  </a:cubicBezTo>
                  <a:cubicBezTo>
                    <a:pt x="179" y="17"/>
                    <a:pt x="186" y="24"/>
                    <a:pt x="186" y="32"/>
                  </a:cubicBezTo>
                  <a:cubicBezTo>
                    <a:pt x="186" y="37"/>
                    <a:pt x="186" y="37"/>
                    <a:pt x="186" y="37"/>
                  </a:cubicBezTo>
                  <a:cubicBezTo>
                    <a:pt x="5" y="37"/>
                    <a:pt x="5" y="37"/>
                    <a:pt x="5" y="37"/>
                  </a:cubicBezTo>
                  <a:cubicBezTo>
                    <a:pt x="5" y="32"/>
                    <a:pt x="5" y="32"/>
                    <a:pt x="5" y="32"/>
                  </a:cubicBezTo>
                  <a:cubicBezTo>
                    <a:pt x="5" y="24"/>
                    <a:pt x="12" y="17"/>
                    <a:pt x="20" y="17"/>
                  </a:cubicBezTo>
                  <a:close/>
                  <a:moveTo>
                    <a:pt x="171" y="181"/>
                  </a:moveTo>
                  <a:cubicBezTo>
                    <a:pt x="20" y="181"/>
                    <a:pt x="20" y="181"/>
                    <a:pt x="20" y="181"/>
                  </a:cubicBezTo>
                  <a:cubicBezTo>
                    <a:pt x="12" y="181"/>
                    <a:pt x="5" y="175"/>
                    <a:pt x="5" y="167"/>
                  </a:cubicBezTo>
                  <a:cubicBezTo>
                    <a:pt x="5" y="43"/>
                    <a:pt x="5" y="43"/>
                    <a:pt x="5" y="43"/>
                  </a:cubicBezTo>
                  <a:cubicBezTo>
                    <a:pt x="186" y="43"/>
                    <a:pt x="186" y="43"/>
                    <a:pt x="186" y="43"/>
                  </a:cubicBezTo>
                  <a:cubicBezTo>
                    <a:pt x="186" y="167"/>
                    <a:pt x="186" y="167"/>
                    <a:pt x="186" y="167"/>
                  </a:cubicBezTo>
                  <a:cubicBezTo>
                    <a:pt x="186" y="175"/>
                    <a:pt x="179" y="181"/>
                    <a:pt x="17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10" name="Freeform 692"/>
            <p:cNvSpPr>
              <a:spLocks noEditPoints="1"/>
            </p:cNvSpPr>
            <p:nvPr/>
          </p:nvSpPr>
          <p:spPr bwMode="auto">
            <a:xfrm>
              <a:off x="8839200" y="2928938"/>
              <a:ext cx="46037" cy="46038"/>
            </a:xfrm>
            <a:custGeom>
              <a:avLst/>
              <a:gdLst>
                <a:gd name="T0" fmla="*/ 26 w 29"/>
                <a:gd name="T1" fmla="*/ 0 h 29"/>
                <a:gd name="T2" fmla="*/ 3 w 29"/>
                <a:gd name="T3" fmla="*/ 0 h 29"/>
                <a:gd name="T4" fmla="*/ 0 w 29"/>
                <a:gd name="T5" fmla="*/ 3 h 29"/>
                <a:gd name="T6" fmla="*/ 0 w 29"/>
                <a:gd name="T7" fmla="*/ 26 h 29"/>
                <a:gd name="T8" fmla="*/ 3 w 29"/>
                <a:gd name="T9" fmla="*/ 29 h 29"/>
                <a:gd name="T10" fmla="*/ 26 w 29"/>
                <a:gd name="T11" fmla="*/ 29 h 29"/>
                <a:gd name="T12" fmla="*/ 29 w 29"/>
                <a:gd name="T13" fmla="*/ 26 h 29"/>
                <a:gd name="T14" fmla="*/ 29 w 29"/>
                <a:gd name="T15" fmla="*/ 3 h 29"/>
                <a:gd name="T16" fmla="*/ 26 w 29"/>
                <a:gd name="T17" fmla="*/ 0 h 29"/>
                <a:gd name="T18" fmla="*/ 23 w 29"/>
                <a:gd name="T19" fmla="*/ 23 h 29"/>
                <a:gd name="T20" fmla="*/ 6 w 29"/>
                <a:gd name="T21" fmla="*/ 23 h 29"/>
                <a:gd name="T22" fmla="*/ 6 w 29"/>
                <a:gd name="T23" fmla="*/ 6 h 29"/>
                <a:gd name="T24" fmla="*/ 23 w 29"/>
                <a:gd name="T25" fmla="*/ 6 h 29"/>
                <a:gd name="T26" fmla="*/ 23 w 29"/>
                <a:gd name="T2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26" y="0"/>
                  </a:moveTo>
                  <a:cubicBezTo>
                    <a:pt x="3" y="0"/>
                    <a:pt x="3" y="0"/>
                    <a:pt x="3" y="0"/>
                  </a:cubicBezTo>
                  <a:cubicBezTo>
                    <a:pt x="2" y="0"/>
                    <a:pt x="0" y="1"/>
                    <a:pt x="0" y="3"/>
                  </a:cubicBezTo>
                  <a:cubicBezTo>
                    <a:pt x="0" y="26"/>
                    <a:pt x="0" y="26"/>
                    <a:pt x="0" y="26"/>
                  </a:cubicBezTo>
                  <a:cubicBezTo>
                    <a:pt x="0" y="27"/>
                    <a:pt x="2" y="29"/>
                    <a:pt x="3" y="29"/>
                  </a:cubicBezTo>
                  <a:cubicBezTo>
                    <a:pt x="26" y="29"/>
                    <a:pt x="26" y="29"/>
                    <a:pt x="26" y="29"/>
                  </a:cubicBezTo>
                  <a:cubicBezTo>
                    <a:pt x="28" y="29"/>
                    <a:pt x="29" y="27"/>
                    <a:pt x="29" y="26"/>
                  </a:cubicBezTo>
                  <a:cubicBezTo>
                    <a:pt x="29" y="3"/>
                    <a:pt x="29" y="3"/>
                    <a:pt x="29" y="3"/>
                  </a:cubicBezTo>
                  <a:cubicBezTo>
                    <a:pt x="29" y="1"/>
                    <a:pt x="28"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11" name="Freeform 693"/>
            <p:cNvSpPr>
              <a:spLocks noEditPoints="1"/>
            </p:cNvSpPr>
            <p:nvPr/>
          </p:nvSpPr>
          <p:spPr bwMode="auto">
            <a:xfrm>
              <a:off x="8905875" y="2928938"/>
              <a:ext cx="42862" cy="46038"/>
            </a:xfrm>
            <a:custGeom>
              <a:avLst/>
              <a:gdLst>
                <a:gd name="T0" fmla="*/ 26 w 28"/>
                <a:gd name="T1" fmla="*/ 0 h 29"/>
                <a:gd name="T2" fmla="*/ 3 w 28"/>
                <a:gd name="T3" fmla="*/ 0 h 29"/>
                <a:gd name="T4" fmla="*/ 0 w 28"/>
                <a:gd name="T5" fmla="*/ 3 h 29"/>
                <a:gd name="T6" fmla="*/ 0 w 28"/>
                <a:gd name="T7" fmla="*/ 26 h 29"/>
                <a:gd name="T8" fmla="*/ 3 w 28"/>
                <a:gd name="T9" fmla="*/ 29 h 29"/>
                <a:gd name="T10" fmla="*/ 26 w 28"/>
                <a:gd name="T11" fmla="*/ 29 h 29"/>
                <a:gd name="T12" fmla="*/ 28 w 28"/>
                <a:gd name="T13" fmla="*/ 26 h 29"/>
                <a:gd name="T14" fmla="*/ 28 w 28"/>
                <a:gd name="T15" fmla="*/ 3 h 29"/>
                <a:gd name="T16" fmla="*/ 26 w 28"/>
                <a:gd name="T17" fmla="*/ 0 h 29"/>
                <a:gd name="T18" fmla="*/ 23 w 28"/>
                <a:gd name="T19" fmla="*/ 23 h 29"/>
                <a:gd name="T20" fmla="*/ 6 w 28"/>
                <a:gd name="T21" fmla="*/ 23 h 29"/>
                <a:gd name="T22" fmla="*/ 6 w 28"/>
                <a:gd name="T23" fmla="*/ 6 h 29"/>
                <a:gd name="T24" fmla="*/ 23 w 28"/>
                <a:gd name="T25" fmla="*/ 6 h 29"/>
                <a:gd name="T26" fmla="*/ 23 w 28"/>
                <a:gd name="T2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9">
                  <a:moveTo>
                    <a:pt x="26" y="0"/>
                  </a:moveTo>
                  <a:cubicBezTo>
                    <a:pt x="3" y="0"/>
                    <a:pt x="3" y="0"/>
                    <a:pt x="3" y="0"/>
                  </a:cubicBezTo>
                  <a:cubicBezTo>
                    <a:pt x="1" y="0"/>
                    <a:pt x="0" y="1"/>
                    <a:pt x="0" y="3"/>
                  </a:cubicBezTo>
                  <a:cubicBezTo>
                    <a:pt x="0" y="26"/>
                    <a:pt x="0" y="26"/>
                    <a:pt x="0" y="26"/>
                  </a:cubicBezTo>
                  <a:cubicBezTo>
                    <a:pt x="0" y="27"/>
                    <a:pt x="1" y="29"/>
                    <a:pt x="3" y="29"/>
                  </a:cubicBezTo>
                  <a:cubicBezTo>
                    <a:pt x="26" y="29"/>
                    <a:pt x="26" y="29"/>
                    <a:pt x="26" y="29"/>
                  </a:cubicBezTo>
                  <a:cubicBezTo>
                    <a:pt x="27" y="29"/>
                    <a:pt x="28" y="27"/>
                    <a:pt x="28" y="26"/>
                  </a:cubicBezTo>
                  <a:cubicBezTo>
                    <a:pt x="28" y="3"/>
                    <a:pt x="28" y="3"/>
                    <a:pt x="28" y="3"/>
                  </a:cubicBezTo>
                  <a:cubicBezTo>
                    <a:pt x="28" y="1"/>
                    <a:pt x="27"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12" name="Freeform 694"/>
            <p:cNvSpPr>
              <a:spLocks noEditPoints="1"/>
            </p:cNvSpPr>
            <p:nvPr/>
          </p:nvSpPr>
          <p:spPr bwMode="auto">
            <a:xfrm>
              <a:off x="8710613" y="2997200"/>
              <a:ext cx="42862" cy="42863"/>
            </a:xfrm>
            <a:custGeom>
              <a:avLst/>
              <a:gdLst>
                <a:gd name="T0" fmla="*/ 25 w 28"/>
                <a:gd name="T1" fmla="*/ 0 h 28"/>
                <a:gd name="T2" fmla="*/ 2 w 28"/>
                <a:gd name="T3" fmla="*/ 0 h 28"/>
                <a:gd name="T4" fmla="*/ 0 w 28"/>
                <a:gd name="T5" fmla="*/ 2 h 28"/>
                <a:gd name="T6" fmla="*/ 0 w 28"/>
                <a:gd name="T7" fmla="*/ 25 h 28"/>
                <a:gd name="T8" fmla="*/ 2 w 28"/>
                <a:gd name="T9" fmla="*/ 28 h 28"/>
                <a:gd name="T10" fmla="*/ 25 w 28"/>
                <a:gd name="T11" fmla="*/ 28 h 28"/>
                <a:gd name="T12" fmla="*/ 28 w 28"/>
                <a:gd name="T13" fmla="*/ 25 h 28"/>
                <a:gd name="T14" fmla="*/ 28 w 28"/>
                <a:gd name="T15" fmla="*/ 2 h 28"/>
                <a:gd name="T16" fmla="*/ 25 w 28"/>
                <a:gd name="T17" fmla="*/ 0 h 28"/>
                <a:gd name="T18" fmla="*/ 22 w 28"/>
                <a:gd name="T19" fmla="*/ 22 h 28"/>
                <a:gd name="T20" fmla="*/ 5 w 28"/>
                <a:gd name="T21" fmla="*/ 22 h 28"/>
                <a:gd name="T22" fmla="*/ 5 w 28"/>
                <a:gd name="T23" fmla="*/ 5 h 28"/>
                <a:gd name="T24" fmla="*/ 22 w 28"/>
                <a:gd name="T25" fmla="*/ 5 h 28"/>
                <a:gd name="T26" fmla="*/ 22 w 28"/>
                <a:gd name="T2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8">
                  <a:moveTo>
                    <a:pt x="25" y="0"/>
                  </a:moveTo>
                  <a:cubicBezTo>
                    <a:pt x="2" y="0"/>
                    <a:pt x="2" y="0"/>
                    <a:pt x="2" y="0"/>
                  </a:cubicBezTo>
                  <a:cubicBezTo>
                    <a:pt x="1" y="0"/>
                    <a:pt x="0" y="1"/>
                    <a:pt x="0" y="2"/>
                  </a:cubicBezTo>
                  <a:cubicBezTo>
                    <a:pt x="0" y="25"/>
                    <a:pt x="0" y="25"/>
                    <a:pt x="0" y="25"/>
                  </a:cubicBezTo>
                  <a:cubicBezTo>
                    <a:pt x="0" y="27"/>
                    <a:pt x="1" y="28"/>
                    <a:pt x="2" y="28"/>
                  </a:cubicBezTo>
                  <a:cubicBezTo>
                    <a:pt x="25" y="28"/>
                    <a:pt x="25" y="28"/>
                    <a:pt x="25" y="28"/>
                  </a:cubicBezTo>
                  <a:cubicBezTo>
                    <a:pt x="27" y="28"/>
                    <a:pt x="28" y="27"/>
                    <a:pt x="28" y="25"/>
                  </a:cubicBezTo>
                  <a:cubicBezTo>
                    <a:pt x="28" y="2"/>
                    <a:pt x="28" y="2"/>
                    <a:pt x="28" y="2"/>
                  </a:cubicBezTo>
                  <a:cubicBezTo>
                    <a:pt x="28" y="1"/>
                    <a:pt x="27" y="0"/>
                    <a:pt x="25" y="0"/>
                  </a:cubicBezTo>
                  <a:close/>
                  <a:moveTo>
                    <a:pt x="22" y="22"/>
                  </a:moveTo>
                  <a:cubicBezTo>
                    <a:pt x="5" y="22"/>
                    <a:pt x="5" y="22"/>
                    <a:pt x="5" y="22"/>
                  </a:cubicBezTo>
                  <a:cubicBezTo>
                    <a:pt x="5" y="5"/>
                    <a:pt x="5" y="5"/>
                    <a:pt x="5" y="5"/>
                  </a:cubicBezTo>
                  <a:cubicBezTo>
                    <a:pt x="22" y="5"/>
                    <a:pt x="22" y="5"/>
                    <a:pt x="22" y="5"/>
                  </a:cubicBez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13" name="Freeform 695"/>
            <p:cNvSpPr>
              <a:spLocks noEditPoints="1"/>
            </p:cNvSpPr>
            <p:nvPr/>
          </p:nvSpPr>
          <p:spPr bwMode="auto">
            <a:xfrm>
              <a:off x="8775700" y="2997200"/>
              <a:ext cx="44450" cy="42863"/>
            </a:xfrm>
            <a:custGeom>
              <a:avLst/>
              <a:gdLst>
                <a:gd name="T0" fmla="*/ 26 w 29"/>
                <a:gd name="T1" fmla="*/ 0 h 28"/>
                <a:gd name="T2" fmla="*/ 3 w 29"/>
                <a:gd name="T3" fmla="*/ 0 h 28"/>
                <a:gd name="T4" fmla="*/ 0 w 29"/>
                <a:gd name="T5" fmla="*/ 2 h 28"/>
                <a:gd name="T6" fmla="*/ 0 w 29"/>
                <a:gd name="T7" fmla="*/ 25 h 28"/>
                <a:gd name="T8" fmla="*/ 3 w 29"/>
                <a:gd name="T9" fmla="*/ 28 h 28"/>
                <a:gd name="T10" fmla="*/ 26 w 29"/>
                <a:gd name="T11" fmla="*/ 28 h 28"/>
                <a:gd name="T12" fmla="*/ 29 w 29"/>
                <a:gd name="T13" fmla="*/ 25 h 28"/>
                <a:gd name="T14" fmla="*/ 29 w 29"/>
                <a:gd name="T15" fmla="*/ 2 h 28"/>
                <a:gd name="T16" fmla="*/ 26 w 29"/>
                <a:gd name="T17" fmla="*/ 0 h 28"/>
                <a:gd name="T18" fmla="*/ 23 w 29"/>
                <a:gd name="T19" fmla="*/ 22 h 28"/>
                <a:gd name="T20" fmla="*/ 6 w 29"/>
                <a:gd name="T21" fmla="*/ 22 h 28"/>
                <a:gd name="T22" fmla="*/ 6 w 29"/>
                <a:gd name="T23" fmla="*/ 5 h 28"/>
                <a:gd name="T24" fmla="*/ 23 w 29"/>
                <a:gd name="T25" fmla="*/ 5 h 28"/>
                <a:gd name="T26" fmla="*/ 23 w 29"/>
                <a:gd name="T2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8">
                  <a:moveTo>
                    <a:pt x="26" y="0"/>
                  </a:moveTo>
                  <a:cubicBezTo>
                    <a:pt x="3" y="0"/>
                    <a:pt x="3" y="0"/>
                    <a:pt x="3" y="0"/>
                  </a:cubicBezTo>
                  <a:cubicBezTo>
                    <a:pt x="1" y="0"/>
                    <a:pt x="0" y="1"/>
                    <a:pt x="0" y="2"/>
                  </a:cubicBezTo>
                  <a:cubicBezTo>
                    <a:pt x="0" y="25"/>
                    <a:pt x="0" y="25"/>
                    <a:pt x="0" y="25"/>
                  </a:cubicBezTo>
                  <a:cubicBezTo>
                    <a:pt x="0" y="27"/>
                    <a:pt x="1" y="28"/>
                    <a:pt x="3" y="28"/>
                  </a:cubicBezTo>
                  <a:cubicBezTo>
                    <a:pt x="26" y="28"/>
                    <a:pt x="26" y="28"/>
                    <a:pt x="26" y="28"/>
                  </a:cubicBezTo>
                  <a:cubicBezTo>
                    <a:pt x="27" y="28"/>
                    <a:pt x="29" y="27"/>
                    <a:pt x="29" y="25"/>
                  </a:cubicBezTo>
                  <a:cubicBezTo>
                    <a:pt x="29" y="2"/>
                    <a:pt x="29" y="2"/>
                    <a:pt x="29" y="2"/>
                  </a:cubicBezTo>
                  <a:cubicBezTo>
                    <a:pt x="29" y="1"/>
                    <a:pt x="27" y="0"/>
                    <a:pt x="26" y="0"/>
                  </a:cubicBezTo>
                  <a:close/>
                  <a:moveTo>
                    <a:pt x="23" y="22"/>
                  </a:moveTo>
                  <a:cubicBezTo>
                    <a:pt x="6" y="22"/>
                    <a:pt x="6" y="22"/>
                    <a:pt x="6" y="22"/>
                  </a:cubicBezTo>
                  <a:cubicBezTo>
                    <a:pt x="6" y="5"/>
                    <a:pt x="6" y="5"/>
                    <a:pt x="6" y="5"/>
                  </a:cubicBezTo>
                  <a:cubicBezTo>
                    <a:pt x="23" y="5"/>
                    <a:pt x="23" y="5"/>
                    <a:pt x="23" y="5"/>
                  </a:cubicBezTo>
                  <a:lnTo>
                    <a:pt x="2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14" name="Freeform 696"/>
            <p:cNvSpPr>
              <a:spLocks noEditPoints="1"/>
            </p:cNvSpPr>
            <p:nvPr/>
          </p:nvSpPr>
          <p:spPr bwMode="auto">
            <a:xfrm>
              <a:off x="8839200" y="2997200"/>
              <a:ext cx="46037" cy="42863"/>
            </a:xfrm>
            <a:custGeom>
              <a:avLst/>
              <a:gdLst>
                <a:gd name="T0" fmla="*/ 26 w 29"/>
                <a:gd name="T1" fmla="*/ 0 h 28"/>
                <a:gd name="T2" fmla="*/ 3 w 29"/>
                <a:gd name="T3" fmla="*/ 0 h 28"/>
                <a:gd name="T4" fmla="*/ 0 w 29"/>
                <a:gd name="T5" fmla="*/ 2 h 28"/>
                <a:gd name="T6" fmla="*/ 0 w 29"/>
                <a:gd name="T7" fmla="*/ 25 h 28"/>
                <a:gd name="T8" fmla="*/ 3 w 29"/>
                <a:gd name="T9" fmla="*/ 28 h 28"/>
                <a:gd name="T10" fmla="*/ 26 w 29"/>
                <a:gd name="T11" fmla="*/ 28 h 28"/>
                <a:gd name="T12" fmla="*/ 29 w 29"/>
                <a:gd name="T13" fmla="*/ 25 h 28"/>
                <a:gd name="T14" fmla="*/ 29 w 29"/>
                <a:gd name="T15" fmla="*/ 2 h 28"/>
                <a:gd name="T16" fmla="*/ 26 w 29"/>
                <a:gd name="T17" fmla="*/ 0 h 28"/>
                <a:gd name="T18" fmla="*/ 23 w 29"/>
                <a:gd name="T19" fmla="*/ 22 h 28"/>
                <a:gd name="T20" fmla="*/ 6 w 29"/>
                <a:gd name="T21" fmla="*/ 22 h 28"/>
                <a:gd name="T22" fmla="*/ 6 w 29"/>
                <a:gd name="T23" fmla="*/ 5 h 28"/>
                <a:gd name="T24" fmla="*/ 23 w 29"/>
                <a:gd name="T25" fmla="*/ 5 h 28"/>
                <a:gd name="T26" fmla="*/ 23 w 29"/>
                <a:gd name="T2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8">
                  <a:moveTo>
                    <a:pt x="26" y="0"/>
                  </a:moveTo>
                  <a:cubicBezTo>
                    <a:pt x="3" y="0"/>
                    <a:pt x="3" y="0"/>
                    <a:pt x="3" y="0"/>
                  </a:cubicBezTo>
                  <a:cubicBezTo>
                    <a:pt x="2" y="0"/>
                    <a:pt x="0" y="1"/>
                    <a:pt x="0" y="2"/>
                  </a:cubicBezTo>
                  <a:cubicBezTo>
                    <a:pt x="0" y="25"/>
                    <a:pt x="0" y="25"/>
                    <a:pt x="0" y="25"/>
                  </a:cubicBezTo>
                  <a:cubicBezTo>
                    <a:pt x="0" y="27"/>
                    <a:pt x="2" y="28"/>
                    <a:pt x="3" y="28"/>
                  </a:cubicBezTo>
                  <a:cubicBezTo>
                    <a:pt x="26" y="28"/>
                    <a:pt x="26" y="28"/>
                    <a:pt x="26" y="28"/>
                  </a:cubicBezTo>
                  <a:cubicBezTo>
                    <a:pt x="28" y="28"/>
                    <a:pt x="29" y="27"/>
                    <a:pt x="29" y="25"/>
                  </a:cubicBezTo>
                  <a:cubicBezTo>
                    <a:pt x="29" y="2"/>
                    <a:pt x="29" y="2"/>
                    <a:pt x="29" y="2"/>
                  </a:cubicBezTo>
                  <a:cubicBezTo>
                    <a:pt x="29" y="1"/>
                    <a:pt x="28" y="0"/>
                    <a:pt x="26" y="0"/>
                  </a:cubicBezTo>
                  <a:close/>
                  <a:moveTo>
                    <a:pt x="23" y="22"/>
                  </a:moveTo>
                  <a:cubicBezTo>
                    <a:pt x="6" y="22"/>
                    <a:pt x="6" y="22"/>
                    <a:pt x="6" y="22"/>
                  </a:cubicBezTo>
                  <a:cubicBezTo>
                    <a:pt x="6" y="5"/>
                    <a:pt x="6" y="5"/>
                    <a:pt x="6" y="5"/>
                  </a:cubicBezTo>
                  <a:cubicBezTo>
                    <a:pt x="23" y="5"/>
                    <a:pt x="23" y="5"/>
                    <a:pt x="23" y="5"/>
                  </a:cubicBezTo>
                  <a:lnTo>
                    <a:pt x="2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15" name="Freeform 697"/>
            <p:cNvSpPr>
              <a:spLocks noEditPoints="1"/>
            </p:cNvSpPr>
            <p:nvPr/>
          </p:nvSpPr>
          <p:spPr bwMode="auto">
            <a:xfrm>
              <a:off x="8905875" y="2997200"/>
              <a:ext cx="42862" cy="42863"/>
            </a:xfrm>
            <a:custGeom>
              <a:avLst/>
              <a:gdLst>
                <a:gd name="T0" fmla="*/ 26 w 28"/>
                <a:gd name="T1" fmla="*/ 0 h 28"/>
                <a:gd name="T2" fmla="*/ 3 w 28"/>
                <a:gd name="T3" fmla="*/ 0 h 28"/>
                <a:gd name="T4" fmla="*/ 0 w 28"/>
                <a:gd name="T5" fmla="*/ 2 h 28"/>
                <a:gd name="T6" fmla="*/ 0 w 28"/>
                <a:gd name="T7" fmla="*/ 25 h 28"/>
                <a:gd name="T8" fmla="*/ 3 w 28"/>
                <a:gd name="T9" fmla="*/ 28 h 28"/>
                <a:gd name="T10" fmla="*/ 26 w 28"/>
                <a:gd name="T11" fmla="*/ 28 h 28"/>
                <a:gd name="T12" fmla="*/ 28 w 28"/>
                <a:gd name="T13" fmla="*/ 25 h 28"/>
                <a:gd name="T14" fmla="*/ 28 w 28"/>
                <a:gd name="T15" fmla="*/ 2 h 28"/>
                <a:gd name="T16" fmla="*/ 26 w 28"/>
                <a:gd name="T17" fmla="*/ 0 h 28"/>
                <a:gd name="T18" fmla="*/ 23 w 28"/>
                <a:gd name="T19" fmla="*/ 22 h 28"/>
                <a:gd name="T20" fmla="*/ 6 w 28"/>
                <a:gd name="T21" fmla="*/ 22 h 28"/>
                <a:gd name="T22" fmla="*/ 6 w 28"/>
                <a:gd name="T23" fmla="*/ 5 h 28"/>
                <a:gd name="T24" fmla="*/ 23 w 28"/>
                <a:gd name="T25" fmla="*/ 5 h 28"/>
                <a:gd name="T26" fmla="*/ 23 w 28"/>
                <a:gd name="T2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8">
                  <a:moveTo>
                    <a:pt x="26" y="0"/>
                  </a:moveTo>
                  <a:cubicBezTo>
                    <a:pt x="3" y="0"/>
                    <a:pt x="3" y="0"/>
                    <a:pt x="3" y="0"/>
                  </a:cubicBezTo>
                  <a:cubicBezTo>
                    <a:pt x="1" y="0"/>
                    <a:pt x="0" y="1"/>
                    <a:pt x="0" y="2"/>
                  </a:cubicBezTo>
                  <a:cubicBezTo>
                    <a:pt x="0" y="25"/>
                    <a:pt x="0" y="25"/>
                    <a:pt x="0" y="25"/>
                  </a:cubicBezTo>
                  <a:cubicBezTo>
                    <a:pt x="0" y="27"/>
                    <a:pt x="1" y="28"/>
                    <a:pt x="3" y="28"/>
                  </a:cubicBezTo>
                  <a:cubicBezTo>
                    <a:pt x="26" y="28"/>
                    <a:pt x="26" y="28"/>
                    <a:pt x="26" y="28"/>
                  </a:cubicBezTo>
                  <a:cubicBezTo>
                    <a:pt x="27" y="28"/>
                    <a:pt x="28" y="27"/>
                    <a:pt x="28" y="25"/>
                  </a:cubicBezTo>
                  <a:cubicBezTo>
                    <a:pt x="28" y="2"/>
                    <a:pt x="28" y="2"/>
                    <a:pt x="28" y="2"/>
                  </a:cubicBezTo>
                  <a:cubicBezTo>
                    <a:pt x="28" y="1"/>
                    <a:pt x="27" y="0"/>
                    <a:pt x="26" y="0"/>
                  </a:cubicBezTo>
                  <a:close/>
                  <a:moveTo>
                    <a:pt x="23" y="22"/>
                  </a:moveTo>
                  <a:cubicBezTo>
                    <a:pt x="6" y="22"/>
                    <a:pt x="6" y="22"/>
                    <a:pt x="6" y="22"/>
                  </a:cubicBezTo>
                  <a:cubicBezTo>
                    <a:pt x="6" y="5"/>
                    <a:pt x="6" y="5"/>
                    <a:pt x="6" y="5"/>
                  </a:cubicBezTo>
                  <a:cubicBezTo>
                    <a:pt x="23" y="5"/>
                    <a:pt x="23" y="5"/>
                    <a:pt x="23" y="5"/>
                  </a:cubicBezTo>
                  <a:lnTo>
                    <a:pt x="2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16" name="Freeform 698"/>
            <p:cNvSpPr>
              <a:spLocks noEditPoints="1"/>
            </p:cNvSpPr>
            <p:nvPr/>
          </p:nvSpPr>
          <p:spPr bwMode="auto">
            <a:xfrm>
              <a:off x="8710613" y="3063875"/>
              <a:ext cx="42862" cy="44450"/>
            </a:xfrm>
            <a:custGeom>
              <a:avLst/>
              <a:gdLst>
                <a:gd name="T0" fmla="*/ 25 w 28"/>
                <a:gd name="T1" fmla="*/ 0 h 29"/>
                <a:gd name="T2" fmla="*/ 2 w 28"/>
                <a:gd name="T3" fmla="*/ 0 h 29"/>
                <a:gd name="T4" fmla="*/ 0 w 28"/>
                <a:gd name="T5" fmla="*/ 3 h 29"/>
                <a:gd name="T6" fmla="*/ 0 w 28"/>
                <a:gd name="T7" fmla="*/ 26 h 29"/>
                <a:gd name="T8" fmla="*/ 2 w 28"/>
                <a:gd name="T9" fmla="*/ 29 h 29"/>
                <a:gd name="T10" fmla="*/ 25 w 28"/>
                <a:gd name="T11" fmla="*/ 29 h 29"/>
                <a:gd name="T12" fmla="*/ 28 w 28"/>
                <a:gd name="T13" fmla="*/ 26 h 29"/>
                <a:gd name="T14" fmla="*/ 28 w 28"/>
                <a:gd name="T15" fmla="*/ 3 h 29"/>
                <a:gd name="T16" fmla="*/ 25 w 28"/>
                <a:gd name="T17" fmla="*/ 0 h 29"/>
                <a:gd name="T18" fmla="*/ 22 w 28"/>
                <a:gd name="T19" fmla="*/ 23 h 29"/>
                <a:gd name="T20" fmla="*/ 5 w 28"/>
                <a:gd name="T21" fmla="*/ 23 h 29"/>
                <a:gd name="T22" fmla="*/ 5 w 28"/>
                <a:gd name="T23" fmla="*/ 6 h 29"/>
                <a:gd name="T24" fmla="*/ 22 w 28"/>
                <a:gd name="T25" fmla="*/ 6 h 29"/>
                <a:gd name="T26" fmla="*/ 22 w 28"/>
                <a:gd name="T2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9">
                  <a:moveTo>
                    <a:pt x="25" y="0"/>
                  </a:moveTo>
                  <a:cubicBezTo>
                    <a:pt x="2" y="0"/>
                    <a:pt x="2" y="0"/>
                    <a:pt x="2" y="0"/>
                  </a:cubicBezTo>
                  <a:cubicBezTo>
                    <a:pt x="1" y="0"/>
                    <a:pt x="0" y="1"/>
                    <a:pt x="0" y="3"/>
                  </a:cubicBezTo>
                  <a:cubicBezTo>
                    <a:pt x="0" y="26"/>
                    <a:pt x="0" y="26"/>
                    <a:pt x="0" y="26"/>
                  </a:cubicBezTo>
                  <a:cubicBezTo>
                    <a:pt x="0" y="28"/>
                    <a:pt x="1" y="29"/>
                    <a:pt x="2" y="29"/>
                  </a:cubicBezTo>
                  <a:cubicBezTo>
                    <a:pt x="25" y="29"/>
                    <a:pt x="25" y="29"/>
                    <a:pt x="25" y="29"/>
                  </a:cubicBezTo>
                  <a:cubicBezTo>
                    <a:pt x="27" y="29"/>
                    <a:pt x="28" y="28"/>
                    <a:pt x="28" y="26"/>
                  </a:cubicBezTo>
                  <a:cubicBezTo>
                    <a:pt x="28" y="3"/>
                    <a:pt x="28" y="3"/>
                    <a:pt x="28" y="3"/>
                  </a:cubicBezTo>
                  <a:cubicBezTo>
                    <a:pt x="28" y="1"/>
                    <a:pt x="27" y="0"/>
                    <a:pt x="25" y="0"/>
                  </a:cubicBezTo>
                  <a:close/>
                  <a:moveTo>
                    <a:pt x="22" y="23"/>
                  </a:moveTo>
                  <a:cubicBezTo>
                    <a:pt x="5" y="23"/>
                    <a:pt x="5" y="23"/>
                    <a:pt x="5" y="23"/>
                  </a:cubicBezTo>
                  <a:cubicBezTo>
                    <a:pt x="5" y="6"/>
                    <a:pt x="5" y="6"/>
                    <a:pt x="5" y="6"/>
                  </a:cubicBezTo>
                  <a:cubicBezTo>
                    <a:pt x="22" y="6"/>
                    <a:pt x="22" y="6"/>
                    <a:pt x="22" y="6"/>
                  </a:cubicBez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17" name="Freeform 699"/>
            <p:cNvSpPr>
              <a:spLocks noEditPoints="1"/>
            </p:cNvSpPr>
            <p:nvPr/>
          </p:nvSpPr>
          <p:spPr bwMode="auto">
            <a:xfrm>
              <a:off x="8775700" y="3063875"/>
              <a:ext cx="44450" cy="44450"/>
            </a:xfrm>
            <a:custGeom>
              <a:avLst/>
              <a:gdLst>
                <a:gd name="T0" fmla="*/ 26 w 29"/>
                <a:gd name="T1" fmla="*/ 0 h 29"/>
                <a:gd name="T2" fmla="*/ 3 w 29"/>
                <a:gd name="T3" fmla="*/ 0 h 29"/>
                <a:gd name="T4" fmla="*/ 0 w 29"/>
                <a:gd name="T5" fmla="*/ 3 h 29"/>
                <a:gd name="T6" fmla="*/ 0 w 29"/>
                <a:gd name="T7" fmla="*/ 26 h 29"/>
                <a:gd name="T8" fmla="*/ 3 w 29"/>
                <a:gd name="T9" fmla="*/ 29 h 29"/>
                <a:gd name="T10" fmla="*/ 26 w 29"/>
                <a:gd name="T11" fmla="*/ 29 h 29"/>
                <a:gd name="T12" fmla="*/ 29 w 29"/>
                <a:gd name="T13" fmla="*/ 26 h 29"/>
                <a:gd name="T14" fmla="*/ 29 w 29"/>
                <a:gd name="T15" fmla="*/ 3 h 29"/>
                <a:gd name="T16" fmla="*/ 26 w 29"/>
                <a:gd name="T17" fmla="*/ 0 h 29"/>
                <a:gd name="T18" fmla="*/ 23 w 29"/>
                <a:gd name="T19" fmla="*/ 23 h 29"/>
                <a:gd name="T20" fmla="*/ 6 w 29"/>
                <a:gd name="T21" fmla="*/ 23 h 29"/>
                <a:gd name="T22" fmla="*/ 6 w 29"/>
                <a:gd name="T23" fmla="*/ 6 h 29"/>
                <a:gd name="T24" fmla="*/ 23 w 29"/>
                <a:gd name="T25" fmla="*/ 6 h 29"/>
                <a:gd name="T26" fmla="*/ 23 w 29"/>
                <a:gd name="T2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26" y="0"/>
                  </a:moveTo>
                  <a:cubicBezTo>
                    <a:pt x="3" y="0"/>
                    <a:pt x="3" y="0"/>
                    <a:pt x="3" y="0"/>
                  </a:cubicBezTo>
                  <a:cubicBezTo>
                    <a:pt x="1" y="0"/>
                    <a:pt x="0" y="1"/>
                    <a:pt x="0" y="3"/>
                  </a:cubicBezTo>
                  <a:cubicBezTo>
                    <a:pt x="0" y="26"/>
                    <a:pt x="0" y="26"/>
                    <a:pt x="0" y="26"/>
                  </a:cubicBezTo>
                  <a:cubicBezTo>
                    <a:pt x="0" y="28"/>
                    <a:pt x="1" y="29"/>
                    <a:pt x="3" y="29"/>
                  </a:cubicBezTo>
                  <a:cubicBezTo>
                    <a:pt x="26" y="29"/>
                    <a:pt x="26" y="29"/>
                    <a:pt x="26" y="29"/>
                  </a:cubicBezTo>
                  <a:cubicBezTo>
                    <a:pt x="27" y="29"/>
                    <a:pt x="29" y="28"/>
                    <a:pt x="29" y="26"/>
                  </a:cubicBezTo>
                  <a:cubicBezTo>
                    <a:pt x="29" y="3"/>
                    <a:pt x="29" y="3"/>
                    <a:pt x="29" y="3"/>
                  </a:cubicBezTo>
                  <a:cubicBezTo>
                    <a:pt x="29" y="1"/>
                    <a:pt x="27"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18" name="Freeform 700"/>
            <p:cNvSpPr>
              <a:spLocks noEditPoints="1"/>
            </p:cNvSpPr>
            <p:nvPr/>
          </p:nvSpPr>
          <p:spPr bwMode="auto">
            <a:xfrm>
              <a:off x="8839200" y="3063875"/>
              <a:ext cx="46037" cy="44450"/>
            </a:xfrm>
            <a:custGeom>
              <a:avLst/>
              <a:gdLst>
                <a:gd name="T0" fmla="*/ 26 w 29"/>
                <a:gd name="T1" fmla="*/ 0 h 29"/>
                <a:gd name="T2" fmla="*/ 3 w 29"/>
                <a:gd name="T3" fmla="*/ 0 h 29"/>
                <a:gd name="T4" fmla="*/ 0 w 29"/>
                <a:gd name="T5" fmla="*/ 3 h 29"/>
                <a:gd name="T6" fmla="*/ 0 w 29"/>
                <a:gd name="T7" fmla="*/ 26 h 29"/>
                <a:gd name="T8" fmla="*/ 3 w 29"/>
                <a:gd name="T9" fmla="*/ 29 h 29"/>
                <a:gd name="T10" fmla="*/ 26 w 29"/>
                <a:gd name="T11" fmla="*/ 29 h 29"/>
                <a:gd name="T12" fmla="*/ 29 w 29"/>
                <a:gd name="T13" fmla="*/ 26 h 29"/>
                <a:gd name="T14" fmla="*/ 29 w 29"/>
                <a:gd name="T15" fmla="*/ 3 h 29"/>
                <a:gd name="T16" fmla="*/ 26 w 29"/>
                <a:gd name="T17" fmla="*/ 0 h 29"/>
                <a:gd name="T18" fmla="*/ 23 w 29"/>
                <a:gd name="T19" fmla="*/ 23 h 29"/>
                <a:gd name="T20" fmla="*/ 6 w 29"/>
                <a:gd name="T21" fmla="*/ 23 h 29"/>
                <a:gd name="T22" fmla="*/ 6 w 29"/>
                <a:gd name="T23" fmla="*/ 6 h 29"/>
                <a:gd name="T24" fmla="*/ 23 w 29"/>
                <a:gd name="T25" fmla="*/ 6 h 29"/>
                <a:gd name="T26" fmla="*/ 23 w 29"/>
                <a:gd name="T2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26" y="0"/>
                  </a:moveTo>
                  <a:cubicBezTo>
                    <a:pt x="3" y="0"/>
                    <a:pt x="3" y="0"/>
                    <a:pt x="3" y="0"/>
                  </a:cubicBezTo>
                  <a:cubicBezTo>
                    <a:pt x="2" y="0"/>
                    <a:pt x="0" y="1"/>
                    <a:pt x="0" y="3"/>
                  </a:cubicBezTo>
                  <a:cubicBezTo>
                    <a:pt x="0" y="26"/>
                    <a:pt x="0" y="26"/>
                    <a:pt x="0" y="26"/>
                  </a:cubicBezTo>
                  <a:cubicBezTo>
                    <a:pt x="0" y="28"/>
                    <a:pt x="2" y="29"/>
                    <a:pt x="3" y="29"/>
                  </a:cubicBezTo>
                  <a:cubicBezTo>
                    <a:pt x="26" y="29"/>
                    <a:pt x="26" y="29"/>
                    <a:pt x="26" y="29"/>
                  </a:cubicBezTo>
                  <a:cubicBezTo>
                    <a:pt x="28" y="29"/>
                    <a:pt x="29" y="28"/>
                    <a:pt x="29" y="26"/>
                  </a:cubicBezTo>
                  <a:cubicBezTo>
                    <a:pt x="29" y="3"/>
                    <a:pt x="29" y="3"/>
                    <a:pt x="29" y="3"/>
                  </a:cubicBezTo>
                  <a:cubicBezTo>
                    <a:pt x="29" y="1"/>
                    <a:pt x="28"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grpSp>
      <p:sp>
        <p:nvSpPr>
          <p:cNvPr id="19" name="Freeform 1490"/>
          <p:cNvSpPr>
            <a:spLocks noEditPoints="1"/>
          </p:cNvSpPr>
          <p:nvPr/>
        </p:nvSpPr>
        <p:spPr bwMode="auto">
          <a:xfrm rot="10800000">
            <a:off x="3301733" y="1703594"/>
            <a:ext cx="945534" cy="954846"/>
          </a:xfrm>
          <a:custGeom>
            <a:avLst/>
            <a:gdLst>
              <a:gd name="T0" fmla="*/ 120 w 148"/>
              <a:gd name="T1" fmla="*/ 77 h 149"/>
              <a:gd name="T2" fmla="*/ 148 w 148"/>
              <a:gd name="T3" fmla="*/ 74 h 149"/>
              <a:gd name="T4" fmla="*/ 0 w 148"/>
              <a:gd name="T5" fmla="*/ 74 h 149"/>
              <a:gd name="T6" fmla="*/ 77 w 148"/>
              <a:gd name="T7" fmla="*/ 146 h 149"/>
              <a:gd name="T8" fmla="*/ 76 w 148"/>
              <a:gd name="T9" fmla="*/ 114 h 149"/>
              <a:gd name="T10" fmla="*/ 57 w 148"/>
              <a:gd name="T11" fmla="*/ 119 h 149"/>
              <a:gd name="T12" fmla="*/ 57 w 148"/>
              <a:gd name="T13" fmla="*/ 100 h 149"/>
              <a:gd name="T14" fmla="*/ 76 w 148"/>
              <a:gd name="T15" fmla="*/ 106 h 149"/>
              <a:gd name="T16" fmla="*/ 77 w 148"/>
              <a:gd name="T17" fmla="*/ 77 h 149"/>
              <a:gd name="T18" fmla="*/ 94 w 148"/>
              <a:gd name="T19" fmla="*/ 92 h 149"/>
              <a:gd name="T20" fmla="*/ 125 w 148"/>
              <a:gd name="T21" fmla="*/ 92 h 149"/>
              <a:gd name="T22" fmla="*/ 71 w 148"/>
              <a:gd name="T23" fmla="*/ 33 h 149"/>
              <a:gd name="T24" fmla="*/ 73 w 148"/>
              <a:gd name="T25" fmla="*/ 35 h 149"/>
              <a:gd name="T26" fmla="*/ 74 w 148"/>
              <a:gd name="T27" fmla="*/ 35 h 149"/>
              <a:gd name="T28" fmla="*/ 75 w 148"/>
              <a:gd name="T29" fmla="*/ 35 h 149"/>
              <a:gd name="T30" fmla="*/ 78 w 148"/>
              <a:gd name="T31" fmla="*/ 34 h 149"/>
              <a:gd name="T32" fmla="*/ 85 w 148"/>
              <a:gd name="T33" fmla="*/ 31 h 149"/>
              <a:gd name="T34" fmla="*/ 91 w 148"/>
              <a:gd name="T35" fmla="*/ 29 h 149"/>
              <a:gd name="T36" fmla="*/ 95 w 148"/>
              <a:gd name="T37" fmla="*/ 30 h 149"/>
              <a:gd name="T38" fmla="*/ 100 w 148"/>
              <a:gd name="T39" fmla="*/ 36 h 149"/>
              <a:gd name="T40" fmla="*/ 101 w 148"/>
              <a:gd name="T41" fmla="*/ 41 h 149"/>
              <a:gd name="T42" fmla="*/ 99 w 148"/>
              <a:gd name="T43" fmla="*/ 44 h 149"/>
              <a:gd name="T44" fmla="*/ 97 w 148"/>
              <a:gd name="T45" fmla="*/ 46 h 149"/>
              <a:gd name="T46" fmla="*/ 91 w 148"/>
              <a:gd name="T47" fmla="*/ 48 h 149"/>
              <a:gd name="T48" fmla="*/ 72 w 148"/>
              <a:gd name="T49" fmla="*/ 42 h 149"/>
              <a:gd name="T50" fmla="*/ 71 w 148"/>
              <a:gd name="T51" fmla="*/ 71 h 149"/>
              <a:gd name="T52" fmla="*/ 54 w 148"/>
              <a:gd name="T53" fmla="*/ 57 h 149"/>
              <a:gd name="T54" fmla="*/ 23 w 148"/>
              <a:gd name="T55" fmla="*/ 57 h 149"/>
              <a:gd name="T56" fmla="*/ 6 w 148"/>
              <a:gd name="T57" fmla="*/ 71 h 149"/>
              <a:gd name="T58" fmla="*/ 71 w 148"/>
              <a:gd name="T59" fmla="*/ 99 h 149"/>
              <a:gd name="T60" fmla="*/ 41 w 148"/>
              <a:gd name="T61" fmla="*/ 110 h 149"/>
              <a:gd name="T62" fmla="*/ 71 w 148"/>
              <a:gd name="T63" fmla="*/ 121 h 149"/>
              <a:gd name="T64" fmla="*/ 6 w 148"/>
              <a:gd name="T65" fmla="*/ 77 h 149"/>
              <a:gd name="T66" fmla="*/ 35 w 148"/>
              <a:gd name="T67" fmla="*/ 76 h 149"/>
              <a:gd name="T68" fmla="*/ 29 w 148"/>
              <a:gd name="T69" fmla="*/ 57 h 149"/>
              <a:gd name="T70" fmla="*/ 48 w 148"/>
              <a:gd name="T71" fmla="*/ 57 h 149"/>
              <a:gd name="T72" fmla="*/ 42 w 148"/>
              <a:gd name="T73" fmla="*/ 76 h 149"/>
              <a:gd name="T74" fmla="*/ 71 w 148"/>
              <a:gd name="T75" fmla="*/ 77 h 149"/>
              <a:gd name="T76" fmla="*/ 100 w 148"/>
              <a:gd name="T77" fmla="*/ 92 h 149"/>
              <a:gd name="T78" fmla="*/ 106 w 148"/>
              <a:gd name="T79" fmla="*/ 73 h 149"/>
              <a:gd name="T80" fmla="*/ 77 w 148"/>
              <a:gd name="T81" fmla="*/ 71 h 149"/>
              <a:gd name="T82" fmla="*/ 91 w 148"/>
              <a:gd name="T83" fmla="*/ 54 h 149"/>
              <a:gd name="T84" fmla="*/ 101 w 148"/>
              <a:gd name="T85" fmla="*/ 51 h 149"/>
              <a:gd name="T86" fmla="*/ 103 w 148"/>
              <a:gd name="T87" fmla="*/ 48 h 149"/>
              <a:gd name="T88" fmla="*/ 106 w 148"/>
              <a:gd name="T89" fmla="*/ 42 h 149"/>
              <a:gd name="T90" fmla="*/ 106 w 148"/>
              <a:gd name="T91" fmla="*/ 34 h 149"/>
              <a:gd name="T92" fmla="*/ 97 w 148"/>
              <a:gd name="T93" fmla="*/ 25 h 149"/>
              <a:gd name="T94" fmla="*/ 91 w 148"/>
              <a:gd name="T95" fmla="*/ 23 h 149"/>
              <a:gd name="T96" fmla="*/ 83 w 148"/>
              <a:gd name="T97" fmla="*/ 26 h 149"/>
              <a:gd name="T98" fmla="*/ 77 w 148"/>
              <a:gd name="T99" fmla="*/ 28 h 149"/>
              <a:gd name="T100" fmla="*/ 142 w 148"/>
              <a:gd name="T101" fmla="*/ 71 h 149"/>
              <a:gd name="T102" fmla="*/ 113 w 148"/>
              <a:gd name="T103" fmla="*/ 73 h 149"/>
              <a:gd name="T104" fmla="*/ 119 w 148"/>
              <a:gd name="T105" fmla="*/ 92 h 149"/>
              <a:gd name="T106" fmla="*/ 100 w 148"/>
              <a:gd name="T107" fmla="*/ 9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 h="149">
                <a:moveTo>
                  <a:pt x="125" y="92"/>
                </a:moveTo>
                <a:cubicBezTo>
                  <a:pt x="125" y="88"/>
                  <a:pt x="122" y="82"/>
                  <a:pt x="120" y="77"/>
                </a:cubicBezTo>
                <a:cubicBezTo>
                  <a:pt x="145" y="77"/>
                  <a:pt x="145" y="77"/>
                  <a:pt x="145" y="77"/>
                </a:cubicBezTo>
                <a:cubicBezTo>
                  <a:pt x="147" y="77"/>
                  <a:pt x="148" y="76"/>
                  <a:pt x="148" y="74"/>
                </a:cubicBezTo>
                <a:cubicBezTo>
                  <a:pt x="148" y="33"/>
                  <a:pt x="115" y="0"/>
                  <a:pt x="74" y="0"/>
                </a:cubicBezTo>
                <a:cubicBezTo>
                  <a:pt x="33" y="0"/>
                  <a:pt x="0" y="33"/>
                  <a:pt x="0" y="74"/>
                </a:cubicBezTo>
                <a:cubicBezTo>
                  <a:pt x="0" y="115"/>
                  <a:pt x="33" y="149"/>
                  <a:pt x="74" y="149"/>
                </a:cubicBezTo>
                <a:cubicBezTo>
                  <a:pt x="76" y="149"/>
                  <a:pt x="77" y="147"/>
                  <a:pt x="77" y="146"/>
                </a:cubicBezTo>
                <a:cubicBezTo>
                  <a:pt x="77" y="116"/>
                  <a:pt x="77" y="116"/>
                  <a:pt x="77" y="116"/>
                </a:cubicBezTo>
                <a:cubicBezTo>
                  <a:pt x="77" y="115"/>
                  <a:pt x="76" y="114"/>
                  <a:pt x="76" y="114"/>
                </a:cubicBezTo>
                <a:cubicBezTo>
                  <a:pt x="75" y="113"/>
                  <a:pt x="74" y="113"/>
                  <a:pt x="73" y="113"/>
                </a:cubicBezTo>
                <a:cubicBezTo>
                  <a:pt x="67" y="116"/>
                  <a:pt x="59" y="119"/>
                  <a:pt x="57" y="119"/>
                </a:cubicBezTo>
                <a:cubicBezTo>
                  <a:pt x="51" y="119"/>
                  <a:pt x="47" y="115"/>
                  <a:pt x="47" y="110"/>
                </a:cubicBezTo>
                <a:cubicBezTo>
                  <a:pt x="47" y="105"/>
                  <a:pt x="51" y="100"/>
                  <a:pt x="57" y="100"/>
                </a:cubicBezTo>
                <a:cubicBezTo>
                  <a:pt x="59" y="100"/>
                  <a:pt x="67" y="104"/>
                  <a:pt x="73" y="107"/>
                </a:cubicBezTo>
                <a:cubicBezTo>
                  <a:pt x="74" y="107"/>
                  <a:pt x="75" y="107"/>
                  <a:pt x="76" y="106"/>
                </a:cubicBezTo>
                <a:cubicBezTo>
                  <a:pt x="76" y="106"/>
                  <a:pt x="77" y="105"/>
                  <a:pt x="77" y="104"/>
                </a:cubicBezTo>
                <a:cubicBezTo>
                  <a:pt x="77" y="77"/>
                  <a:pt x="77" y="77"/>
                  <a:pt x="77" y="77"/>
                </a:cubicBezTo>
                <a:cubicBezTo>
                  <a:pt x="99" y="77"/>
                  <a:pt x="99" y="77"/>
                  <a:pt x="99" y="77"/>
                </a:cubicBezTo>
                <a:cubicBezTo>
                  <a:pt x="97" y="82"/>
                  <a:pt x="94" y="88"/>
                  <a:pt x="94" y="92"/>
                </a:cubicBezTo>
                <a:cubicBezTo>
                  <a:pt x="94" y="100"/>
                  <a:pt x="101" y="107"/>
                  <a:pt x="110" y="107"/>
                </a:cubicBezTo>
                <a:cubicBezTo>
                  <a:pt x="118" y="107"/>
                  <a:pt x="125" y="100"/>
                  <a:pt x="125" y="92"/>
                </a:cubicBezTo>
                <a:close/>
                <a:moveTo>
                  <a:pt x="71" y="6"/>
                </a:moveTo>
                <a:cubicBezTo>
                  <a:pt x="71" y="33"/>
                  <a:pt x="71" y="33"/>
                  <a:pt x="71" y="33"/>
                </a:cubicBezTo>
                <a:cubicBezTo>
                  <a:pt x="71" y="34"/>
                  <a:pt x="72" y="34"/>
                  <a:pt x="72" y="35"/>
                </a:cubicBezTo>
                <a:cubicBezTo>
                  <a:pt x="73" y="35"/>
                  <a:pt x="73" y="35"/>
                  <a:pt x="73" y="35"/>
                </a:cubicBezTo>
                <a:cubicBezTo>
                  <a:pt x="73" y="35"/>
                  <a:pt x="73" y="35"/>
                  <a:pt x="73" y="35"/>
                </a:cubicBezTo>
                <a:cubicBezTo>
                  <a:pt x="73" y="35"/>
                  <a:pt x="74" y="35"/>
                  <a:pt x="74" y="35"/>
                </a:cubicBezTo>
                <a:cubicBezTo>
                  <a:pt x="74" y="35"/>
                  <a:pt x="74" y="35"/>
                  <a:pt x="74" y="35"/>
                </a:cubicBezTo>
                <a:cubicBezTo>
                  <a:pt x="74" y="35"/>
                  <a:pt x="74" y="35"/>
                  <a:pt x="75" y="35"/>
                </a:cubicBezTo>
                <a:cubicBezTo>
                  <a:pt x="75" y="35"/>
                  <a:pt x="75" y="35"/>
                  <a:pt x="75" y="35"/>
                </a:cubicBezTo>
                <a:cubicBezTo>
                  <a:pt x="75" y="35"/>
                  <a:pt x="76" y="35"/>
                  <a:pt x="78" y="34"/>
                </a:cubicBezTo>
                <a:cubicBezTo>
                  <a:pt x="79" y="33"/>
                  <a:pt x="81" y="33"/>
                  <a:pt x="82" y="32"/>
                </a:cubicBezTo>
                <a:cubicBezTo>
                  <a:pt x="83" y="32"/>
                  <a:pt x="84" y="31"/>
                  <a:pt x="85" y="31"/>
                </a:cubicBezTo>
                <a:cubicBezTo>
                  <a:pt x="86" y="30"/>
                  <a:pt x="88" y="30"/>
                  <a:pt x="89" y="30"/>
                </a:cubicBezTo>
                <a:cubicBezTo>
                  <a:pt x="91" y="29"/>
                  <a:pt x="91" y="29"/>
                  <a:pt x="91" y="29"/>
                </a:cubicBezTo>
                <a:cubicBezTo>
                  <a:pt x="92" y="29"/>
                  <a:pt x="93" y="29"/>
                  <a:pt x="94" y="30"/>
                </a:cubicBezTo>
                <a:cubicBezTo>
                  <a:pt x="94" y="30"/>
                  <a:pt x="95" y="30"/>
                  <a:pt x="95" y="30"/>
                </a:cubicBezTo>
                <a:cubicBezTo>
                  <a:pt x="97" y="31"/>
                  <a:pt x="99" y="33"/>
                  <a:pt x="100" y="35"/>
                </a:cubicBezTo>
                <a:cubicBezTo>
                  <a:pt x="100" y="35"/>
                  <a:pt x="100" y="36"/>
                  <a:pt x="100" y="36"/>
                </a:cubicBezTo>
                <a:cubicBezTo>
                  <a:pt x="101" y="37"/>
                  <a:pt x="101" y="38"/>
                  <a:pt x="101" y="39"/>
                </a:cubicBezTo>
                <a:cubicBezTo>
                  <a:pt x="101" y="39"/>
                  <a:pt x="101" y="40"/>
                  <a:pt x="101" y="41"/>
                </a:cubicBezTo>
                <a:cubicBezTo>
                  <a:pt x="100" y="41"/>
                  <a:pt x="100" y="42"/>
                  <a:pt x="100" y="43"/>
                </a:cubicBezTo>
                <a:cubicBezTo>
                  <a:pt x="99" y="44"/>
                  <a:pt x="99" y="44"/>
                  <a:pt x="99" y="44"/>
                </a:cubicBezTo>
                <a:cubicBezTo>
                  <a:pt x="98" y="45"/>
                  <a:pt x="98" y="45"/>
                  <a:pt x="98" y="45"/>
                </a:cubicBezTo>
                <a:cubicBezTo>
                  <a:pt x="98" y="46"/>
                  <a:pt x="97" y="46"/>
                  <a:pt x="97" y="46"/>
                </a:cubicBezTo>
                <a:cubicBezTo>
                  <a:pt x="97" y="46"/>
                  <a:pt x="96" y="47"/>
                  <a:pt x="96" y="47"/>
                </a:cubicBezTo>
                <a:cubicBezTo>
                  <a:pt x="95" y="48"/>
                  <a:pt x="93" y="48"/>
                  <a:pt x="91" y="48"/>
                </a:cubicBezTo>
                <a:cubicBezTo>
                  <a:pt x="89" y="48"/>
                  <a:pt x="81" y="45"/>
                  <a:pt x="75" y="42"/>
                </a:cubicBezTo>
                <a:cubicBezTo>
                  <a:pt x="74" y="42"/>
                  <a:pt x="73" y="42"/>
                  <a:pt x="72" y="42"/>
                </a:cubicBezTo>
                <a:cubicBezTo>
                  <a:pt x="72" y="43"/>
                  <a:pt x="71" y="44"/>
                  <a:pt x="71" y="45"/>
                </a:cubicBezTo>
                <a:cubicBezTo>
                  <a:pt x="71" y="71"/>
                  <a:pt x="71" y="71"/>
                  <a:pt x="71" y="71"/>
                </a:cubicBezTo>
                <a:cubicBezTo>
                  <a:pt x="49" y="71"/>
                  <a:pt x="49" y="71"/>
                  <a:pt x="49" y="71"/>
                </a:cubicBezTo>
                <a:cubicBezTo>
                  <a:pt x="51" y="67"/>
                  <a:pt x="54" y="60"/>
                  <a:pt x="54" y="57"/>
                </a:cubicBezTo>
                <a:cubicBezTo>
                  <a:pt x="54" y="49"/>
                  <a:pt x="47" y="42"/>
                  <a:pt x="38" y="42"/>
                </a:cubicBezTo>
                <a:cubicBezTo>
                  <a:pt x="30" y="42"/>
                  <a:pt x="23" y="49"/>
                  <a:pt x="23" y="57"/>
                </a:cubicBezTo>
                <a:cubicBezTo>
                  <a:pt x="23" y="60"/>
                  <a:pt x="26" y="67"/>
                  <a:pt x="28" y="71"/>
                </a:cubicBezTo>
                <a:cubicBezTo>
                  <a:pt x="6" y="71"/>
                  <a:pt x="6" y="71"/>
                  <a:pt x="6" y="71"/>
                </a:cubicBezTo>
                <a:cubicBezTo>
                  <a:pt x="7" y="36"/>
                  <a:pt x="36" y="7"/>
                  <a:pt x="71" y="6"/>
                </a:cubicBezTo>
                <a:close/>
                <a:moveTo>
                  <a:pt x="71" y="99"/>
                </a:moveTo>
                <a:cubicBezTo>
                  <a:pt x="67" y="97"/>
                  <a:pt x="60" y="95"/>
                  <a:pt x="57" y="95"/>
                </a:cubicBezTo>
                <a:cubicBezTo>
                  <a:pt x="48" y="95"/>
                  <a:pt x="41" y="102"/>
                  <a:pt x="41" y="110"/>
                </a:cubicBezTo>
                <a:cubicBezTo>
                  <a:pt x="41" y="118"/>
                  <a:pt x="48" y="125"/>
                  <a:pt x="57" y="125"/>
                </a:cubicBezTo>
                <a:cubicBezTo>
                  <a:pt x="60" y="125"/>
                  <a:pt x="67" y="122"/>
                  <a:pt x="71" y="121"/>
                </a:cubicBezTo>
                <a:cubicBezTo>
                  <a:pt x="71" y="143"/>
                  <a:pt x="71" y="143"/>
                  <a:pt x="71" y="143"/>
                </a:cubicBezTo>
                <a:cubicBezTo>
                  <a:pt x="36" y="141"/>
                  <a:pt x="7" y="113"/>
                  <a:pt x="6" y="77"/>
                </a:cubicBezTo>
                <a:cubicBezTo>
                  <a:pt x="32" y="77"/>
                  <a:pt x="32" y="77"/>
                  <a:pt x="32" y="77"/>
                </a:cubicBezTo>
                <a:cubicBezTo>
                  <a:pt x="33" y="77"/>
                  <a:pt x="34" y="77"/>
                  <a:pt x="35" y="76"/>
                </a:cubicBezTo>
                <a:cubicBezTo>
                  <a:pt x="35" y="75"/>
                  <a:pt x="35" y="74"/>
                  <a:pt x="35" y="73"/>
                </a:cubicBezTo>
                <a:cubicBezTo>
                  <a:pt x="32" y="67"/>
                  <a:pt x="29" y="59"/>
                  <a:pt x="29" y="57"/>
                </a:cubicBezTo>
                <a:cubicBezTo>
                  <a:pt x="29" y="52"/>
                  <a:pt x="33" y="48"/>
                  <a:pt x="38" y="48"/>
                </a:cubicBezTo>
                <a:cubicBezTo>
                  <a:pt x="43" y="48"/>
                  <a:pt x="48" y="52"/>
                  <a:pt x="48" y="57"/>
                </a:cubicBezTo>
                <a:cubicBezTo>
                  <a:pt x="48" y="59"/>
                  <a:pt x="45" y="67"/>
                  <a:pt x="42" y="73"/>
                </a:cubicBezTo>
                <a:cubicBezTo>
                  <a:pt x="41" y="74"/>
                  <a:pt x="41" y="75"/>
                  <a:pt x="42" y="76"/>
                </a:cubicBezTo>
                <a:cubicBezTo>
                  <a:pt x="42" y="77"/>
                  <a:pt x="43" y="77"/>
                  <a:pt x="44" y="77"/>
                </a:cubicBezTo>
                <a:cubicBezTo>
                  <a:pt x="71" y="77"/>
                  <a:pt x="71" y="77"/>
                  <a:pt x="71" y="77"/>
                </a:cubicBezTo>
                <a:lnTo>
                  <a:pt x="71" y="99"/>
                </a:lnTo>
                <a:close/>
                <a:moveTo>
                  <a:pt x="100" y="92"/>
                </a:moveTo>
                <a:cubicBezTo>
                  <a:pt x="100" y="89"/>
                  <a:pt x="103" y="82"/>
                  <a:pt x="106" y="76"/>
                </a:cubicBezTo>
                <a:cubicBezTo>
                  <a:pt x="107" y="75"/>
                  <a:pt x="107" y="74"/>
                  <a:pt x="106" y="73"/>
                </a:cubicBezTo>
                <a:cubicBezTo>
                  <a:pt x="106" y="72"/>
                  <a:pt x="105" y="71"/>
                  <a:pt x="104" y="71"/>
                </a:cubicBezTo>
                <a:cubicBezTo>
                  <a:pt x="77" y="71"/>
                  <a:pt x="77" y="71"/>
                  <a:pt x="77" y="71"/>
                </a:cubicBezTo>
                <a:cubicBezTo>
                  <a:pt x="77" y="49"/>
                  <a:pt x="77" y="49"/>
                  <a:pt x="77" y="49"/>
                </a:cubicBezTo>
                <a:cubicBezTo>
                  <a:pt x="81" y="51"/>
                  <a:pt x="88" y="54"/>
                  <a:pt x="91" y="54"/>
                </a:cubicBezTo>
                <a:cubicBezTo>
                  <a:pt x="94" y="54"/>
                  <a:pt x="97" y="53"/>
                  <a:pt x="99" y="52"/>
                </a:cubicBezTo>
                <a:cubicBezTo>
                  <a:pt x="100" y="51"/>
                  <a:pt x="100" y="51"/>
                  <a:pt x="101" y="51"/>
                </a:cubicBezTo>
                <a:cubicBezTo>
                  <a:pt x="101" y="50"/>
                  <a:pt x="102" y="50"/>
                  <a:pt x="102" y="49"/>
                </a:cubicBezTo>
                <a:cubicBezTo>
                  <a:pt x="102" y="49"/>
                  <a:pt x="103" y="48"/>
                  <a:pt x="103" y="48"/>
                </a:cubicBezTo>
                <a:cubicBezTo>
                  <a:pt x="104" y="47"/>
                  <a:pt x="104" y="47"/>
                  <a:pt x="105" y="46"/>
                </a:cubicBezTo>
                <a:cubicBezTo>
                  <a:pt x="105" y="45"/>
                  <a:pt x="106" y="43"/>
                  <a:pt x="106" y="42"/>
                </a:cubicBezTo>
                <a:cubicBezTo>
                  <a:pt x="106" y="41"/>
                  <a:pt x="107" y="40"/>
                  <a:pt x="107" y="39"/>
                </a:cubicBezTo>
                <a:cubicBezTo>
                  <a:pt x="107" y="37"/>
                  <a:pt x="106" y="36"/>
                  <a:pt x="106" y="34"/>
                </a:cubicBezTo>
                <a:cubicBezTo>
                  <a:pt x="106" y="34"/>
                  <a:pt x="106" y="33"/>
                  <a:pt x="105" y="33"/>
                </a:cubicBezTo>
                <a:cubicBezTo>
                  <a:pt x="104" y="29"/>
                  <a:pt x="101" y="26"/>
                  <a:pt x="97" y="25"/>
                </a:cubicBezTo>
                <a:cubicBezTo>
                  <a:pt x="97" y="24"/>
                  <a:pt x="96" y="24"/>
                  <a:pt x="96" y="24"/>
                </a:cubicBezTo>
                <a:cubicBezTo>
                  <a:pt x="94" y="24"/>
                  <a:pt x="93" y="23"/>
                  <a:pt x="91" y="23"/>
                </a:cubicBezTo>
                <a:cubicBezTo>
                  <a:pt x="90" y="23"/>
                  <a:pt x="89" y="24"/>
                  <a:pt x="87" y="24"/>
                </a:cubicBezTo>
                <a:cubicBezTo>
                  <a:pt x="86" y="24"/>
                  <a:pt x="85" y="25"/>
                  <a:pt x="83" y="26"/>
                </a:cubicBezTo>
                <a:cubicBezTo>
                  <a:pt x="82" y="26"/>
                  <a:pt x="81" y="26"/>
                  <a:pt x="80" y="27"/>
                </a:cubicBezTo>
                <a:cubicBezTo>
                  <a:pt x="79" y="27"/>
                  <a:pt x="78" y="28"/>
                  <a:pt x="77" y="28"/>
                </a:cubicBezTo>
                <a:cubicBezTo>
                  <a:pt x="77" y="6"/>
                  <a:pt x="77" y="6"/>
                  <a:pt x="77" y="6"/>
                </a:cubicBezTo>
                <a:cubicBezTo>
                  <a:pt x="112" y="7"/>
                  <a:pt x="141" y="36"/>
                  <a:pt x="142" y="71"/>
                </a:cubicBezTo>
                <a:cubicBezTo>
                  <a:pt x="116" y="71"/>
                  <a:pt x="116" y="71"/>
                  <a:pt x="116" y="71"/>
                </a:cubicBezTo>
                <a:cubicBezTo>
                  <a:pt x="115" y="71"/>
                  <a:pt x="114" y="72"/>
                  <a:pt x="113" y="73"/>
                </a:cubicBezTo>
                <a:cubicBezTo>
                  <a:pt x="113" y="74"/>
                  <a:pt x="113" y="75"/>
                  <a:pt x="113" y="76"/>
                </a:cubicBezTo>
                <a:cubicBezTo>
                  <a:pt x="116" y="82"/>
                  <a:pt x="119" y="90"/>
                  <a:pt x="119" y="92"/>
                </a:cubicBezTo>
                <a:cubicBezTo>
                  <a:pt x="119" y="97"/>
                  <a:pt x="115" y="101"/>
                  <a:pt x="110" y="101"/>
                </a:cubicBezTo>
                <a:cubicBezTo>
                  <a:pt x="104" y="101"/>
                  <a:pt x="100" y="97"/>
                  <a:pt x="100" y="9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20" name="TextBox 19"/>
          <p:cNvSpPr txBox="1"/>
          <p:nvPr/>
        </p:nvSpPr>
        <p:spPr>
          <a:xfrm>
            <a:off x="5277162" y="3026898"/>
            <a:ext cx="2308243" cy="653793"/>
          </a:xfrm>
          <a:prstGeom prst="rect">
            <a:avLst/>
          </a:prstGeom>
          <a:noFill/>
        </p:spPr>
        <p:txBody>
          <a:bodyPr wrap="square" rtlCol="0">
            <a:noAutofit/>
          </a:bodyPr>
          <a:lstStyle/>
          <a:p>
            <a:pPr algn="ctr" defTabSz="1088167">
              <a:lnSpc>
                <a:spcPct val="90000"/>
              </a:lnSpc>
              <a:defRPr/>
            </a:pPr>
            <a:r>
              <a:rPr lang="en-US" sz="2400" dirty="0">
                <a:solidFill>
                  <a:srgbClr val="FFFFFF"/>
                </a:solidFill>
                <a:latin typeface="Calibri"/>
              </a:rPr>
              <a:t>Accumulation potential </a:t>
            </a:r>
          </a:p>
        </p:txBody>
      </p:sp>
      <p:sp>
        <p:nvSpPr>
          <p:cNvPr id="21" name="TextBox 20"/>
          <p:cNvSpPr txBox="1"/>
          <p:nvPr/>
        </p:nvSpPr>
        <p:spPr>
          <a:xfrm>
            <a:off x="2748881" y="3026898"/>
            <a:ext cx="2308243" cy="653793"/>
          </a:xfrm>
          <a:prstGeom prst="rect">
            <a:avLst/>
          </a:prstGeom>
          <a:noFill/>
        </p:spPr>
        <p:txBody>
          <a:bodyPr wrap="square" rtlCol="0">
            <a:noAutofit/>
          </a:bodyPr>
          <a:lstStyle/>
          <a:p>
            <a:pPr algn="ctr" defTabSz="1088167">
              <a:lnSpc>
                <a:spcPct val="90000"/>
              </a:lnSpc>
              <a:defRPr/>
            </a:pPr>
            <a:r>
              <a:rPr lang="en-US" sz="2400" dirty="0">
                <a:solidFill>
                  <a:srgbClr val="FFFFFF"/>
                </a:solidFill>
                <a:latin typeface="Calibri"/>
              </a:rPr>
              <a:t>Tax-deferred growth</a:t>
            </a:r>
          </a:p>
        </p:txBody>
      </p:sp>
      <p:pic>
        <p:nvPicPr>
          <p:cNvPr id="22" name="Picture 2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2509" y="1567723"/>
            <a:ext cx="827442" cy="1103168"/>
          </a:xfrm>
          <a:prstGeom prst="rect">
            <a:avLst/>
          </a:prstGeom>
        </p:spPr>
      </p:pic>
      <p:sp>
        <p:nvSpPr>
          <p:cNvPr id="23" name="TextBox 22"/>
          <p:cNvSpPr txBox="1"/>
          <p:nvPr/>
        </p:nvSpPr>
        <p:spPr>
          <a:xfrm>
            <a:off x="220600" y="3026898"/>
            <a:ext cx="2308243" cy="653793"/>
          </a:xfrm>
          <a:prstGeom prst="rect">
            <a:avLst/>
          </a:prstGeom>
          <a:noFill/>
        </p:spPr>
        <p:txBody>
          <a:bodyPr wrap="square" rtlCol="0">
            <a:noAutofit/>
          </a:bodyPr>
          <a:lstStyle/>
          <a:p>
            <a:pPr algn="ctr" defTabSz="1088167">
              <a:lnSpc>
                <a:spcPct val="90000"/>
              </a:lnSpc>
              <a:defRPr/>
            </a:pPr>
            <a:r>
              <a:rPr lang="en-US" sz="2400" dirty="0">
                <a:solidFill>
                  <a:srgbClr val="FFFFFF"/>
                </a:solidFill>
                <a:latin typeface="Calibri"/>
              </a:rPr>
              <a:t>Principal</a:t>
            </a:r>
          </a:p>
          <a:p>
            <a:pPr algn="ctr" defTabSz="1088167">
              <a:lnSpc>
                <a:spcPct val="90000"/>
              </a:lnSpc>
              <a:defRPr/>
            </a:pPr>
            <a:r>
              <a:rPr lang="en-US" sz="2400" dirty="0">
                <a:solidFill>
                  <a:srgbClr val="FFFFFF"/>
                </a:solidFill>
                <a:latin typeface="Calibri"/>
              </a:rPr>
              <a:t>protection</a:t>
            </a:r>
          </a:p>
        </p:txBody>
      </p:sp>
      <p:sp>
        <p:nvSpPr>
          <p:cNvPr id="24" name="TextBox 23"/>
          <p:cNvSpPr txBox="1"/>
          <p:nvPr/>
        </p:nvSpPr>
        <p:spPr>
          <a:xfrm>
            <a:off x="9914256" y="3026898"/>
            <a:ext cx="2308243" cy="653793"/>
          </a:xfrm>
          <a:prstGeom prst="rect">
            <a:avLst/>
          </a:prstGeom>
          <a:noFill/>
        </p:spPr>
        <p:txBody>
          <a:bodyPr wrap="square" rtlCol="0">
            <a:noAutofit/>
          </a:bodyPr>
          <a:lstStyle/>
          <a:p>
            <a:pPr algn="ctr" defTabSz="1088167">
              <a:lnSpc>
                <a:spcPct val="90000"/>
              </a:lnSpc>
              <a:defRPr/>
            </a:pPr>
            <a:r>
              <a:rPr lang="en-US" sz="2400" dirty="0">
                <a:solidFill>
                  <a:srgbClr val="FFFFFF"/>
                </a:solidFill>
                <a:latin typeface="Calibri"/>
              </a:rPr>
              <a:t>Retirement income*</a:t>
            </a:r>
          </a:p>
        </p:txBody>
      </p:sp>
      <p:sp>
        <p:nvSpPr>
          <p:cNvPr id="26" name="TextBox 25"/>
          <p:cNvSpPr txBox="1"/>
          <p:nvPr/>
        </p:nvSpPr>
        <p:spPr>
          <a:xfrm>
            <a:off x="7805442" y="3026898"/>
            <a:ext cx="1888776" cy="653793"/>
          </a:xfrm>
          <a:prstGeom prst="rect">
            <a:avLst/>
          </a:prstGeom>
          <a:noFill/>
        </p:spPr>
        <p:txBody>
          <a:bodyPr wrap="square" rtlCol="0">
            <a:noAutofit/>
          </a:bodyPr>
          <a:lstStyle/>
          <a:p>
            <a:pPr algn="ctr" defTabSz="1088167">
              <a:lnSpc>
                <a:spcPct val="90000"/>
              </a:lnSpc>
              <a:defRPr/>
            </a:pPr>
            <a:r>
              <a:rPr lang="en-US" sz="2400" dirty="0">
                <a:solidFill>
                  <a:srgbClr val="FFFFFF"/>
                </a:solidFill>
                <a:latin typeface="Calibri"/>
              </a:rPr>
              <a:t>Death Benefits </a:t>
            </a:r>
          </a:p>
        </p:txBody>
      </p:sp>
      <p:sp>
        <p:nvSpPr>
          <p:cNvPr id="27" name="Freeform 72"/>
          <p:cNvSpPr>
            <a:spLocks noChangeAspect="1" noEditPoints="1"/>
          </p:cNvSpPr>
          <p:nvPr/>
        </p:nvSpPr>
        <p:spPr bwMode="auto">
          <a:xfrm>
            <a:off x="8296554" y="1667183"/>
            <a:ext cx="910225" cy="1005840"/>
          </a:xfrm>
          <a:custGeom>
            <a:avLst/>
            <a:gdLst>
              <a:gd name="T0" fmla="*/ 225 w 248"/>
              <a:gd name="T1" fmla="*/ 151 h 274"/>
              <a:gd name="T2" fmla="*/ 189 w 248"/>
              <a:gd name="T3" fmla="*/ 57 h 274"/>
              <a:gd name="T4" fmla="*/ 72 w 248"/>
              <a:gd name="T5" fmla="*/ 29 h 274"/>
              <a:gd name="T6" fmla="*/ 28 w 248"/>
              <a:gd name="T7" fmla="*/ 121 h 274"/>
              <a:gd name="T8" fmla="*/ 17 w 248"/>
              <a:gd name="T9" fmla="*/ 153 h 274"/>
              <a:gd name="T10" fmla="*/ 10 w 248"/>
              <a:gd name="T11" fmla="*/ 215 h 274"/>
              <a:gd name="T12" fmla="*/ 21 w 248"/>
              <a:gd name="T13" fmla="*/ 241 h 274"/>
              <a:gd name="T14" fmla="*/ 58 w 248"/>
              <a:gd name="T15" fmla="*/ 241 h 274"/>
              <a:gd name="T16" fmla="*/ 63 w 248"/>
              <a:gd name="T17" fmla="*/ 213 h 274"/>
              <a:gd name="T18" fmla="*/ 101 w 248"/>
              <a:gd name="T19" fmla="*/ 215 h 274"/>
              <a:gd name="T20" fmla="*/ 102 w 248"/>
              <a:gd name="T21" fmla="*/ 215 h 274"/>
              <a:gd name="T22" fmla="*/ 131 w 248"/>
              <a:gd name="T23" fmla="*/ 208 h 274"/>
              <a:gd name="T24" fmla="*/ 163 w 248"/>
              <a:gd name="T25" fmla="*/ 264 h 274"/>
              <a:gd name="T26" fmla="*/ 192 w 248"/>
              <a:gd name="T27" fmla="*/ 214 h 274"/>
              <a:gd name="T28" fmla="*/ 222 w 248"/>
              <a:gd name="T29" fmla="*/ 274 h 274"/>
              <a:gd name="T30" fmla="*/ 212 w 248"/>
              <a:gd name="T31" fmla="*/ 151 h 274"/>
              <a:gd name="T32" fmla="*/ 200 w 248"/>
              <a:gd name="T33" fmla="*/ 151 h 274"/>
              <a:gd name="T34" fmla="*/ 101 w 248"/>
              <a:gd name="T35" fmla="*/ 4 h 274"/>
              <a:gd name="T36" fmla="*/ 25 w 248"/>
              <a:gd name="T37" fmla="*/ 135 h 274"/>
              <a:gd name="T38" fmla="*/ 72 w 248"/>
              <a:gd name="T39" fmla="*/ 169 h 274"/>
              <a:gd name="T40" fmla="*/ 51 w 248"/>
              <a:gd name="T41" fmla="*/ 150 h 274"/>
              <a:gd name="T42" fmla="*/ 21 w 248"/>
              <a:gd name="T43" fmla="*/ 151 h 274"/>
              <a:gd name="T44" fmla="*/ 54 w 248"/>
              <a:gd name="T45" fmla="*/ 167 h 274"/>
              <a:gd name="T46" fmla="*/ 54 w 248"/>
              <a:gd name="T47" fmla="*/ 231 h 274"/>
              <a:gd name="T48" fmla="*/ 42 w 248"/>
              <a:gd name="T49" fmla="*/ 241 h 274"/>
              <a:gd name="T50" fmla="*/ 37 w 248"/>
              <a:gd name="T51" fmla="*/ 241 h 274"/>
              <a:gd name="T52" fmla="*/ 25 w 248"/>
              <a:gd name="T53" fmla="*/ 240 h 274"/>
              <a:gd name="T54" fmla="*/ 27 w 248"/>
              <a:gd name="T55" fmla="*/ 167 h 274"/>
              <a:gd name="T56" fmla="*/ 4 w 248"/>
              <a:gd name="T57" fmla="*/ 205 h 274"/>
              <a:gd name="T58" fmla="*/ 21 w 248"/>
              <a:gd name="T59" fmla="*/ 155 h 274"/>
              <a:gd name="T60" fmla="*/ 69 w 248"/>
              <a:gd name="T61" fmla="*/ 183 h 274"/>
              <a:gd name="T62" fmla="*/ 116 w 248"/>
              <a:gd name="T63" fmla="*/ 270 h 274"/>
              <a:gd name="T64" fmla="*/ 97 w 248"/>
              <a:gd name="T65" fmla="*/ 213 h 274"/>
              <a:gd name="T66" fmla="*/ 76 w 248"/>
              <a:gd name="T67" fmla="*/ 214 h 274"/>
              <a:gd name="T68" fmla="*/ 76 w 248"/>
              <a:gd name="T69" fmla="*/ 169 h 274"/>
              <a:gd name="T70" fmla="*/ 50 w 248"/>
              <a:gd name="T71" fmla="*/ 117 h 274"/>
              <a:gd name="T72" fmla="*/ 64 w 248"/>
              <a:gd name="T73" fmla="*/ 63 h 274"/>
              <a:gd name="T74" fmla="*/ 128 w 248"/>
              <a:gd name="T75" fmla="*/ 83 h 274"/>
              <a:gd name="T76" fmla="*/ 115 w 248"/>
              <a:gd name="T77" fmla="*/ 170 h 274"/>
              <a:gd name="T78" fmla="*/ 127 w 248"/>
              <a:gd name="T79" fmla="*/ 207 h 274"/>
              <a:gd name="T80" fmla="*/ 167 w 248"/>
              <a:gd name="T81" fmla="*/ 261 h 274"/>
              <a:gd name="T82" fmla="*/ 160 w 248"/>
              <a:gd name="T83" fmla="*/ 217 h 274"/>
              <a:gd name="T84" fmla="*/ 142 w 248"/>
              <a:gd name="T85" fmla="*/ 218 h 274"/>
              <a:gd name="T86" fmla="*/ 141 w 248"/>
              <a:gd name="T87" fmla="*/ 123 h 274"/>
              <a:gd name="T88" fmla="*/ 108 w 248"/>
              <a:gd name="T89" fmla="*/ 157 h 274"/>
              <a:gd name="T90" fmla="*/ 195 w 248"/>
              <a:gd name="T91" fmla="*/ 85 h 274"/>
              <a:gd name="T92" fmla="*/ 185 w 248"/>
              <a:gd name="T93" fmla="*/ 123 h 274"/>
              <a:gd name="T94" fmla="*/ 185 w 248"/>
              <a:gd name="T95" fmla="*/ 215 h 274"/>
              <a:gd name="T96" fmla="*/ 131 w 248"/>
              <a:gd name="T97" fmla="*/ 149 h 274"/>
              <a:gd name="T98" fmla="*/ 189 w 248"/>
              <a:gd name="T99" fmla="*/ 123 h 274"/>
              <a:gd name="T100" fmla="*/ 232 w 248"/>
              <a:gd name="T101" fmla="*/ 190 h 274"/>
              <a:gd name="T102" fmla="*/ 229 w 248"/>
              <a:gd name="T103" fmla="*/ 233 h 274"/>
              <a:gd name="T104" fmla="*/ 215 w 248"/>
              <a:gd name="T105" fmla="*/ 233 h 274"/>
              <a:gd name="T106" fmla="*/ 203 w 248"/>
              <a:gd name="T107" fmla="*/ 270 h 274"/>
              <a:gd name="T108" fmla="*/ 196 w 248"/>
              <a:gd name="T109" fmla="*/ 203 h 274"/>
              <a:gd name="T110" fmla="*/ 186 w 248"/>
              <a:gd name="T111" fmla="*/ 211 h 274"/>
              <a:gd name="T112" fmla="*/ 188 w 248"/>
              <a:gd name="T113" fmla="*/ 156 h 274"/>
              <a:gd name="T114" fmla="*/ 244 w 248"/>
              <a:gd name="T115" fmla="*/ 20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8" h="274">
                <a:moveTo>
                  <a:pt x="233" y="214"/>
                </a:moveTo>
                <a:cubicBezTo>
                  <a:pt x="235" y="215"/>
                  <a:pt x="236" y="215"/>
                  <a:pt x="238" y="215"/>
                </a:cubicBezTo>
                <a:cubicBezTo>
                  <a:pt x="244" y="215"/>
                  <a:pt x="248" y="211"/>
                  <a:pt x="248" y="205"/>
                </a:cubicBezTo>
                <a:cubicBezTo>
                  <a:pt x="248" y="164"/>
                  <a:pt x="248" y="164"/>
                  <a:pt x="248" y="164"/>
                </a:cubicBezTo>
                <a:cubicBezTo>
                  <a:pt x="248" y="164"/>
                  <a:pt x="248" y="164"/>
                  <a:pt x="248" y="164"/>
                </a:cubicBezTo>
                <a:cubicBezTo>
                  <a:pt x="248" y="158"/>
                  <a:pt x="244" y="154"/>
                  <a:pt x="238" y="152"/>
                </a:cubicBezTo>
                <a:cubicBezTo>
                  <a:pt x="233" y="152"/>
                  <a:pt x="229" y="151"/>
                  <a:pt x="225" y="151"/>
                </a:cubicBezTo>
                <a:cubicBezTo>
                  <a:pt x="230" y="147"/>
                  <a:pt x="233" y="141"/>
                  <a:pt x="233" y="134"/>
                </a:cubicBezTo>
                <a:cubicBezTo>
                  <a:pt x="233" y="123"/>
                  <a:pt x="224" y="114"/>
                  <a:pt x="213" y="113"/>
                </a:cubicBezTo>
                <a:cubicBezTo>
                  <a:pt x="213" y="113"/>
                  <a:pt x="208" y="93"/>
                  <a:pt x="208" y="93"/>
                </a:cubicBezTo>
                <a:cubicBezTo>
                  <a:pt x="208" y="93"/>
                  <a:pt x="208" y="92"/>
                  <a:pt x="208" y="92"/>
                </a:cubicBezTo>
                <a:cubicBezTo>
                  <a:pt x="206" y="87"/>
                  <a:pt x="202" y="83"/>
                  <a:pt x="195" y="81"/>
                </a:cubicBezTo>
                <a:cubicBezTo>
                  <a:pt x="189" y="80"/>
                  <a:pt x="183" y="79"/>
                  <a:pt x="176" y="79"/>
                </a:cubicBezTo>
                <a:cubicBezTo>
                  <a:pt x="184" y="74"/>
                  <a:pt x="189" y="66"/>
                  <a:pt x="189" y="57"/>
                </a:cubicBezTo>
                <a:cubicBezTo>
                  <a:pt x="189" y="43"/>
                  <a:pt x="177" y="32"/>
                  <a:pt x="163" y="32"/>
                </a:cubicBezTo>
                <a:cubicBezTo>
                  <a:pt x="149" y="32"/>
                  <a:pt x="138" y="43"/>
                  <a:pt x="138" y="57"/>
                </a:cubicBezTo>
                <a:cubicBezTo>
                  <a:pt x="138" y="58"/>
                  <a:pt x="138" y="58"/>
                  <a:pt x="138" y="59"/>
                </a:cubicBezTo>
                <a:cubicBezTo>
                  <a:pt x="130" y="57"/>
                  <a:pt x="122" y="56"/>
                  <a:pt x="114" y="56"/>
                </a:cubicBezTo>
                <a:cubicBezTo>
                  <a:pt x="124" y="51"/>
                  <a:pt x="131" y="41"/>
                  <a:pt x="131" y="29"/>
                </a:cubicBezTo>
                <a:cubicBezTo>
                  <a:pt x="131" y="13"/>
                  <a:pt x="117" y="0"/>
                  <a:pt x="101" y="0"/>
                </a:cubicBezTo>
                <a:cubicBezTo>
                  <a:pt x="85" y="0"/>
                  <a:pt x="72" y="13"/>
                  <a:pt x="72" y="29"/>
                </a:cubicBezTo>
                <a:cubicBezTo>
                  <a:pt x="72" y="41"/>
                  <a:pt x="79" y="51"/>
                  <a:pt x="89" y="56"/>
                </a:cubicBezTo>
                <a:cubicBezTo>
                  <a:pt x="80" y="56"/>
                  <a:pt x="72" y="58"/>
                  <a:pt x="63" y="59"/>
                </a:cubicBezTo>
                <a:cubicBezTo>
                  <a:pt x="60" y="60"/>
                  <a:pt x="57" y="61"/>
                  <a:pt x="54" y="63"/>
                </a:cubicBezTo>
                <a:cubicBezTo>
                  <a:pt x="52" y="65"/>
                  <a:pt x="51" y="66"/>
                  <a:pt x="50" y="68"/>
                </a:cubicBezTo>
                <a:cubicBezTo>
                  <a:pt x="25" y="115"/>
                  <a:pt x="25" y="115"/>
                  <a:pt x="25" y="115"/>
                </a:cubicBezTo>
                <a:cubicBezTo>
                  <a:pt x="24" y="117"/>
                  <a:pt x="25" y="119"/>
                  <a:pt x="26" y="120"/>
                </a:cubicBezTo>
                <a:cubicBezTo>
                  <a:pt x="27" y="120"/>
                  <a:pt x="27" y="121"/>
                  <a:pt x="28" y="121"/>
                </a:cubicBezTo>
                <a:cubicBezTo>
                  <a:pt x="24" y="123"/>
                  <a:pt x="22" y="127"/>
                  <a:pt x="21" y="131"/>
                </a:cubicBezTo>
                <a:cubicBezTo>
                  <a:pt x="21" y="131"/>
                  <a:pt x="20" y="131"/>
                  <a:pt x="20" y="131"/>
                </a:cubicBezTo>
                <a:cubicBezTo>
                  <a:pt x="20" y="131"/>
                  <a:pt x="20" y="131"/>
                  <a:pt x="19" y="131"/>
                </a:cubicBezTo>
                <a:cubicBezTo>
                  <a:pt x="18" y="131"/>
                  <a:pt x="16" y="132"/>
                  <a:pt x="16" y="133"/>
                </a:cubicBezTo>
                <a:cubicBezTo>
                  <a:pt x="14" y="137"/>
                  <a:pt x="14" y="137"/>
                  <a:pt x="14" y="137"/>
                </a:cubicBezTo>
                <a:cubicBezTo>
                  <a:pt x="12" y="140"/>
                  <a:pt x="12" y="143"/>
                  <a:pt x="13" y="147"/>
                </a:cubicBezTo>
                <a:cubicBezTo>
                  <a:pt x="14" y="149"/>
                  <a:pt x="15" y="151"/>
                  <a:pt x="17" y="153"/>
                </a:cubicBezTo>
                <a:cubicBezTo>
                  <a:pt x="14" y="154"/>
                  <a:pt x="12" y="156"/>
                  <a:pt x="12" y="158"/>
                </a:cubicBezTo>
                <a:cubicBezTo>
                  <a:pt x="11" y="158"/>
                  <a:pt x="11" y="159"/>
                  <a:pt x="11" y="159"/>
                </a:cubicBezTo>
                <a:cubicBezTo>
                  <a:pt x="11" y="159"/>
                  <a:pt x="11" y="160"/>
                  <a:pt x="11" y="160"/>
                </a:cubicBezTo>
                <a:cubicBezTo>
                  <a:pt x="0" y="204"/>
                  <a:pt x="0" y="204"/>
                  <a:pt x="0" y="204"/>
                </a:cubicBezTo>
                <a:cubicBezTo>
                  <a:pt x="0" y="206"/>
                  <a:pt x="0" y="209"/>
                  <a:pt x="2" y="211"/>
                </a:cubicBezTo>
                <a:cubicBezTo>
                  <a:pt x="3" y="213"/>
                  <a:pt x="5" y="214"/>
                  <a:pt x="7" y="215"/>
                </a:cubicBezTo>
                <a:cubicBezTo>
                  <a:pt x="8" y="215"/>
                  <a:pt x="9" y="215"/>
                  <a:pt x="10" y="215"/>
                </a:cubicBezTo>
                <a:cubicBezTo>
                  <a:pt x="12" y="215"/>
                  <a:pt x="14" y="214"/>
                  <a:pt x="16" y="213"/>
                </a:cubicBezTo>
                <a:cubicBezTo>
                  <a:pt x="13" y="228"/>
                  <a:pt x="13" y="228"/>
                  <a:pt x="13" y="228"/>
                </a:cubicBezTo>
                <a:cubicBezTo>
                  <a:pt x="12" y="229"/>
                  <a:pt x="13" y="231"/>
                  <a:pt x="13" y="233"/>
                </a:cubicBezTo>
                <a:cubicBezTo>
                  <a:pt x="15" y="234"/>
                  <a:pt x="16" y="235"/>
                  <a:pt x="18" y="235"/>
                </a:cubicBezTo>
                <a:cubicBezTo>
                  <a:pt x="21" y="235"/>
                  <a:pt x="21" y="235"/>
                  <a:pt x="21" y="235"/>
                </a:cubicBezTo>
                <a:cubicBezTo>
                  <a:pt x="21" y="240"/>
                  <a:pt x="21" y="240"/>
                  <a:pt x="21" y="240"/>
                </a:cubicBezTo>
                <a:cubicBezTo>
                  <a:pt x="21" y="240"/>
                  <a:pt x="21" y="241"/>
                  <a:pt x="21" y="241"/>
                </a:cubicBezTo>
                <a:cubicBezTo>
                  <a:pt x="21" y="241"/>
                  <a:pt x="21" y="241"/>
                  <a:pt x="21" y="241"/>
                </a:cubicBezTo>
                <a:cubicBezTo>
                  <a:pt x="21" y="264"/>
                  <a:pt x="21" y="264"/>
                  <a:pt x="21" y="264"/>
                </a:cubicBezTo>
                <a:cubicBezTo>
                  <a:pt x="21" y="269"/>
                  <a:pt x="25" y="274"/>
                  <a:pt x="31" y="274"/>
                </a:cubicBezTo>
                <a:cubicBezTo>
                  <a:pt x="34" y="274"/>
                  <a:pt x="38" y="272"/>
                  <a:pt x="39" y="269"/>
                </a:cubicBezTo>
                <a:cubicBezTo>
                  <a:pt x="41" y="272"/>
                  <a:pt x="44" y="274"/>
                  <a:pt x="48" y="274"/>
                </a:cubicBezTo>
                <a:cubicBezTo>
                  <a:pt x="54" y="274"/>
                  <a:pt x="58" y="269"/>
                  <a:pt x="58" y="264"/>
                </a:cubicBezTo>
                <a:cubicBezTo>
                  <a:pt x="58" y="241"/>
                  <a:pt x="58" y="241"/>
                  <a:pt x="58" y="241"/>
                </a:cubicBezTo>
                <a:cubicBezTo>
                  <a:pt x="58" y="241"/>
                  <a:pt x="58" y="241"/>
                  <a:pt x="58" y="241"/>
                </a:cubicBezTo>
                <a:cubicBezTo>
                  <a:pt x="58" y="241"/>
                  <a:pt x="58" y="240"/>
                  <a:pt x="58" y="240"/>
                </a:cubicBezTo>
                <a:cubicBezTo>
                  <a:pt x="58" y="235"/>
                  <a:pt x="58" y="235"/>
                  <a:pt x="58" y="235"/>
                </a:cubicBezTo>
                <a:cubicBezTo>
                  <a:pt x="61" y="235"/>
                  <a:pt x="61" y="235"/>
                  <a:pt x="61" y="235"/>
                </a:cubicBezTo>
                <a:cubicBezTo>
                  <a:pt x="62" y="235"/>
                  <a:pt x="64" y="234"/>
                  <a:pt x="65" y="233"/>
                </a:cubicBezTo>
                <a:cubicBezTo>
                  <a:pt x="66" y="231"/>
                  <a:pt x="66" y="229"/>
                  <a:pt x="66" y="228"/>
                </a:cubicBezTo>
                <a:cubicBezTo>
                  <a:pt x="63" y="213"/>
                  <a:pt x="63" y="213"/>
                  <a:pt x="63" y="213"/>
                </a:cubicBezTo>
                <a:cubicBezTo>
                  <a:pt x="64" y="214"/>
                  <a:pt x="67" y="215"/>
                  <a:pt x="69" y="215"/>
                </a:cubicBezTo>
                <a:cubicBezTo>
                  <a:pt x="70" y="215"/>
                  <a:pt x="71" y="215"/>
                  <a:pt x="71" y="215"/>
                </a:cubicBezTo>
                <a:cubicBezTo>
                  <a:pt x="71" y="215"/>
                  <a:pt x="72" y="215"/>
                  <a:pt x="72" y="215"/>
                </a:cubicBezTo>
                <a:cubicBezTo>
                  <a:pt x="72" y="215"/>
                  <a:pt x="72" y="259"/>
                  <a:pt x="72" y="259"/>
                </a:cubicBezTo>
                <a:cubicBezTo>
                  <a:pt x="72" y="267"/>
                  <a:pt x="78" y="274"/>
                  <a:pt x="86" y="274"/>
                </a:cubicBezTo>
                <a:cubicBezTo>
                  <a:pt x="94" y="274"/>
                  <a:pt x="101" y="267"/>
                  <a:pt x="101" y="259"/>
                </a:cubicBezTo>
                <a:cubicBezTo>
                  <a:pt x="101" y="215"/>
                  <a:pt x="101" y="215"/>
                  <a:pt x="101" y="215"/>
                </a:cubicBezTo>
                <a:cubicBezTo>
                  <a:pt x="101" y="215"/>
                  <a:pt x="101" y="215"/>
                  <a:pt x="101" y="214"/>
                </a:cubicBezTo>
                <a:cubicBezTo>
                  <a:pt x="101" y="214"/>
                  <a:pt x="101" y="214"/>
                  <a:pt x="101" y="213"/>
                </a:cubicBezTo>
                <a:cubicBezTo>
                  <a:pt x="101" y="184"/>
                  <a:pt x="101" y="184"/>
                  <a:pt x="101" y="184"/>
                </a:cubicBezTo>
                <a:cubicBezTo>
                  <a:pt x="102" y="184"/>
                  <a:pt x="102" y="184"/>
                  <a:pt x="102" y="184"/>
                </a:cubicBezTo>
                <a:cubicBezTo>
                  <a:pt x="102" y="213"/>
                  <a:pt x="102" y="213"/>
                  <a:pt x="102" y="213"/>
                </a:cubicBezTo>
                <a:cubicBezTo>
                  <a:pt x="102" y="214"/>
                  <a:pt x="102" y="214"/>
                  <a:pt x="102" y="214"/>
                </a:cubicBezTo>
                <a:cubicBezTo>
                  <a:pt x="102" y="215"/>
                  <a:pt x="102" y="215"/>
                  <a:pt x="102" y="215"/>
                </a:cubicBezTo>
                <a:cubicBezTo>
                  <a:pt x="102" y="259"/>
                  <a:pt x="102" y="259"/>
                  <a:pt x="102" y="259"/>
                </a:cubicBezTo>
                <a:cubicBezTo>
                  <a:pt x="102" y="267"/>
                  <a:pt x="108" y="274"/>
                  <a:pt x="116" y="274"/>
                </a:cubicBezTo>
                <a:cubicBezTo>
                  <a:pt x="124" y="274"/>
                  <a:pt x="131" y="267"/>
                  <a:pt x="131" y="259"/>
                </a:cubicBezTo>
                <a:cubicBezTo>
                  <a:pt x="131" y="215"/>
                  <a:pt x="131" y="215"/>
                  <a:pt x="131" y="215"/>
                </a:cubicBezTo>
                <a:cubicBezTo>
                  <a:pt x="131" y="215"/>
                  <a:pt x="131" y="215"/>
                  <a:pt x="131" y="214"/>
                </a:cubicBezTo>
                <a:cubicBezTo>
                  <a:pt x="131" y="214"/>
                  <a:pt x="131" y="214"/>
                  <a:pt x="131" y="213"/>
                </a:cubicBezTo>
                <a:cubicBezTo>
                  <a:pt x="131" y="208"/>
                  <a:pt x="131" y="208"/>
                  <a:pt x="131" y="208"/>
                </a:cubicBezTo>
                <a:cubicBezTo>
                  <a:pt x="138" y="208"/>
                  <a:pt x="138" y="208"/>
                  <a:pt x="138" y="208"/>
                </a:cubicBezTo>
                <a:cubicBezTo>
                  <a:pt x="138" y="217"/>
                  <a:pt x="138" y="217"/>
                  <a:pt x="138" y="217"/>
                </a:cubicBezTo>
                <a:cubicBezTo>
                  <a:pt x="138" y="217"/>
                  <a:pt x="138" y="217"/>
                  <a:pt x="138" y="218"/>
                </a:cubicBezTo>
                <a:cubicBezTo>
                  <a:pt x="138" y="218"/>
                  <a:pt x="138" y="218"/>
                  <a:pt x="138" y="218"/>
                </a:cubicBezTo>
                <a:cubicBezTo>
                  <a:pt x="138" y="261"/>
                  <a:pt x="138" y="261"/>
                  <a:pt x="138" y="261"/>
                </a:cubicBezTo>
                <a:cubicBezTo>
                  <a:pt x="138" y="268"/>
                  <a:pt x="144" y="274"/>
                  <a:pt x="151" y="274"/>
                </a:cubicBezTo>
                <a:cubicBezTo>
                  <a:pt x="157" y="274"/>
                  <a:pt x="162" y="269"/>
                  <a:pt x="163" y="264"/>
                </a:cubicBezTo>
                <a:cubicBezTo>
                  <a:pt x="165" y="269"/>
                  <a:pt x="170" y="274"/>
                  <a:pt x="176" y="274"/>
                </a:cubicBezTo>
                <a:cubicBezTo>
                  <a:pt x="183" y="274"/>
                  <a:pt x="189" y="268"/>
                  <a:pt x="189" y="261"/>
                </a:cubicBezTo>
                <a:cubicBezTo>
                  <a:pt x="189" y="218"/>
                  <a:pt x="189" y="218"/>
                  <a:pt x="189" y="218"/>
                </a:cubicBezTo>
                <a:cubicBezTo>
                  <a:pt x="189" y="218"/>
                  <a:pt x="189" y="218"/>
                  <a:pt x="189" y="218"/>
                </a:cubicBezTo>
                <a:cubicBezTo>
                  <a:pt x="189" y="217"/>
                  <a:pt x="189" y="217"/>
                  <a:pt x="189" y="217"/>
                </a:cubicBezTo>
                <a:cubicBezTo>
                  <a:pt x="189" y="215"/>
                  <a:pt x="189" y="215"/>
                  <a:pt x="189" y="215"/>
                </a:cubicBezTo>
                <a:cubicBezTo>
                  <a:pt x="190" y="215"/>
                  <a:pt x="191" y="214"/>
                  <a:pt x="192" y="214"/>
                </a:cubicBezTo>
                <a:cubicBezTo>
                  <a:pt x="192" y="233"/>
                  <a:pt x="192" y="233"/>
                  <a:pt x="192" y="233"/>
                </a:cubicBezTo>
                <a:cubicBezTo>
                  <a:pt x="192" y="233"/>
                  <a:pt x="192" y="233"/>
                  <a:pt x="192" y="233"/>
                </a:cubicBezTo>
                <a:cubicBezTo>
                  <a:pt x="192" y="233"/>
                  <a:pt x="192" y="234"/>
                  <a:pt x="192" y="234"/>
                </a:cubicBezTo>
                <a:cubicBezTo>
                  <a:pt x="192" y="263"/>
                  <a:pt x="192" y="263"/>
                  <a:pt x="192" y="263"/>
                </a:cubicBezTo>
                <a:cubicBezTo>
                  <a:pt x="192" y="269"/>
                  <a:pt x="196" y="274"/>
                  <a:pt x="203" y="274"/>
                </a:cubicBezTo>
                <a:cubicBezTo>
                  <a:pt x="207" y="274"/>
                  <a:pt x="211" y="271"/>
                  <a:pt x="212" y="268"/>
                </a:cubicBezTo>
                <a:cubicBezTo>
                  <a:pt x="214" y="271"/>
                  <a:pt x="218" y="274"/>
                  <a:pt x="222" y="274"/>
                </a:cubicBezTo>
                <a:cubicBezTo>
                  <a:pt x="228" y="274"/>
                  <a:pt x="233" y="269"/>
                  <a:pt x="233" y="263"/>
                </a:cubicBezTo>
                <a:cubicBezTo>
                  <a:pt x="233" y="234"/>
                  <a:pt x="233" y="234"/>
                  <a:pt x="233" y="234"/>
                </a:cubicBezTo>
                <a:cubicBezTo>
                  <a:pt x="233" y="234"/>
                  <a:pt x="233" y="233"/>
                  <a:pt x="233" y="233"/>
                </a:cubicBezTo>
                <a:cubicBezTo>
                  <a:pt x="233" y="233"/>
                  <a:pt x="233" y="233"/>
                  <a:pt x="233" y="233"/>
                </a:cubicBezTo>
                <a:lnTo>
                  <a:pt x="233" y="214"/>
                </a:lnTo>
                <a:close/>
                <a:moveTo>
                  <a:pt x="229" y="134"/>
                </a:moveTo>
                <a:cubicBezTo>
                  <a:pt x="229" y="143"/>
                  <a:pt x="222" y="151"/>
                  <a:pt x="212" y="151"/>
                </a:cubicBezTo>
                <a:cubicBezTo>
                  <a:pt x="203" y="151"/>
                  <a:pt x="196" y="143"/>
                  <a:pt x="196" y="134"/>
                </a:cubicBezTo>
                <a:cubicBezTo>
                  <a:pt x="196" y="125"/>
                  <a:pt x="203" y="117"/>
                  <a:pt x="212" y="117"/>
                </a:cubicBezTo>
                <a:cubicBezTo>
                  <a:pt x="222" y="117"/>
                  <a:pt x="229" y="125"/>
                  <a:pt x="229" y="134"/>
                </a:cubicBezTo>
                <a:close/>
                <a:moveTo>
                  <a:pt x="200" y="151"/>
                </a:moveTo>
                <a:cubicBezTo>
                  <a:pt x="199" y="151"/>
                  <a:pt x="198" y="151"/>
                  <a:pt x="197" y="151"/>
                </a:cubicBezTo>
                <a:cubicBezTo>
                  <a:pt x="195" y="146"/>
                  <a:pt x="195" y="146"/>
                  <a:pt x="195" y="146"/>
                </a:cubicBezTo>
                <a:cubicBezTo>
                  <a:pt x="196" y="148"/>
                  <a:pt x="198" y="149"/>
                  <a:pt x="200" y="151"/>
                </a:cubicBezTo>
                <a:close/>
                <a:moveTo>
                  <a:pt x="163" y="36"/>
                </a:moveTo>
                <a:cubicBezTo>
                  <a:pt x="175" y="36"/>
                  <a:pt x="185" y="45"/>
                  <a:pt x="185" y="57"/>
                </a:cubicBezTo>
                <a:cubicBezTo>
                  <a:pt x="185" y="69"/>
                  <a:pt x="175" y="78"/>
                  <a:pt x="163" y="78"/>
                </a:cubicBezTo>
                <a:cubicBezTo>
                  <a:pt x="152" y="78"/>
                  <a:pt x="142" y="69"/>
                  <a:pt x="142" y="57"/>
                </a:cubicBezTo>
                <a:cubicBezTo>
                  <a:pt x="142" y="45"/>
                  <a:pt x="152" y="36"/>
                  <a:pt x="163" y="36"/>
                </a:cubicBezTo>
                <a:close/>
                <a:moveTo>
                  <a:pt x="76" y="29"/>
                </a:moveTo>
                <a:cubicBezTo>
                  <a:pt x="76" y="15"/>
                  <a:pt x="87" y="4"/>
                  <a:pt x="101" y="4"/>
                </a:cubicBezTo>
                <a:cubicBezTo>
                  <a:pt x="115" y="4"/>
                  <a:pt x="127" y="15"/>
                  <a:pt x="127" y="29"/>
                </a:cubicBezTo>
                <a:cubicBezTo>
                  <a:pt x="127" y="43"/>
                  <a:pt x="115" y="55"/>
                  <a:pt x="101" y="55"/>
                </a:cubicBezTo>
                <a:cubicBezTo>
                  <a:pt x="87" y="55"/>
                  <a:pt x="76" y="43"/>
                  <a:pt x="76" y="29"/>
                </a:cubicBezTo>
                <a:close/>
                <a:moveTo>
                  <a:pt x="39" y="121"/>
                </a:moveTo>
                <a:cubicBezTo>
                  <a:pt x="48" y="121"/>
                  <a:pt x="54" y="127"/>
                  <a:pt x="54" y="135"/>
                </a:cubicBezTo>
                <a:cubicBezTo>
                  <a:pt x="54" y="144"/>
                  <a:pt x="48" y="150"/>
                  <a:pt x="39" y="150"/>
                </a:cubicBezTo>
                <a:cubicBezTo>
                  <a:pt x="31" y="150"/>
                  <a:pt x="25" y="144"/>
                  <a:pt x="25" y="135"/>
                </a:cubicBezTo>
                <a:cubicBezTo>
                  <a:pt x="25" y="127"/>
                  <a:pt x="31" y="121"/>
                  <a:pt x="39" y="121"/>
                </a:cubicBezTo>
                <a:close/>
                <a:moveTo>
                  <a:pt x="51" y="121"/>
                </a:moveTo>
                <a:cubicBezTo>
                  <a:pt x="51" y="121"/>
                  <a:pt x="51" y="121"/>
                  <a:pt x="51" y="121"/>
                </a:cubicBezTo>
                <a:cubicBezTo>
                  <a:pt x="52" y="120"/>
                  <a:pt x="53" y="120"/>
                  <a:pt x="53" y="119"/>
                </a:cubicBezTo>
                <a:cubicBezTo>
                  <a:pt x="69" y="88"/>
                  <a:pt x="69" y="88"/>
                  <a:pt x="69" y="88"/>
                </a:cubicBezTo>
                <a:cubicBezTo>
                  <a:pt x="70" y="88"/>
                  <a:pt x="70" y="88"/>
                  <a:pt x="71" y="88"/>
                </a:cubicBezTo>
                <a:cubicBezTo>
                  <a:pt x="72" y="169"/>
                  <a:pt x="72" y="169"/>
                  <a:pt x="72" y="169"/>
                </a:cubicBezTo>
                <a:cubicBezTo>
                  <a:pt x="72" y="169"/>
                  <a:pt x="72" y="169"/>
                  <a:pt x="72" y="169"/>
                </a:cubicBezTo>
                <a:cubicBezTo>
                  <a:pt x="72" y="176"/>
                  <a:pt x="72" y="176"/>
                  <a:pt x="72" y="176"/>
                </a:cubicBezTo>
                <a:cubicBezTo>
                  <a:pt x="68" y="160"/>
                  <a:pt x="68" y="160"/>
                  <a:pt x="68" y="160"/>
                </a:cubicBezTo>
                <a:cubicBezTo>
                  <a:pt x="68" y="160"/>
                  <a:pt x="68" y="160"/>
                  <a:pt x="68" y="159"/>
                </a:cubicBezTo>
                <a:cubicBezTo>
                  <a:pt x="68" y="159"/>
                  <a:pt x="67" y="159"/>
                  <a:pt x="67" y="159"/>
                </a:cubicBezTo>
                <a:cubicBezTo>
                  <a:pt x="66" y="155"/>
                  <a:pt x="62" y="152"/>
                  <a:pt x="58" y="151"/>
                </a:cubicBezTo>
                <a:cubicBezTo>
                  <a:pt x="56" y="151"/>
                  <a:pt x="53" y="150"/>
                  <a:pt x="51" y="150"/>
                </a:cubicBezTo>
                <a:cubicBezTo>
                  <a:pt x="55" y="147"/>
                  <a:pt x="58" y="141"/>
                  <a:pt x="58" y="135"/>
                </a:cubicBezTo>
                <a:cubicBezTo>
                  <a:pt x="58" y="129"/>
                  <a:pt x="55" y="124"/>
                  <a:pt x="51" y="121"/>
                </a:cubicBezTo>
                <a:close/>
                <a:moveTo>
                  <a:pt x="17" y="139"/>
                </a:moveTo>
                <a:cubicBezTo>
                  <a:pt x="19" y="135"/>
                  <a:pt x="19" y="135"/>
                  <a:pt x="19" y="135"/>
                </a:cubicBezTo>
                <a:cubicBezTo>
                  <a:pt x="20" y="142"/>
                  <a:pt x="23" y="148"/>
                  <a:pt x="29" y="151"/>
                </a:cubicBezTo>
                <a:cubicBezTo>
                  <a:pt x="27" y="151"/>
                  <a:pt x="25" y="151"/>
                  <a:pt x="23" y="152"/>
                </a:cubicBezTo>
                <a:cubicBezTo>
                  <a:pt x="22" y="151"/>
                  <a:pt x="22" y="151"/>
                  <a:pt x="21" y="151"/>
                </a:cubicBezTo>
                <a:cubicBezTo>
                  <a:pt x="17" y="149"/>
                  <a:pt x="15" y="143"/>
                  <a:pt x="17" y="139"/>
                </a:cubicBezTo>
                <a:close/>
                <a:moveTo>
                  <a:pt x="70" y="211"/>
                </a:moveTo>
                <a:cubicBezTo>
                  <a:pt x="68" y="212"/>
                  <a:pt x="65" y="210"/>
                  <a:pt x="64" y="207"/>
                </a:cubicBezTo>
                <a:cubicBezTo>
                  <a:pt x="59" y="185"/>
                  <a:pt x="59" y="185"/>
                  <a:pt x="59" y="185"/>
                </a:cubicBezTo>
                <a:cubicBezTo>
                  <a:pt x="59" y="185"/>
                  <a:pt x="59" y="185"/>
                  <a:pt x="59" y="185"/>
                </a:cubicBezTo>
                <a:cubicBezTo>
                  <a:pt x="59" y="185"/>
                  <a:pt x="59" y="185"/>
                  <a:pt x="59" y="185"/>
                </a:cubicBezTo>
                <a:cubicBezTo>
                  <a:pt x="54" y="167"/>
                  <a:pt x="54" y="167"/>
                  <a:pt x="54" y="167"/>
                </a:cubicBezTo>
                <a:cubicBezTo>
                  <a:pt x="53" y="167"/>
                  <a:pt x="52" y="167"/>
                  <a:pt x="52" y="167"/>
                </a:cubicBezTo>
                <a:cubicBezTo>
                  <a:pt x="51" y="181"/>
                  <a:pt x="51" y="181"/>
                  <a:pt x="51" y="181"/>
                </a:cubicBezTo>
                <a:cubicBezTo>
                  <a:pt x="51" y="181"/>
                  <a:pt x="51" y="181"/>
                  <a:pt x="51" y="181"/>
                </a:cubicBezTo>
                <a:cubicBezTo>
                  <a:pt x="62" y="229"/>
                  <a:pt x="62" y="229"/>
                  <a:pt x="62" y="229"/>
                </a:cubicBezTo>
                <a:cubicBezTo>
                  <a:pt x="62" y="229"/>
                  <a:pt x="62" y="230"/>
                  <a:pt x="62" y="230"/>
                </a:cubicBezTo>
                <a:cubicBezTo>
                  <a:pt x="62" y="231"/>
                  <a:pt x="61" y="231"/>
                  <a:pt x="61" y="231"/>
                </a:cubicBezTo>
                <a:cubicBezTo>
                  <a:pt x="54" y="231"/>
                  <a:pt x="54" y="231"/>
                  <a:pt x="54" y="231"/>
                </a:cubicBezTo>
                <a:cubicBezTo>
                  <a:pt x="54" y="240"/>
                  <a:pt x="54" y="240"/>
                  <a:pt x="54" y="240"/>
                </a:cubicBezTo>
                <a:cubicBezTo>
                  <a:pt x="54" y="240"/>
                  <a:pt x="54" y="241"/>
                  <a:pt x="54" y="241"/>
                </a:cubicBezTo>
                <a:cubicBezTo>
                  <a:pt x="54" y="241"/>
                  <a:pt x="54" y="241"/>
                  <a:pt x="54" y="241"/>
                </a:cubicBezTo>
                <a:cubicBezTo>
                  <a:pt x="54" y="264"/>
                  <a:pt x="54" y="264"/>
                  <a:pt x="54" y="264"/>
                </a:cubicBezTo>
                <a:cubicBezTo>
                  <a:pt x="54" y="267"/>
                  <a:pt x="51" y="270"/>
                  <a:pt x="48" y="270"/>
                </a:cubicBezTo>
                <a:cubicBezTo>
                  <a:pt x="45" y="270"/>
                  <a:pt x="42" y="267"/>
                  <a:pt x="42" y="264"/>
                </a:cubicBezTo>
                <a:cubicBezTo>
                  <a:pt x="42" y="241"/>
                  <a:pt x="42" y="241"/>
                  <a:pt x="42" y="241"/>
                </a:cubicBezTo>
                <a:cubicBezTo>
                  <a:pt x="42" y="241"/>
                  <a:pt x="42" y="241"/>
                  <a:pt x="42" y="241"/>
                </a:cubicBezTo>
                <a:cubicBezTo>
                  <a:pt x="42" y="241"/>
                  <a:pt x="42" y="240"/>
                  <a:pt x="42" y="240"/>
                </a:cubicBezTo>
                <a:cubicBezTo>
                  <a:pt x="42" y="231"/>
                  <a:pt x="42" y="231"/>
                  <a:pt x="42" y="231"/>
                </a:cubicBezTo>
                <a:cubicBezTo>
                  <a:pt x="39" y="231"/>
                  <a:pt x="39" y="231"/>
                  <a:pt x="39" y="231"/>
                </a:cubicBezTo>
                <a:cubicBezTo>
                  <a:pt x="37" y="231"/>
                  <a:pt x="37" y="231"/>
                  <a:pt x="37" y="231"/>
                </a:cubicBezTo>
                <a:cubicBezTo>
                  <a:pt x="37" y="240"/>
                  <a:pt x="37" y="240"/>
                  <a:pt x="37" y="240"/>
                </a:cubicBezTo>
                <a:cubicBezTo>
                  <a:pt x="37" y="240"/>
                  <a:pt x="37" y="241"/>
                  <a:pt x="37" y="241"/>
                </a:cubicBezTo>
                <a:cubicBezTo>
                  <a:pt x="37" y="241"/>
                  <a:pt x="37" y="241"/>
                  <a:pt x="37" y="241"/>
                </a:cubicBezTo>
                <a:cubicBezTo>
                  <a:pt x="37" y="264"/>
                  <a:pt x="37" y="264"/>
                  <a:pt x="37" y="264"/>
                </a:cubicBezTo>
                <a:cubicBezTo>
                  <a:pt x="37" y="267"/>
                  <a:pt x="34" y="270"/>
                  <a:pt x="31" y="270"/>
                </a:cubicBezTo>
                <a:cubicBezTo>
                  <a:pt x="27" y="270"/>
                  <a:pt x="25" y="267"/>
                  <a:pt x="25" y="264"/>
                </a:cubicBezTo>
                <a:cubicBezTo>
                  <a:pt x="25" y="241"/>
                  <a:pt x="25" y="241"/>
                  <a:pt x="25" y="241"/>
                </a:cubicBezTo>
                <a:cubicBezTo>
                  <a:pt x="25" y="241"/>
                  <a:pt x="25" y="241"/>
                  <a:pt x="25" y="241"/>
                </a:cubicBezTo>
                <a:cubicBezTo>
                  <a:pt x="25" y="241"/>
                  <a:pt x="25" y="240"/>
                  <a:pt x="25" y="240"/>
                </a:cubicBezTo>
                <a:cubicBezTo>
                  <a:pt x="25" y="231"/>
                  <a:pt x="25" y="231"/>
                  <a:pt x="25" y="231"/>
                </a:cubicBezTo>
                <a:cubicBezTo>
                  <a:pt x="18" y="231"/>
                  <a:pt x="18" y="231"/>
                  <a:pt x="18" y="231"/>
                </a:cubicBezTo>
                <a:cubicBezTo>
                  <a:pt x="18" y="231"/>
                  <a:pt x="17" y="231"/>
                  <a:pt x="17" y="230"/>
                </a:cubicBezTo>
                <a:cubicBezTo>
                  <a:pt x="17" y="230"/>
                  <a:pt x="16" y="229"/>
                  <a:pt x="17" y="229"/>
                </a:cubicBezTo>
                <a:cubicBezTo>
                  <a:pt x="27" y="181"/>
                  <a:pt x="27" y="181"/>
                  <a:pt x="27" y="181"/>
                </a:cubicBezTo>
                <a:cubicBezTo>
                  <a:pt x="27" y="181"/>
                  <a:pt x="27" y="181"/>
                  <a:pt x="27" y="181"/>
                </a:cubicBezTo>
                <a:cubicBezTo>
                  <a:pt x="27" y="167"/>
                  <a:pt x="27" y="167"/>
                  <a:pt x="27" y="167"/>
                </a:cubicBezTo>
                <a:cubicBezTo>
                  <a:pt x="26" y="167"/>
                  <a:pt x="25" y="167"/>
                  <a:pt x="24" y="167"/>
                </a:cubicBezTo>
                <a:cubicBezTo>
                  <a:pt x="20" y="185"/>
                  <a:pt x="20" y="185"/>
                  <a:pt x="20" y="185"/>
                </a:cubicBezTo>
                <a:cubicBezTo>
                  <a:pt x="20" y="185"/>
                  <a:pt x="20" y="185"/>
                  <a:pt x="20" y="185"/>
                </a:cubicBezTo>
                <a:cubicBezTo>
                  <a:pt x="20" y="185"/>
                  <a:pt x="20" y="185"/>
                  <a:pt x="20" y="185"/>
                </a:cubicBezTo>
                <a:cubicBezTo>
                  <a:pt x="15" y="207"/>
                  <a:pt x="15" y="207"/>
                  <a:pt x="15" y="207"/>
                </a:cubicBezTo>
                <a:cubicBezTo>
                  <a:pt x="14" y="210"/>
                  <a:pt x="11" y="212"/>
                  <a:pt x="8" y="211"/>
                </a:cubicBezTo>
                <a:cubicBezTo>
                  <a:pt x="5" y="210"/>
                  <a:pt x="4" y="208"/>
                  <a:pt x="4" y="205"/>
                </a:cubicBezTo>
                <a:cubicBezTo>
                  <a:pt x="10" y="183"/>
                  <a:pt x="10" y="183"/>
                  <a:pt x="10" y="183"/>
                </a:cubicBezTo>
                <a:cubicBezTo>
                  <a:pt x="10" y="183"/>
                  <a:pt x="10" y="183"/>
                  <a:pt x="10" y="183"/>
                </a:cubicBezTo>
                <a:cubicBezTo>
                  <a:pt x="15" y="161"/>
                  <a:pt x="15" y="161"/>
                  <a:pt x="15" y="161"/>
                </a:cubicBezTo>
                <a:cubicBezTo>
                  <a:pt x="15" y="161"/>
                  <a:pt x="15" y="161"/>
                  <a:pt x="15" y="161"/>
                </a:cubicBezTo>
                <a:cubicBezTo>
                  <a:pt x="15" y="160"/>
                  <a:pt x="15" y="160"/>
                  <a:pt x="15" y="160"/>
                </a:cubicBezTo>
                <a:cubicBezTo>
                  <a:pt x="15" y="160"/>
                  <a:pt x="15" y="160"/>
                  <a:pt x="15" y="160"/>
                </a:cubicBezTo>
                <a:cubicBezTo>
                  <a:pt x="16" y="158"/>
                  <a:pt x="18" y="156"/>
                  <a:pt x="21" y="155"/>
                </a:cubicBezTo>
                <a:cubicBezTo>
                  <a:pt x="36" y="152"/>
                  <a:pt x="43" y="152"/>
                  <a:pt x="57" y="155"/>
                </a:cubicBezTo>
                <a:cubicBezTo>
                  <a:pt x="61" y="156"/>
                  <a:pt x="63" y="158"/>
                  <a:pt x="64" y="160"/>
                </a:cubicBezTo>
                <a:cubicBezTo>
                  <a:pt x="64" y="160"/>
                  <a:pt x="64" y="160"/>
                  <a:pt x="64" y="160"/>
                </a:cubicBezTo>
                <a:cubicBezTo>
                  <a:pt x="64" y="160"/>
                  <a:pt x="64" y="160"/>
                  <a:pt x="64" y="161"/>
                </a:cubicBezTo>
                <a:cubicBezTo>
                  <a:pt x="64" y="161"/>
                  <a:pt x="64" y="161"/>
                  <a:pt x="64" y="161"/>
                </a:cubicBezTo>
                <a:cubicBezTo>
                  <a:pt x="69" y="183"/>
                  <a:pt x="69" y="183"/>
                  <a:pt x="69" y="183"/>
                </a:cubicBezTo>
                <a:cubicBezTo>
                  <a:pt x="69" y="183"/>
                  <a:pt x="69" y="183"/>
                  <a:pt x="69" y="183"/>
                </a:cubicBezTo>
                <a:cubicBezTo>
                  <a:pt x="74" y="205"/>
                  <a:pt x="74" y="205"/>
                  <a:pt x="74" y="205"/>
                </a:cubicBezTo>
                <a:cubicBezTo>
                  <a:pt x="75" y="208"/>
                  <a:pt x="73" y="210"/>
                  <a:pt x="70" y="211"/>
                </a:cubicBezTo>
                <a:close/>
                <a:moveTo>
                  <a:pt x="127" y="213"/>
                </a:moveTo>
                <a:cubicBezTo>
                  <a:pt x="127" y="214"/>
                  <a:pt x="127" y="214"/>
                  <a:pt x="127" y="214"/>
                </a:cubicBezTo>
                <a:cubicBezTo>
                  <a:pt x="127" y="215"/>
                  <a:pt x="127" y="215"/>
                  <a:pt x="127" y="215"/>
                </a:cubicBezTo>
                <a:cubicBezTo>
                  <a:pt x="127" y="259"/>
                  <a:pt x="127" y="259"/>
                  <a:pt x="127" y="259"/>
                </a:cubicBezTo>
                <a:cubicBezTo>
                  <a:pt x="127" y="265"/>
                  <a:pt x="122" y="270"/>
                  <a:pt x="116" y="270"/>
                </a:cubicBezTo>
                <a:cubicBezTo>
                  <a:pt x="110" y="270"/>
                  <a:pt x="106" y="265"/>
                  <a:pt x="106" y="259"/>
                </a:cubicBezTo>
                <a:cubicBezTo>
                  <a:pt x="106" y="215"/>
                  <a:pt x="106" y="215"/>
                  <a:pt x="106" y="215"/>
                </a:cubicBezTo>
                <a:cubicBezTo>
                  <a:pt x="106" y="215"/>
                  <a:pt x="106" y="215"/>
                  <a:pt x="106" y="214"/>
                </a:cubicBezTo>
                <a:cubicBezTo>
                  <a:pt x="106" y="214"/>
                  <a:pt x="106" y="214"/>
                  <a:pt x="106" y="213"/>
                </a:cubicBezTo>
                <a:cubicBezTo>
                  <a:pt x="106" y="180"/>
                  <a:pt x="106" y="180"/>
                  <a:pt x="106" y="180"/>
                </a:cubicBezTo>
                <a:cubicBezTo>
                  <a:pt x="97" y="180"/>
                  <a:pt x="97" y="180"/>
                  <a:pt x="97" y="180"/>
                </a:cubicBezTo>
                <a:cubicBezTo>
                  <a:pt x="97" y="213"/>
                  <a:pt x="97" y="213"/>
                  <a:pt x="97" y="213"/>
                </a:cubicBezTo>
                <a:cubicBezTo>
                  <a:pt x="97" y="214"/>
                  <a:pt x="97" y="214"/>
                  <a:pt x="97" y="214"/>
                </a:cubicBezTo>
                <a:cubicBezTo>
                  <a:pt x="97" y="215"/>
                  <a:pt x="97" y="215"/>
                  <a:pt x="97" y="215"/>
                </a:cubicBezTo>
                <a:cubicBezTo>
                  <a:pt x="97" y="259"/>
                  <a:pt x="97" y="259"/>
                  <a:pt x="97" y="259"/>
                </a:cubicBezTo>
                <a:cubicBezTo>
                  <a:pt x="97" y="265"/>
                  <a:pt x="92" y="270"/>
                  <a:pt x="86" y="270"/>
                </a:cubicBezTo>
                <a:cubicBezTo>
                  <a:pt x="80" y="270"/>
                  <a:pt x="76" y="265"/>
                  <a:pt x="76" y="259"/>
                </a:cubicBezTo>
                <a:cubicBezTo>
                  <a:pt x="76" y="215"/>
                  <a:pt x="76" y="215"/>
                  <a:pt x="76" y="215"/>
                </a:cubicBezTo>
                <a:cubicBezTo>
                  <a:pt x="76" y="215"/>
                  <a:pt x="76" y="215"/>
                  <a:pt x="76" y="214"/>
                </a:cubicBezTo>
                <a:cubicBezTo>
                  <a:pt x="76" y="214"/>
                  <a:pt x="76" y="214"/>
                  <a:pt x="76" y="213"/>
                </a:cubicBezTo>
                <a:cubicBezTo>
                  <a:pt x="76" y="212"/>
                  <a:pt x="76" y="212"/>
                  <a:pt x="76" y="212"/>
                </a:cubicBezTo>
                <a:cubicBezTo>
                  <a:pt x="76" y="211"/>
                  <a:pt x="76" y="211"/>
                  <a:pt x="77" y="211"/>
                </a:cubicBezTo>
                <a:cubicBezTo>
                  <a:pt x="78" y="209"/>
                  <a:pt x="78" y="206"/>
                  <a:pt x="78" y="204"/>
                </a:cubicBezTo>
                <a:cubicBezTo>
                  <a:pt x="76" y="195"/>
                  <a:pt x="76" y="195"/>
                  <a:pt x="76" y="195"/>
                </a:cubicBezTo>
                <a:cubicBezTo>
                  <a:pt x="76" y="169"/>
                  <a:pt x="76" y="169"/>
                  <a:pt x="76" y="169"/>
                </a:cubicBezTo>
                <a:cubicBezTo>
                  <a:pt x="76" y="169"/>
                  <a:pt x="76" y="169"/>
                  <a:pt x="76" y="169"/>
                </a:cubicBezTo>
                <a:cubicBezTo>
                  <a:pt x="76" y="169"/>
                  <a:pt x="76" y="169"/>
                  <a:pt x="76" y="169"/>
                </a:cubicBezTo>
                <a:cubicBezTo>
                  <a:pt x="75" y="83"/>
                  <a:pt x="75" y="83"/>
                  <a:pt x="75" y="83"/>
                </a:cubicBezTo>
                <a:cubicBezTo>
                  <a:pt x="72" y="83"/>
                  <a:pt x="70" y="84"/>
                  <a:pt x="68" y="84"/>
                </a:cubicBezTo>
                <a:cubicBezTo>
                  <a:pt x="68" y="84"/>
                  <a:pt x="67" y="84"/>
                  <a:pt x="67" y="84"/>
                </a:cubicBezTo>
                <a:cubicBezTo>
                  <a:pt x="52" y="113"/>
                  <a:pt x="52" y="113"/>
                  <a:pt x="52" y="113"/>
                </a:cubicBezTo>
                <a:cubicBezTo>
                  <a:pt x="52" y="113"/>
                  <a:pt x="52" y="113"/>
                  <a:pt x="52" y="113"/>
                </a:cubicBezTo>
                <a:cubicBezTo>
                  <a:pt x="50" y="117"/>
                  <a:pt x="50" y="117"/>
                  <a:pt x="50" y="117"/>
                </a:cubicBezTo>
                <a:cubicBezTo>
                  <a:pt x="47" y="115"/>
                  <a:pt x="43" y="114"/>
                  <a:pt x="39" y="114"/>
                </a:cubicBezTo>
                <a:cubicBezTo>
                  <a:pt x="35" y="114"/>
                  <a:pt x="32" y="115"/>
                  <a:pt x="29" y="117"/>
                </a:cubicBezTo>
                <a:cubicBezTo>
                  <a:pt x="35" y="104"/>
                  <a:pt x="35" y="104"/>
                  <a:pt x="35" y="104"/>
                </a:cubicBezTo>
                <a:cubicBezTo>
                  <a:pt x="35" y="104"/>
                  <a:pt x="35" y="104"/>
                  <a:pt x="35" y="104"/>
                </a:cubicBezTo>
                <a:cubicBezTo>
                  <a:pt x="53" y="70"/>
                  <a:pt x="53" y="70"/>
                  <a:pt x="53" y="70"/>
                </a:cubicBezTo>
                <a:cubicBezTo>
                  <a:pt x="54" y="68"/>
                  <a:pt x="55" y="67"/>
                  <a:pt x="57" y="66"/>
                </a:cubicBezTo>
                <a:cubicBezTo>
                  <a:pt x="59" y="65"/>
                  <a:pt x="61" y="64"/>
                  <a:pt x="64" y="63"/>
                </a:cubicBezTo>
                <a:cubicBezTo>
                  <a:pt x="89" y="58"/>
                  <a:pt x="114" y="58"/>
                  <a:pt x="138" y="63"/>
                </a:cubicBezTo>
                <a:cubicBezTo>
                  <a:pt x="139" y="63"/>
                  <a:pt x="139" y="63"/>
                  <a:pt x="140" y="63"/>
                </a:cubicBezTo>
                <a:cubicBezTo>
                  <a:pt x="141" y="69"/>
                  <a:pt x="145" y="74"/>
                  <a:pt x="150" y="78"/>
                </a:cubicBezTo>
                <a:cubicBezTo>
                  <a:pt x="150" y="79"/>
                  <a:pt x="150" y="79"/>
                  <a:pt x="150" y="79"/>
                </a:cubicBezTo>
                <a:cubicBezTo>
                  <a:pt x="144" y="80"/>
                  <a:pt x="138" y="81"/>
                  <a:pt x="132" y="82"/>
                </a:cubicBezTo>
                <a:cubicBezTo>
                  <a:pt x="130" y="82"/>
                  <a:pt x="129" y="83"/>
                  <a:pt x="128" y="83"/>
                </a:cubicBezTo>
                <a:cubicBezTo>
                  <a:pt x="128" y="83"/>
                  <a:pt x="128" y="83"/>
                  <a:pt x="128" y="83"/>
                </a:cubicBezTo>
                <a:cubicBezTo>
                  <a:pt x="128" y="83"/>
                  <a:pt x="128" y="83"/>
                  <a:pt x="128" y="83"/>
                </a:cubicBezTo>
                <a:cubicBezTo>
                  <a:pt x="124" y="85"/>
                  <a:pt x="121" y="88"/>
                  <a:pt x="120" y="92"/>
                </a:cubicBezTo>
                <a:cubicBezTo>
                  <a:pt x="120" y="92"/>
                  <a:pt x="119" y="93"/>
                  <a:pt x="119" y="93"/>
                </a:cubicBezTo>
                <a:cubicBezTo>
                  <a:pt x="104" y="156"/>
                  <a:pt x="104" y="156"/>
                  <a:pt x="104" y="156"/>
                </a:cubicBezTo>
                <a:cubicBezTo>
                  <a:pt x="104" y="159"/>
                  <a:pt x="104" y="162"/>
                  <a:pt x="106" y="165"/>
                </a:cubicBezTo>
                <a:cubicBezTo>
                  <a:pt x="107" y="167"/>
                  <a:pt x="110" y="169"/>
                  <a:pt x="113" y="170"/>
                </a:cubicBezTo>
                <a:cubicBezTo>
                  <a:pt x="113" y="170"/>
                  <a:pt x="114" y="170"/>
                  <a:pt x="115" y="170"/>
                </a:cubicBezTo>
                <a:cubicBezTo>
                  <a:pt x="120" y="170"/>
                  <a:pt x="125" y="166"/>
                  <a:pt x="126" y="161"/>
                </a:cubicBezTo>
                <a:cubicBezTo>
                  <a:pt x="127" y="158"/>
                  <a:pt x="127" y="158"/>
                  <a:pt x="127" y="158"/>
                </a:cubicBezTo>
                <a:cubicBezTo>
                  <a:pt x="127" y="168"/>
                  <a:pt x="127" y="168"/>
                  <a:pt x="127" y="168"/>
                </a:cubicBezTo>
                <a:cubicBezTo>
                  <a:pt x="119" y="199"/>
                  <a:pt x="119" y="199"/>
                  <a:pt x="119" y="199"/>
                </a:cubicBezTo>
                <a:cubicBezTo>
                  <a:pt x="118" y="201"/>
                  <a:pt x="119" y="203"/>
                  <a:pt x="120" y="205"/>
                </a:cubicBezTo>
                <a:cubicBezTo>
                  <a:pt x="121" y="206"/>
                  <a:pt x="123" y="207"/>
                  <a:pt x="125" y="207"/>
                </a:cubicBezTo>
                <a:cubicBezTo>
                  <a:pt x="127" y="207"/>
                  <a:pt x="127" y="207"/>
                  <a:pt x="127" y="207"/>
                </a:cubicBezTo>
                <a:lnTo>
                  <a:pt x="127" y="213"/>
                </a:lnTo>
                <a:close/>
                <a:moveTo>
                  <a:pt x="185" y="217"/>
                </a:moveTo>
                <a:cubicBezTo>
                  <a:pt x="185" y="217"/>
                  <a:pt x="185" y="217"/>
                  <a:pt x="185" y="218"/>
                </a:cubicBezTo>
                <a:cubicBezTo>
                  <a:pt x="185" y="218"/>
                  <a:pt x="185" y="218"/>
                  <a:pt x="185" y="218"/>
                </a:cubicBezTo>
                <a:cubicBezTo>
                  <a:pt x="185" y="261"/>
                  <a:pt x="185" y="261"/>
                  <a:pt x="185" y="261"/>
                </a:cubicBezTo>
                <a:cubicBezTo>
                  <a:pt x="185" y="266"/>
                  <a:pt x="181" y="270"/>
                  <a:pt x="176" y="270"/>
                </a:cubicBezTo>
                <a:cubicBezTo>
                  <a:pt x="171" y="270"/>
                  <a:pt x="167" y="266"/>
                  <a:pt x="167" y="261"/>
                </a:cubicBezTo>
                <a:cubicBezTo>
                  <a:pt x="167" y="218"/>
                  <a:pt x="167" y="218"/>
                  <a:pt x="167" y="218"/>
                </a:cubicBezTo>
                <a:cubicBezTo>
                  <a:pt x="167" y="218"/>
                  <a:pt x="167" y="218"/>
                  <a:pt x="167" y="218"/>
                </a:cubicBezTo>
                <a:cubicBezTo>
                  <a:pt x="167" y="217"/>
                  <a:pt x="167" y="217"/>
                  <a:pt x="167" y="217"/>
                </a:cubicBezTo>
                <a:cubicBezTo>
                  <a:pt x="167" y="204"/>
                  <a:pt x="167" y="204"/>
                  <a:pt x="167" y="204"/>
                </a:cubicBezTo>
                <a:cubicBezTo>
                  <a:pt x="163" y="204"/>
                  <a:pt x="163" y="204"/>
                  <a:pt x="163" y="204"/>
                </a:cubicBezTo>
                <a:cubicBezTo>
                  <a:pt x="160" y="204"/>
                  <a:pt x="160" y="204"/>
                  <a:pt x="160" y="204"/>
                </a:cubicBezTo>
                <a:cubicBezTo>
                  <a:pt x="160" y="217"/>
                  <a:pt x="160" y="217"/>
                  <a:pt x="160" y="217"/>
                </a:cubicBezTo>
                <a:cubicBezTo>
                  <a:pt x="160" y="217"/>
                  <a:pt x="160" y="217"/>
                  <a:pt x="160" y="218"/>
                </a:cubicBezTo>
                <a:cubicBezTo>
                  <a:pt x="160" y="218"/>
                  <a:pt x="160" y="218"/>
                  <a:pt x="160" y="218"/>
                </a:cubicBezTo>
                <a:cubicBezTo>
                  <a:pt x="160" y="261"/>
                  <a:pt x="160" y="261"/>
                  <a:pt x="160" y="261"/>
                </a:cubicBezTo>
                <a:cubicBezTo>
                  <a:pt x="160" y="266"/>
                  <a:pt x="156" y="270"/>
                  <a:pt x="151" y="270"/>
                </a:cubicBezTo>
                <a:cubicBezTo>
                  <a:pt x="146" y="270"/>
                  <a:pt x="142" y="266"/>
                  <a:pt x="142" y="261"/>
                </a:cubicBezTo>
                <a:cubicBezTo>
                  <a:pt x="142" y="218"/>
                  <a:pt x="142" y="218"/>
                  <a:pt x="142" y="218"/>
                </a:cubicBezTo>
                <a:cubicBezTo>
                  <a:pt x="142" y="218"/>
                  <a:pt x="142" y="218"/>
                  <a:pt x="142" y="218"/>
                </a:cubicBezTo>
                <a:cubicBezTo>
                  <a:pt x="142" y="217"/>
                  <a:pt x="142" y="217"/>
                  <a:pt x="142" y="217"/>
                </a:cubicBezTo>
                <a:cubicBezTo>
                  <a:pt x="142" y="204"/>
                  <a:pt x="142" y="204"/>
                  <a:pt x="142" y="204"/>
                </a:cubicBezTo>
                <a:cubicBezTo>
                  <a:pt x="125" y="204"/>
                  <a:pt x="125" y="204"/>
                  <a:pt x="125" y="204"/>
                </a:cubicBezTo>
                <a:cubicBezTo>
                  <a:pt x="124" y="204"/>
                  <a:pt x="123" y="203"/>
                  <a:pt x="123" y="203"/>
                </a:cubicBezTo>
                <a:cubicBezTo>
                  <a:pt x="122" y="202"/>
                  <a:pt x="122" y="201"/>
                  <a:pt x="122" y="200"/>
                </a:cubicBezTo>
                <a:cubicBezTo>
                  <a:pt x="141" y="123"/>
                  <a:pt x="141" y="123"/>
                  <a:pt x="141" y="123"/>
                </a:cubicBezTo>
                <a:cubicBezTo>
                  <a:pt x="141" y="123"/>
                  <a:pt x="141" y="123"/>
                  <a:pt x="141" y="123"/>
                </a:cubicBezTo>
                <a:cubicBezTo>
                  <a:pt x="141" y="102"/>
                  <a:pt x="141" y="102"/>
                  <a:pt x="141" y="102"/>
                </a:cubicBezTo>
                <a:cubicBezTo>
                  <a:pt x="140" y="102"/>
                  <a:pt x="138" y="103"/>
                  <a:pt x="136" y="103"/>
                </a:cubicBezTo>
                <a:cubicBezTo>
                  <a:pt x="130" y="129"/>
                  <a:pt x="130" y="129"/>
                  <a:pt x="130" y="129"/>
                </a:cubicBezTo>
                <a:cubicBezTo>
                  <a:pt x="130" y="129"/>
                  <a:pt x="130" y="129"/>
                  <a:pt x="130" y="129"/>
                </a:cubicBezTo>
                <a:cubicBezTo>
                  <a:pt x="123" y="161"/>
                  <a:pt x="123" y="161"/>
                  <a:pt x="123" y="161"/>
                </a:cubicBezTo>
                <a:cubicBezTo>
                  <a:pt x="122" y="165"/>
                  <a:pt x="118" y="167"/>
                  <a:pt x="113" y="166"/>
                </a:cubicBezTo>
                <a:cubicBezTo>
                  <a:pt x="109" y="165"/>
                  <a:pt x="107" y="161"/>
                  <a:pt x="108" y="157"/>
                </a:cubicBezTo>
                <a:cubicBezTo>
                  <a:pt x="115" y="125"/>
                  <a:pt x="115" y="125"/>
                  <a:pt x="115" y="125"/>
                </a:cubicBezTo>
                <a:cubicBezTo>
                  <a:pt x="115" y="125"/>
                  <a:pt x="115" y="125"/>
                  <a:pt x="115" y="125"/>
                </a:cubicBezTo>
                <a:cubicBezTo>
                  <a:pt x="115" y="125"/>
                  <a:pt x="115" y="125"/>
                  <a:pt x="115" y="125"/>
                </a:cubicBezTo>
                <a:cubicBezTo>
                  <a:pt x="123" y="94"/>
                  <a:pt x="123" y="94"/>
                  <a:pt x="123" y="94"/>
                </a:cubicBezTo>
                <a:cubicBezTo>
                  <a:pt x="123" y="94"/>
                  <a:pt x="123" y="93"/>
                  <a:pt x="123" y="93"/>
                </a:cubicBezTo>
                <a:cubicBezTo>
                  <a:pt x="124" y="90"/>
                  <a:pt x="127" y="86"/>
                  <a:pt x="132" y="85"/>
                </a:cubicBezTo>
                <a:cubicBezTo>
                  <a:pt x="153" y="81"/>
                  <a:pt x="174" y="81"/>
                  <a:pt x="195" y="85"/>
                </a:cubicBezTo>
                <a:cubicBezTo>
                  <a:pt x="199" y="86"/>
                  <a:pt x="203" y="90"/>
                  <a:pt x="204" y="93"/>
                </a:cubicBezTo>
                <a:cubicBezTo>
                  <a:pt x="204" y="93"/>
                  <a:pt x="204" y="94"/>
                  <a:pt x="204" y="94"/>
                </a:cubicBezTo>
                <a:cubicBezTo>
                  <a:pt x="209" y="114"/>
                  <a:pt x="209" y="114"/>
                  <a:pt x="209" y="114"/>
                </a:cubicBezTo>
                <a:cubicBezTo>
                  <a:pt x="203" y="115"/>
                  <a:pt x="198" y="119"/>
                  <a:pt x="195" y="123"/>
                </a:cubicBezTo>
                <a:cubicBezTo>
                  <a:pt x="190" y="103"/>
                  <a:pt x="190" y="103"/>
                  <a:pt x="190" y="103"/>
                </a:cubicBezTo>
                <a:cubicBezTo>
                  <a:pt x="189" y="103"/>
                  <a:pt x="187" y="102"/>
                  <a:pt x="186" y="102"/>
                </a:cubicBezTo>
                <a:cubicBezTo>
                  <a:pt x="185" y="123"/>
                  <a:pt x="185" y="123"/>
                  <a:pt x="185" y="123"/>
                </a:cubicBezTo>
                <a:cubicBezTo>
                  <a:pt x="185" y="123"/>
                  <a:pt x="185" y="123"/>
                  <a:pt x="185" y="123"/>
                </a:cubicBezTo>
                <a:cubicBezTo>
                  <a:pt x="193" y="152"/>
                  <a:pt x="193" y="152"/>
                  <a:pt x="193" y="152"/>
                </a:cubicBezTo>
                <a:cubicBezTo>
                  <a:pt x="191" y="152"/>
                  <a:pt x="189" y="153"/>
                  <a:pt x="187" y="153"/>
                </a:cubicBezTo>
                <a:cubicBezTo>
                  <a:pt x="181" y="154"/>
                  <a:pt x="177" y="159"/>
                  <a:pt x="177" y="164"/>
                </a:cubicBezTo>
                <a:cubicBezTo>
                  <a:pt x="177" y="164"/>
                  <a:pt x="177" y="164"/>
                  <a:pt x="177" y="164"/>
                </a:cubicBezTo>
                <a:cubicBezTo>
                  <a:pt x="177" y="205"/>
                  <a:pt x="177" y="205"/>
                  <a:pt x="177" y="205"/>
                </a:cubicBezTo>
                <a:cubicBezTo>
                  <a:pt x="177" y="210"/>
                  <a:pt x="180" y="214"/>
                  <a:pt x="185" y="215"/>
                </a:cubicBezTo>
                <a:lnTo>
                  <a:pt x="185" y="217"/>
                </a:lnTo>
                <a:close/>
                <a:moveTo>
                  <a:pt x="128" y="155"/>
                </a:moveTo>
                <a:cubicBezTo>
                  <a:pt x="129" y="152"/>
                  <a:pt x="129" y="152"/>
                  <a:pt x="129" y="152"/>
                </a:cubicBezTo>
                <a:cubicBezTo>
                  <a:pt x="129" y="152"/>
                  <a:pt x="129" y="153"/>
                  <a:pt x="130" y="153"/>
                </a:cubicBezTo>
                <a:cubicBezTo>
                  <a:pt x="129" y="155"/>
                  <a:pt x="129" y="155"/>
                  <a:pt x="129" y="155"/>
                </a:cubicBezTo>
                <a:cubicBezTo>
                  <a:pt x="129" y="155"/>
                  <a:pt x="129" y="155"/>
                  <a:pt x="128" y="155"/>
                </a:cubicBezTo>
                <a:close/>
                <a:moveTo>
                  <a:pt x="131" y="149"/>
                </a:moveTo>
                <a:cubicBezTo>
                  <a:pt x="131" y="139"/>
                  <a:pt x="131" y="139"/>
                  <a:pt x="131" y="139"/>
                </a:cubicBezTo>
                <a:cubicBezTo>
                  <a:pt x="138" y="112"/>
                  <a:pt x="138" y="112"/>
                  <a:pt x="138" y="112"/>
                </a:cubicBezTo>
                <a:cubicBezTo>
                  <a:pt x="138" y="123"/>
                  <a:pt x="138" y="123"/>
                  <a:pt x="138" y="123"/>
                </a:cubicBezTo>
                <a:lnTo>
                  <a:pt x="131" y="149"/>
                </a:lnTo>
                <a:close/>
                <a:moveTo>
                  <a:pt x="193" y="127"/>
                </a:moveTo>
                <a:cubicBezTo>
                  <a:pt x="192" y="128"/>
                  <a:pt x="192" y="130"/>
                  <a:pt x="192" y="132"/>
                </a:cubicBezTo>
                <a:cubicBezTo>
                  <a:pt x="189" y="123"/>
                  <a:pt x="189" y="123"/>
                  <a:pt x="189" y="123"/>
                </a:cubicBezTo>
                <a:cubicBezTo>
                  <a:pt x="189" y="116"/>
                  <a:pt x="189" y="116"/>
                  <a:pt x="189" y="116"/>
                </a:cubicBezTo>
                <a:cubicBezTo>
                  <a:pt x="191" y="124"/>
                  <a:pt x="191" y="124"/>
                  <a:pt x="191" y="124"/>
                </a:cubicBezTo>
                <a:cubicBezTo>
                  <a:pt x="192" y="125"/>
                  <a:pt x="192" y="126"/>
                  <a:pt x="193" y="127"/>
                </a:cubicBezTo>
                <a:close/>
                <a:moveTo>
                  <a:pt x="232" y="205"/>
                </a:moveTo>
                <a:cubicBezTo>
                  <a:pt x="232" y="190"/>
                  <a:pt x="232" y="190"/>
                  <a:pt x="232" y="190"/>
                </a:cubicBezTo>
                <a:cubicBezTo>
                  <a:pt x="232" y="190"/>
                  <a:pt x="232" y="190"/>
                  <a:pt x="232" y="190"/>
                </a:cubicBezTo>
                <a:cubicBezTo>
                  <a:pt x="232" y="190"/>
                  <a:pt x="232" y="190"/>
                  <a:pt x="232" y="190"/>
                </a:cubicBezTo>
                <a:cubicBezTo>
                  <a:pt x="232" y="170"/>
                  <a:pt x="232" y="170"/>
                  <a:pt x="232" y="170"/>
                </a:cubicBezTo>
                <a:cubicBezTo>
                  <a:pt x="231" y="170"/>
                  <a:pt x="231" y="170"/>
                  <a:pt x="230" y="169"/>
                </a:cubicBezTo>
                <a:cubicBezTo>
                  <a:pt x="229" y="203"/>
                  <a:pt x="229" y="203"/>
                  <a:pt x="229" y="203"/>
                </a:cubicBezTo>
                <a:cubicBezTo>
                  <a:pt x="229" y="203"/>
                  <a:pt x="229" y="203"/>
                  <a:pt x="229" y="203"/>
                </a:cubicBezTo>
                <a:cubicBezTo>
                  <a:pt x="229" y="203"/>
                  <a:pt x="229" y="204"/>
                  <a:pt x="229" y="204"/>
                </a:cubicBezTo>
                <a:cubicBezTo>
                  <a:pt x="229" y="233"/>
                  <a:pt x="229" y="233"/>
                  <a:pt x="229" y="233"/>
                </a:cubicBezTo>
                <a:cubicBezTo>
                  <a:pt x="229" y="233"/>
                  <a:pt x="229" y="233"/>
                  <a:pt x="229" y="233"/>
                </a:cubicBezTo>
                <a:cubicBezTo>
                  <a:pt x="229" y="233"/>
                  <a:pt x="229" y="234"/>
                  <a:pt x="229" y="234"/>
                </a:cubicBezTo>
                <a:cubicBezTo>
                  <a:pt x="229" y="263"/>
                  <a:pt x="229" y="263"/>
                  <a:pt x="229" y="263"/>
                </a:cubicBezTo>
                <a:cubicBezTo>
                  <a:pt x="229" y="267"/>
                  <a:pt x="226" y="270"/>
                  <a:pt x="222" y="270"/>
                </a:cubicBezTo>
                <a:cubicBezTo>
                  <a:pt x="218" y="270"/>
                  <a:pt x="215" y="267"/>
                  <a:pt x="215" y="263"/>
                </a:cubicBezTo>
                <a:cubicBezTo>
                  <a:pt x="215" y="234"/>
                  <a:pt x="215" y="234"/>
                  <a:pt x="215" y="234"/>
                </a:cubicBezTo>
                <a:cubicBezTo>
                  <a:pt x="215" y="234"/>
                  <a:pt x="215" y="233"/>
                  <a:pt x="215" y="233"/>
                </a:cubicBezTo>
                <a:cubicBezTo>
                  <a:pt x="215" y="233"/>
                  <a:pt x="215" y="233"/>
                  <a:pt x="215" y="233"/>
                </a:cubicBezTo>
                <a:cubicBezTo>
                  <a:pt x="215" y="211"/>
                  <a:pt x="215" y="211"/>
                  <a:pt x="215" y="211"/>
                </a:cubicBezTo>
                <a:cubicBezTo>
                  <a:pt x="209" y="211"/>
                  <a:pt x="209" y="211"/>
                  <a:pt x="209" y="211"/>
                </a:cubicBezTo>
                <a:cubicBezTo>
                  <a:pt x="209" y="233"/>
                  <a:pt x="209" y="233"/>
                  <a:pt x="209" y="233"/>
                </a:cubicBezTo>
                <a:cubicBezTo>
                  <a:pt x="209" y="233"/>
                  <a:pt x="209" y="233"/>
                  <a:pt x="209" y="233"/>
                </a:cubicBezTo>
                <a:cubicBezTo>
                  <a:pt x="209" y="233"/>
                  <a:pt x="209" y="234"/>
                  <a:pt x="209" y="234"/>
                </a:cubicBezTo>
                <a:cubicBezTo>
                  <a:pt x="209" y="263"/>
                  <a:pt x="209" y="263"/>
                  <a:pt x="209" y="263"/>
                </a:cubicBezTo>
                <a:cubicBezTo>
                  <a:pt x="209" y="267"/>
                  <a:pt x="206" y="270"/>
                  <a:pt x="203" y="270"/>
                </a:cubicBezTo>
                <a:cubicBezTo>
                  <a:pt x="199" y="270"/>
                  <a:pt x="196" y="267"/>
                  <a:pt x="196" y="263"/>
                </a:cubicBezTo>
                <a:cubicBezTo>
                  <a:pt x="196" y="234"/>
                  <a:pt x="196" y="234"/>
                  <a:pt x="196" y="234"/>
                </a:cubicBezTo>
                <a:cubicBezTo>
                  <a:pt x="196" y="234"/>
                  <a:pt x="196" y="233"/>
                  <a:pt x="196" y="233"/>
                </a:cubicBezTo>
                <a:cubicBezTo>
                  <a:pt x="196" y="233"/>
                  <a:pt x="196" y="233"/>
                  <a:pt x="196" y="233"/>
                </a:cubicBezTo>
                <a:cubicBezTo>
                  <a:pt x="196" y="204"/>
                  <a:pt x="196" y="204"/>
                  <a:pt x="196" y="204"/>
                </a:cubicBezTo>
                <a:cubicBezTo>
                  <a:pt x="196" y="204"/>
                  <a:pt x="196" y="203"/>
                  <a:pt x="196" y="203"/>
                </a:cubicBezTo>
                <a:cubicBezTo>
                  <a:pt x="196" y="203"/>
                  <a:pt x="196" y="203"/>
                  <a:pt x="196" y="203"/>
                </a:cubicBezTo>
                <a:cubicBezTo>
                  <a:pt x="195" y="169"/>
                  <a:pt x="195" y="169"/>
                  <a:pt x="195" y="169"/>
                </a:cubicBezTo>
                <a:cubicBezTo>
                  <a:pt x="194" y="170"/>
                  <a:pt x="193" y="170"/>
                  <a:pt x="192" y="170"/>
                </a:cubicBezTo>
                <a:cubicBezTo>
                  <a:pt x="192" y="190"/>
                  <a:pt x="192" y="190"/>
                  <a:pt x="192" y="190"/>
                </a:cubicBezTo>
                <a:cubicBezTo>
                  <a:pt x="192" y="190"/>
                  <a:pt x="192" y="190"/>
                  <a:pt x="192" y="190"/>
                </a:cubicBezTo>
                <a:cubicBezTo>
                  <a:pt x="192" y="190"/>
                  <a:pt x="192" y="190"/>
                  <a:pt x="192" y="190"/>
                </a:cubicBezTo>
                <a:cubicBezTo>
                  <a:pt x="192" y="205"/>
                  <a:pt x="192" y="205"/>
                  <a:pt x="192" y="205"/>
                </a:cubicBezTo>
                <a:cubicBezTo>
                  <a:pt x="192" y="209"/>
                  <a:pt x="190" y="211"/>
                  <a:pt x="186" y="211"/>
                </a:cubicBezTo>
                <a:cubicBezTo>
                  <a:pt x="183" y="211"/>
                  <a:pt x="180" y="209"/>
                  <a:pt x="180" y="205"/>
                </a:cubicBezTo>
                <a:cubicBezTo>
                  <a:pt x="180" y="190"/>
                  <a:pt x="180" y="190"/>
                  <a:pt x="180" y="190"/>
                </a:cubicBezTo>
                <a:cubicBezTo>
                  <a:pt x="180" y="190"/>
                  <a:pt x="180" y="190"/>
                  <a:pt x="180" y="190"/>
                </a:cubicBezTo>
                <a:cubicBezTo>
                  <a:pt x="180" y="190"/>
                  <a:pt x="180" y="190"/>
                  <a:pt x="180" y="190"/>
                </a:cubicBezTo>
                <a:cubicBezTo>
                  <a:pt x="180" y="164"/>
                  <a:pt x="180" y="164"/>
                  <a:pt x="180" y="164"/>
                </a:cubicBezTo>
                <a:cubicBezTo>
                  <a:pt x="180" y="164"/>
                  <a:pt x="180" y="164"/>
                  <a:pt x="180" y="164"/>
                </a:cubicBezTo>
                <a:cubicBezTo>
                  <a:pt x="180" y="161"/>
                  <a:pt x="183" y="157"/>
                  <a:pt x="188" y="156"/>
                </a:cubicBezTo>
                <a:cubicBezTo>
                  <a:pt x="204" y="153"/>
                  <a:pt x="221" y="153"/>
                  <a:pt x="237" y="156"/>
                </a:cubicBezTo>
                <a:cubicBezTo>
                  <a:pt x="241" y="157"/>
                  <a:pt x="244" y="161"/>
                  <a:pt x="244" y="164"/>
                </a:cubicBezTo>
                <a:cubicBezTo>
                  <a:pt x="244" y="164"/>
                  <a:pt x="244" y="164"/>
                  <a:pt x="244" y="164"/>
                </a:cubicBezTo>
                <a:cubicBezTo>
                  <a:pt x="244" y="190"/>
                  <a:pt x="244" y="190"/>
                  <a:pt x="244" y="190"/>
                </a:cubicBezTo>
                <a:cubicBezTo>
                  <a:pt x="244" y="190"/>
                  <a:pt x="244" y="190"/>
                  <a:pt x="244" y="190"/>
                </a:cubicBezTo>
                <a:cubicBezTo>
                  <a:pt x="244" y="190"/>
                  <a:pt x="244" y="190"/>
                  <a:pt x="244" y="190"/>
                </a:cubicBezTo>
                <a:cubicBezTo>
                  <a:pt x="244" y="205"/>
                  <a:pt x="244" y="205"/>
                  <a:pt x="244" y="205"/>
                </a:cubicBezTo>
                <a:cubicBezTo>
                  <a:pt x="244" y="209"/>
                  <a:pt x="242" y="211"/>
                  <a:pt x="238" y="211"/>
                </a:cubicBezTo>
                <a:cubicBezTo>
                  <a:pt x="235" y="211"/>
                  <a:pt x="232" y="209"/>
                  <a:pt x="232" y="205"/>
                </a:cubicBezTo>
                <a:close/>
              </a:path>
            </a:pathLst>
          </a:custGeom>
          <a:solidFill>
            <a:schemeClr val="bg2"/>
          </a:solidFill>
          <a:ln>
            <a:solidFill>
              <a:schemeClr val="bg2"/>
            </a:solidFill>
          </a:ln>
        </p:spPr>
        <p:txBody>
          <a:bodyPr vert="horz" wrap="square" lIns="91440" tIns="45720" rIns="91440" bIns="45720" numCol="1" anchor="t" anchorCtr="0" compatLnSpc="1">
            <a:prstTxWarp prst="textNoShape">
              <a:avLst/>
            </a:prstTxWarp>
          </a:bodyPr>
          <a:lstStyle/>
          <a:p>
            <a:pPr defTabSz="1088167">
              <a:defRPr/>
            </a:pPr>
            <a:endParaRPr lang="en-US" sz="2300">
              <a:solidFill>
                <a:srgbClr val="424242"/>
              </a:solidFill>
              <a:latin typeface="Calibri"/>
            </a:endParaRPr>
          </a:p>
        </p:txBody>
      </p:sp>
      <p:sp>
        <p:nvSpPr>
          <p:cNvPr id="29" name="TextBox 28"/>
          <p:cNvSpPr txBox="1"/>
          <p:nvPr/>
        </p:nvSpPr>
        <p:spPr>
          <a:xfrm>
            <a:off x="617696" y="6547912"/>
            <a:ext cx="11993534" cy="284967"/>
          </a:xfrm>
          <a:prstGeom prst="rect">
            <a:avLst/>
          </a:prstGeom>
          <a:noFill/>
        </p:spPr>
        <p:txBody>
          <a:bodyPr wrap="square" rtlCol="0">
            <a:noAutofit/>
          </a:bodyPr>
          <a:lstStyle/>
          <a:p>
            <a:pPr>
              <a:lnSpc>
                <a:spcPct val="90000"/>
              </a:lnSpc>
            </a:pPr>
            <a:r>
              <a:rPr lang="en-US" sz="1050" dirty="0">
                <a:solidFill>
                  <a:schemeClr val="bg2">
                    <a:lumMod val="50000"/>
                  </a:schemeClr>
                </a:solidFill>
              </a:rPr>
              <a:t>*Lifetime income withdrawal benefits are available either at an additional cost or built in with no additional fees. </a:t>
            </a:r>
          </a:p>
        </p:txBody>
      </p:sp>
      <p:sp>
        <p:nvSpPr>
          <p:cNvPr id="25" name="TextBox 24">
            <a:extLst>
              <a:ext uri="{FF2B5EF4-FFF2-40B4-BE49-F238E27FC236}">
                <a16:creationId xmlns:a16="http://schemas.microsoft.com/office/drawing/2014/main" id="{6F17D485-0495-9C4C-8357-D68432B574BD}"/>
              </a:ext>
            </a:extLst>
          </p:cNvPr>
          <p:cNvSpPr txBox="1"/>
          <p:nvPr/>
        </p:nvSpPr>
        <p:spPr>
          <a:xfrm>
            <a:off x="220600" y="4379495"/>
            <a:ext cx="11458053" cy="1684421"/>
          </a:xfrm>
          <a:prstGeom prst="rect">
            <a:avLst/>
          </a:prstGeom>
          <a:noFill/>
        </p:spPr>
        <p:txBody>
          <a:bodyPr wrap="square" rtlCol="0">
            <a:noAutofit/>
          </a:bodyPr>
          <a:lstStyle/>
          <a:p>
            <a:pPr>
              <a:lnSpc>
                <a:spcPct val="90000"/>
              </a:lnSpc>
            </a:pPr>
            <a:endParaRPr lang="en-US" dirty="0" err="1">
              <a:solidFill>
                <a:schemeClr val="tx1"/>
              </a:solidFill>
            </a:endParaRPr>
          </a:p>
        </p:txBody>
      </p:sp>
      <p:sp>
        <p:nvSpPr>
          <p:cNvPr id="32" name="TextBox 31">
            <a:extLst>
              <a:ext uri="{FF2B5EF4-FFF2-40B4-BE49-F238E27FC236}">
                <a16:creationId xmlns:a16="http://schemas.microsoft.com/office/drawing/2014/main" id="{AD35532F-1B4F-8146-83C1-476F6661D48B}"/>
              </a:ext>
            </a:extLst>
          </p:cNvPr>
          <p:cNvSpPr txBox="1"/>
          <p:nvPr/>
        </p:nvSpPr>
        <p:spPr>
          <a:xfrm>
            <a:off x="617696" y="4379495"/>
            <a:ext cx="10896849" cy="1684421"/>
          </a:xfrm>
          <a:prstGeom prst="rect">
            <a:avLst/>
          </a:prstGeom>
          <a:noFill/>
        </p:spPr>
        <p:txBody>
          <a:bodyPr wrap="square" rtlCol="0">
            <a:noAutofit/>
          </a:bodyPr>
          <a:lstStyle/>
          <a:p>
            <a:pPr>
              <a:lnSpc>
                <a:spcPct val="90000"/>
              </a:lnSpc>
            </a:pPr>
            <a:r>
              <a:rPr lang="en-US" sz="2400" b="1" dirty="0">
                <a:solidFill>
                  <a:schemeClr val="tx1"/>
                </a:solidFill>
              </a:rPr>
              <a:t>Income Benefits:</a:t>
            </a:r>
          </a:p>
          <a:p>
            <a:pPr marL="285750" indent="-285750">
              <a:lnSpc>
                <a:spcPct val="90000"/>
              </a:lnSpc>
              <a:buFont typeface="Arial" panose="020B0604020202020204" pitchFamily="34" charset="0"/>
              <a:buChar char="•"/>
            </a:pPr>
            <a:r>
              <a:rPr lang="en-US" sz="2000" dirty="0">
                <a:solidFill>
                  <a:schemeClr val="tx1"/>
                </a:solidFill>
              </a:rPr>
              <a:t>Either built in or available for an additional cost</a:t>
            </a:r>
          </a:p>
          <a:p>
            <a:pPr marL="285750" indent="-285750">
              <a:lnSpc>
                <a:spcPct val="90000"/>
              </a:lnSpc>
              <a:buFont typeface="Arial" panose="020B0604020202020204" pitchFamily="34" charset="0"/>
              <a:buChar char="•"/>
            </a:pPr>
            <a:r>
              <a:rPr lang="en-US" sz="2000" dirty="0">
                <a:solidFill>
                  <a:schemeClr val="tx1"/>
                </a:solidFill>
              </a:rPr>
              <a:t>Payment</a:t>
            </a:r>
            <a:r>
              <a:rPr lang="en-US" sz="2000" dirty="0"/>
              <a:t>s begin when </a:t>
            </a:r>
            <a:r>
              <a:rPr lang="en-US" sz="2000" dirty="0" smtClean="0"/>
              <a:t>you elect lifetime withdrawals</a:t>
            </a:r>
            <a:endParaRPr lang="en-US" sz="2000" dirty="0">
              <a:solidFill>
                <a:schemeClr val="tx1"/>
              </a:solidFill>
            </a:endParaRPr>
          </a:p>
          <a:p>
            <a:pPr marL="285750" indent="-285750">
              <a:lnSpc>
                <a:spcPct val="90000"/>
              </a:lnSpc>
              <a:buFont typeface="Arial" panose="020B0604020202020204" pitchFamily="34" charset="0"/>
              <a:buChar char="•"/>
            </a:pPr>
            <a:r>
              <a:rPr lang="en-US" sz="2000" dirty="0">
                <a:solidFill>
                  <a:schemeClr val="tx1"/>
                </a:solidFill>
              </a:rPr>
              <a:t>May be subject to holding periods</a:t>
            </a:r>
          </a:p>
          <a:p>
            <a:pPr marL="285750" indent="-285750">
              <a:lnSpc>
                <a:spcPct val="90000"/>
              </a:lnSpc>
              <a:buFont typeface="Arial" panose="020B0604020202020204" pitchFamily="34" charset="0"/>
              <a:buChar char="•"/>
            </a:pPr>
            <a:r>
              <a:rPr lang="en-US" sz="2000" dirty="0"/>
              <a:t>May offer level income option or increasing income option</a:t>
            </a:r>
            <a:endParaRPr lang="en-US" sz="2000" dirty="0">
              <a:solidFill>
                <a:schemeClr val="tx1"/>
              </a:solidFill>
            </a:endParaRPr>
          </a:p>
        </p:txBody>
      </p:sp>
    </p:spTree>
    <p:custDataLst>
      <p:tags r:id="rId1"/>
    </p:custDataLst>
    <p:extLst>
      <p:ext uri="{BB962C8B-B14F-4D97-AF65-F5344CB8AC3E}">
        <p14:creationId xmlns:p14="http://schemas.microsoft.com/office/powerpoint/2010/main" val="217379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89" y="2962647"/>
            <a:ext cx="12188825" cy="13249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 name="Title 1"/>
          <p:cNvSpPr>
            <a:spLocks noGrp="1"/>
          </p:cNvSpPr>
          <p:nvPr>
            <p:ph type="title"/>
          </p:nvPr>
        </p:nvSpPr>
        <p:spPr>
          <a:xfrm>
            <a:off x="826182" y="738721"/>
            <a:ext cx="11030518" cy="812800"/>
          </a:xfrm>
        </p:spPr>
        <p:txBody>
          <a:bodyPr/>
          <a:lstStyle/>
          <a:p>
            <a:r>
              <a:rPr lang="en-US" sz="4000" dirty="0">
                <a:solidFill>
                  <a:srgbClr val="4C3048"/>
                </a:solidFill>
              </a:rPr>
              <a:t>Allianz</a:t>
            </a:r>
            <a:r>
              <a:rPr lang="en-US" sz="4000" dirty="0"/>
              <a:t> lifetime withdrawal benefits</a:t>
            </a:r>
            <a:r>
              <a:rPr lang="en-US" sz="3600" dirty="0"/>
              <a:t/>
            </a:r>
            <a:br>
              <a:rPr lang="en-US" sz="3600" dirty="0"/>
            </a:br>
            <a:r>
              <a:rPr lang="en-US" sz="4000" i="1" dirty="0">
                <a:solidFill>
                  <a:schemeClr val="accent1"/>
                </a:solidFill>
              </a:rPr>
              <a:t>have the </a:t>
            </a:r>
            <a:r>
              <a:rPr lang="en-US" sz="4000" b="1" i="1" dirty="0">
                <a:solidFill>
                  <a:schemeClr val="accent1"/>
                </a:solidFill>
              </a:rPr>
              <a:t>opportunity</a:t>
            </a:r>
            <a:r>
              <a:rPr lang="en-US" sz="4000" i="1" dirty="0">
                <a:solidFill>
                  <a:schemeClr val="accent1"/>
                </a:solidFill>
              </a:rPr>
              <a:t> </a:t>
            </a:r>
            <a:r>
              <a:rPr lang="en-US" sz="4000" b="1" i="1" dirty="0">
                <a:solidFill>
                  <a:schemeClr val="accent1"/>
                </a:solidFill>
              </a:rPr>
              <a:t>to increase over time</a:t>
            </a:r>
          </a:p>
        </p:txBody>
      </p:sp>
      <p:sp>
        <p:nvSpPr>
          <p:cNvPr id="3" name="Slide Number Placeholder 2"/>
          <p:cNvSpPr>
            <a:spLocks noGrp="1"/>
          </p:cNvSpPr>
          <p:nvPr>
            <p:ph type="sldNum" sz="quarter" idx="11"/>
          </p:nvPr>
        </p:nvSpPr>
        <p:spPr/>
        <p:txBody>
          <a:bodyPr/>
          <a:lstStyle/>
          <a:p>
            <a:fld id="{67FC5CDF-15F9-4054-9F50-C9080AAD3281}" type="slidenum">
              <a:rPr lang="en-US" smtClean="0"/>
              <a:pPr/>
              <a:t>7</a:t>
            </a:fld>
            <a:endParaRPr lang="en-US" dirty="0"/>
          </a:p>
        </p:txBody>
      </p:sp>
      <p:sp>
        <p:nvSpPr>
          <p:cNvPr id="5" name="Title 1"/>
          <p:cNvSpPr txBox="1">
            <a:spLocks/>
          </p:cNvSpPr>
          <p:nvPr/>
        </p:nvSpPr>
        <p:spPr>
          <a:xfrm>
            <a:off x="333966" y="4958261"/>
            <a:ext cx="3744228" cy="1063054"/>
          </a:xfrm>
          <a:prstGeom prst="rect">
            <a:avLst/>
          </a:prstGeom>
        </p:spPr>
        <p:txBody>
          <a:bodyPr vert="horz" lIns="0" tIns="0" rIns="0" bIns="0" rtlCol="0" anchor="b">
            <a:noAutofit/>
          </a:bodyPr>
          <a:lstStyle>
            <a:lvl1pPr algn="l" defTabSz="1088167" rtl="0" eaLnBrk="1" latinLnBrk="0" hangingPunct="1">
              <a:lnSpc>
                <a:spcPct val="90000"/>
              </a:lnSpc>
              <a:spcBef>
                <a:spcPct val="0"/>
              </a:spcBef>
              <a:buNone/>
              <a:defRPr kumimoji="0" lang="en-US" sz="3200" b="0" i="0" u="none" strike="noStrike" kern="0" cap="none" spc="0" normalizeH="0" baseline="0" noProof="0">
                <a:ln>
                  <a:noFill/>
                </a:ln>
                <a:solidFill>
                  <a:schemeClr val="tx1"/>
                </a:solidFill>
                <a:effectLst/>
                <a:uLnTx/>
                <a:uFillTx/>
                <a:latin typeface="Calibri" panose="020F0502020204030204" pitchFamily="34" charset="0"/>
                <a:ea typeface="+mj-ea"/>
                <a:cs typeface="Calibri" panose="020B0604020202020204" pitchFamily="34" charset="0"/>
              </a:defRPr>
            </a:lvl1pPr>
          </a:lstStyle>
          <a:p>
            <a:pPr algn="ctr"/>
            <a:r>
              <a:rPr lang="en-US" sz="2400" b="1" dirty="0">
                <a:solidFill>
                  <a:srgbClr val="4C3048"/>
                </a:solidFill>
              </a:rPr>
              <a:t>Income can increase </a:t>
            </a:r>
            <a:r>
              <a:rPr lang="en-US" sz="2400" dirty="0"/>
              <a:t>following any crediting period allocations earn interest </a:t>
            </a:r>
          </a:p>
        </p:txBody>
      </p:sp>
      <p:sp>
        <p:nvSpPr>
          <p:cNvPr id="6" name="Title 1"/>
          <p:cNvSpPr txBox="1">
            <a:spLocks/>
          </p:cNvSpPr>
          <p:nvPr/>
        </p:nvSpPr>
        <p:spPr>
          <a:xfrm>
            <a:off x="4614851" y="4958262"/>
            <a:ext cx="3270790" cy="765371"/>
          </a:xfrm>
          <a:prstGeom prst="rect">
            <a:avLst/>
          </a:prstGeom>
        </p:spPr>
        <p:txBody>
          <a:bodyPr vert="horz" lIns="0" tIns="0" rIns="0" bIns="0" rtlCol="0" anchor="b">
            <a:noAutofit/>
          </a:bodyPr>
          <a:lstStyle>
            <a:lvl1pPr algn="l" defTabSz="1088167" rtl="0" eaLnBrk="1" latinLnBrk="0" hangingPunct="1">
              <a:lnSpc>
                <a:spcPct val="90000"/>
              </a:lnSpc>
              <a:spcBef>
                <a:spcPct val="0"/>
              </a:spcBef>
              <a:buNone/>
              <a:defRPr kumimoji="0" lang="en-US" sz="3200" b="0" i="0" u="none" strike="noStrike" kern="0" cap="none" spc="0" normalizeH="0" baseline="0" noProof="0">
                <a:ln>
                  <a:noFill/>
                </a:ln>
                <a:solidFill>
                  <a:schemeClr val="tx1"/>
                </a:solidFill>
                <a:effectLst/>
                <a:uLnTx/>
                <a:uFillTx/>
                <a:latin typeface="Calibri" panose="020F0502020204030204" pitchFamily="34" charset="0"/>
                <a:ea typeface="+mj-ea"/>
                <a:cs typeface="Calibri" panose="020B0604020202020204" pitchFamily="34" charset="0"/>
              </a:defRPr>
            </a:lvl1pPr>
          </a:lstStyle>
          <a:p>
            <a:pPr algn="ctr"/>
            <a:r>
              <a:rPr lang="en-US" sz="2400" dirty="0"/>
              <a:t>Income increases are </a:t>
            </a:r>
            <a:r>
              <a:rPr lang="en-US" sz="2400" b="1" dirty="0">
                <a:solidFill>
                  <a:schemeClr val="accent3"/>
                </a:solidFill>
              </a:rPr>
              <a:t>PERMANENT</a:t>
            </a:r>
            <a:r>
              <a:rPr lang="en-US" sz="2400" dirty="0"/>
              <a:t> </a:t>
            </a:r>
          </a:p>
        </p:txBody>
      </p:sp>
      <p:sp>
        <p:nvSpPr>
          <p:cNvPr id="7" name="Title 1"/>
          <p:cNvSpPr txBox="1">
            <a:spLocks/>
          </p:cNvSpPr>
          <p:nvPr/>
        </p:nvSpPr>
        <p:spPr>
          <a:xfrm>
            <a:off x="8535207" y="4958261"/>
            <a:ext cx="3270790" cy="1063054"/>
          </a:xfrm>
          <a:prstGeom prst="rect">
            <a:avLst/>
          </a:prstGeom>
        </p:spPr>
        <p:txBody>
          <a:bodyPr vert="horz" lIns="0" tIns="0" rIns="0" bIns="0" rtlCol="0" anchor="b">
            <a:noAutofit/>
          </a:bodyPr>
          <a:lstStyle>
            <a:lvl1pPr algn="l" defTabSz="1088167" rtl="0" eaLnBrk="1" latinLnBrk="0" hangingPunct="1">
              <a:lnSpc>
                <a:spcPct val="90000"/>
              </a:lnSpc>
              <a:spcBef>
                <a:spcPct val="0"/>
              </a:spcBef>
              <a:buNone/>
              <a:defRPr kumimoji="0" lang="en-US" sz="3200" b="0" i="0" u="none" strike="noStrike" kern="0" cap="none" spc="0" normalizeH="0" baseline="0" noProof="0">
                <a:ln>
                  <a:noFill/>
                </a:ln>
                <a:solidFill>
                  <a:schemeClr val="tx1"/>
                </a:solidFill>
                <a:effectLst/>
                <a:uLnTx/>
                <a:uFillTx/>
                <a:latin typeface="Calibri" panose="020F0502020204030204" pitchFamily="34" charset="0"/>
                <a:ea typeface="+mj-ea"/>
                <a:cs typeface="Calibri" panose="020B0604020202020204" pitchFamily="34" charset="0"/>
              </a:defRPr>
            </a:lvl1pPr>
          </a:lstStyle>
          <a:p>
            <a:pPr algn="ctr"/>
            <a:r>
              <a:rPr lang="en-US" sz="2400" dirty="0"/>
              <a:t>Increases can happen </a:t>
            </a:r>
            <a:r>
              <a:rPr lang="en-US" sz="2400" b="1" dirty="0">
                <a:solidFill>
                  <a:srgbClr val="AF9EB9"/>
                </a:solidFill>
              </a:rPr>
              <a:t>even after </a:t>
            </a:r>
            <a:r>
              <a:rPr lang="en-US" sz="2400" dirty="0"/>
              <a:t>accumulation value goes to zero</a:t>
            </a:r>
          </a:p>
        </p:txBody>
      </p:sp>
      <p:sp>
        <p:nvSpPr>
          <p:cNvPr id="4" name="TextBox 3"/>
          <p:cNvSpPr txBox="1"/>
          <p:nvPr/>
        </p:nvSpPr>
        <p:spPr>
          <a:xfrm>
            <a:off x="727568" y="6287591"/>
            <a:ext cx="10789920" cy="370454"/>
          </a:xfrm>
          <a:prstGeom prst="rect">
            <a:avLst/>
          </a:prstGeom>
          <a:solidFill>
            <a:schemeClr val="bg2"/>
          </a:solidFill>
        </p:spPr>
        <p:txBody>
          <a:bodyPr wrap="square" rtlCol="0">
            <a:noAutofit/>
          </a:bodyPr>
          <a:lstStyle/>
          <a:p>
            <a:pPr algn="ctr">
              <a:lnSpc>
                <a:spcPct val="90000"/>
              </a:lnSpc>
            </a:pPr>
            <a:r>
              <a:rPr lang="en-US" sz="2000" dirty="0">
                <a:solidFill>
                  <a:schemeClr val="bg2">
                    <a:lumMod val="50000"/>
                  </a:schemeClr>
                </a:solidFill>
              </a:rPr>
              <a:t>Increasing income potential is provided through either built-in or optional riders at an additional cost.</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74348" y="2080114"/>
            <a:ext cx="2743200" cy="2764301"/>
          </a:xfrm>
          <a:prstGeom prst="rect">
            <a:avLst/>
          </a:prstGeom>
        </p:spPr>
      </p:pic>
      <p:pic>
        <p:nvPicPr>
          <p:cNvPr id="9" name="Picture 8"/>
          <p:cNvPicPr>
            <a:picLocks noChangeAspect="1"/>
          </p:cNvPicPr>
          <p:nvPr/>
        </p:nvPicPr>
        <p:blipFill>
          <a:blip r:embed="rId5"/>
          <a:stretch>
            <a:fillRect/>
          </a:stretch>
        </p:blipFill>
        <p:spPr>
          <a:xfrm>
            <a:off x="834480" y="2080113"/>
            <a:ext cx="2743200" cy="2743200"/>
          </a:xfrm>
          <a:prstGeom prst="rect">
            <a:avLst/>
          </a:prstGeom>
        </p:spPr>
      </p:pic>
      <p:pic>
        <p:nvPicPr>
          <p:cNvPr id="13" name="Picture 12"/>
          <p:cNvPicPr>
            <a:picLocks noChangeAspect="1"/>
          </p:cNvPicPr>
          <p:nvPr/>
        </p:nvPicPr>
        <p:blipFill>
          <a:blip r:embed="rId6"/>
          <a:stretch>
            <a:fillRect/>
          </a:stretch>
        </p:blipFill>
        <p:spPr>
          <a:xfrm>
            <a:off x="8799002" y="2080113"/>
            <a:ext cx="2743200" cy="2743200"/>
          </a:xfrm>
          <a:prstGeom prst="rect">
            <a:avLst/>
          </a:prstGeom>
        </p:spPr>
      </p:pic>
    </p:spTree>
    <p:custDataLst>
      <p:tags r:id="rId1"/>
    </p:custDataLst>
    <p:extLst>
      <p:ext uri="{BB962C8B-B14F-4D97-AF65-F5344CB8AC3E}">
        <p14:creationId xmlns:p14="http://schemas.microsoft.com/office/powerpoint/2010/main" val="102687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24780" y="1"/>
            <a:ext cx="4265634" cy="685799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8167">
              <a:defRPr/>
            </a:pPr>
            <a:endParaRPr lang="en-US" sz="2300" dirty="0" err="1">
              <a:solidFill>
                <a:srgbClr val="FFFFFF"/>
              </a:solidFill>
              <a:latin typeface="Calibri"/>
            </a:endParaRPr>
          </a:p>
        </p:txBody>
      </p:sp>
      <p:sp>
        <p:nvSpPr>
          <p:cNvPr id="2" name="Slide Number Placeholder 1"/>
          <p:cNvSpPr>
            <a:spLocks noGrp="1"/>
          </p:cNvSpPr>
          <p:nvPr>
            <p:ph type="sldNum" sz="quarter" idx="11"/>
          </p:nvPr>
        </p:nvSpPr>
        <p:spPr/>
        <p:txBody>
          <a:bodyPr/>
          <a:lstStyle/>
          <a:p>
            <a:pPr defTabSz="1088167">
              <a:defRPr/>
            </a:pPr>
            <a:fld id="{67FC5CDF-15F9-4054-9F50-C9080AAD3281}" type="slidenum">
              <a:rPr lang="en-US"/>
              <a:pPr defTabSz="1088167">
                <a:defRPr/>
              </a:pPr>
              <a:t>8</a:t>
            </a:fld>
            <a:endParaRPr lang="en-US" dirty="0"/>
          </a:p>
        </p:txBody>
      </p:sp>
      <p:sp>
        <p:nvSpPr>
          <p:cNvPr id="113" name="TextBox 112"/>
          <p:cNvSpPr txBox="1"/>
          <p:nvPr/>
        </p:nvSpPr>
        <p:spPr>
          <a:xfrm>
            <a:off x="7921276" y="1524616"/>
            <a:ext cx="4081301" cy="1364490"/>
          </a:xfrm>
          <a:prstGeom prst="rect">
            <a:avLst/>
          </a:prstGeom>
          <a:noFill/>
          <a:effectLst/>
        </p:spPr>
        <p:txBody>
          <a:bodyPr wrap="square" rtlCol="0">
            <a:noAutofit/>
          </a:bodyPr>
          <a:lstStyle/>
          <a:p>
            <a:pPr>
              <a:lnSpc>
                <a:spcPct val="90000"/>
              </a:lnSpc>
              <a:defRPr/>
            </a:pPr>
            <a:r>
              <a:rPr lang="en-US" sz="3200" b="1" kern="0" dirty="0">
                <a:solidFill>
                  <a:srgbClr val="9F218B"/>
                </a:solidFill>
                <a:latin typeface="Calibri"/>
              </a:rPr>
              <a:t>A</a:t>
            </a:r>
            <a:r>
              <a:rPr lang="en-US" sz="2400" b="1" kern="0" dirty="0">
                <a:solidFill>
                  <a:srgbClr val="113388"/>
                </a:solidFill>
                <a:latin typeface="Calibri"/>
              </a:rPr>
              <a:t> </a:t>
            </a:r>
            <a:r>
              <a:rPr lang="en-US" sz="2000" kern="0" dirty="0">
                <a:solidFill>
                  <a:srgbClr val="424242"/>
                </a:solidFill>
                <a:latin typeface="Calibri"/>
              </a:rPr>
              <a:t>The index declined between years two </a:t>
            </a:r>
            <a:r>
              <a:rPr lang="en-US" sz="2000" kern="0" dirty="0" smtClean="0">
                <a:solidFill>
                  <a:srgbClr val="424242"/>
                </a:solidFill>
                <a:latin typeface="Calibri"/>
              </a:rPr>
              <a:t>and </a:t>
            </a:r>
            <a:r>
              <a:rPr lang="en-US" sz="2000" kern="0" dirty="0">
                <a:solidFill>
                  <a:srgbClr val="424242"/>
                </a:solidFill>
                <a:latin typeface="Calibri"/>
              </a:rPr>
              <a:t>three, but the accumulation value remains the same through year three with annual reset</a:t>
            </a:r>
          </a:p>
        </p:txBody>
      </p:sp>
      <p:sp>
        <p:nvSpPr>
          <p:cNvPr id="114" name="TextBox 113"/>
          <p:cNvSpPr txBox="1"/>
          <p:nvPr/>
        </p:nvSpPr>
        <p:spPr>
          <a:xfrm>
            <a:off x="7922816" y="3127907"/>
            <a:ext cx="4079760" cy="783216"/>
          </a:xfrm>
          <a:prstGeom prst="rect">
            <a:avLst/>
          </a:prstGeom>
          <a:noFill/>
          <a:effectLst/>
        </p:spPr>
        <p:txBody>
          <a:bodyPr wrap="square" rtlCol="0">
            <a:noAutofit/>
          </a:bodyPr>
          <a:lstStyle/>
          <a:p>
            <a:pPr>
              <a:lnSpc>
                <a:spcPct val="90000"/>
              </a:lnSpc>
              <a:defRPr/>
            </a:pPr>
            <a:r>
              <a:rPr lang="en-US" sz="3200" b="1" kern="0" dirty="0">
                <a:solidFill>
                  <a:srgbClr val="9F218B"/>
                </a:solidFill>
                <a:latin typeface="Calibri"/>
              </a:rPr>
              <a:t>B</a:t>
            </a:r>
            <a:r>
              <a:rPr lang="en-US" sz="2400" kern="0" dirty="0">
                <a:solidFill>
                  <a:srgbClr val="113388"/>
                </a:solidFill>
                <a:latin typeface="Calibri"/>
              </a:rPr>
              <a:t> </a:t>
            </a:r>
            <a:r>
              <a:rPr lang="en-US" sz="2000" kern="0" dirty="0">
                <a:solidFill>
                  <a:srgbClr val="424242"/>
                </a:solidFill>
                <a:latin typeface="Calibri"/>
              </a:rPr>
              <a:t>The contract earned no indexed interest, it also did not lose value</a:t>
            </a:r>
          </a:p>
        </p:txBody>
      </p:sp>
      <p:sp>
        <p:nvSpPr>
          <p:cNvPr id="115" name="TextBox 114"/>
          <p:cNvSpPr txBox="1"/>
          <p:nvPr/>
        </p:nvSpPr>
        <p:spPr>
          <a:xfrm>
            <a:off x="7937507" y="5924883"/>
            <a:ext cx="4252900" cy="712113"/>
          </a:xfrm>
          <a:prstGeom prst="rect">
            <a:avLst/>
          </a:prstGeom>
          <a:noFill/>
        </p:spPr>
        <p:txBody>
          <a:bodyPr wrap="square" rtlCol="0">
            <a:noAutofit/>
          </a:bodyPr>
          <a:lstStyle/>
          <a:p>
            <a:pPr defTabSz="1088167">
              <a:defRPr/>
            </a:pPr>
            <a:r>
              <a:rPr lang="en-US" sz="1050" dirty="0">
                <a:solidFill>
                  <a:srgbClr val="FFFFFF">
                    <a:lumMod val="50000"/>
                  </a:srgbClr>
                </a:solidFill>
                <a:latin typeface="Calibri"/>
              </a:rPr>
              <a:t>The hypothetical investment results are for illustrative purposes only and should not be deemed a representation of past or future results. Actual results may be more or less that those shown. This illustration does not represent any specific product and/or service and does not reflect the deduction of fees which will reduce results. </a:t>
            </a:r>
          </a:p>
        </p:txBody>
      </p:sp>
      <p:cxnSp>
        <p:nvCxnSpPr>
          <p:cNvPr id="117" name="Straight Connector 116"/>
          <p:cNvCxnSpPr/>
          <p:nvPr/>
        </p:nvCxnSpPr>
        <p:spPr>
          <a:xfrm>
            <a:off x="3547107" y="2844751"/>
            <a:ext cx="1645920" cy="0"/>
          </a:xfrm>
          <a:prstGeom prst="line">
            <a:avLst/>
          </a:prstGeom>
          <a:noFill/>
          <a:ln w="38100" cap="flat" cmpd="sng" algn="ctr">
            <a:solidFill>
              <a:srgbClr val="492F92"/>
            </a:solidFill>
            <a:prstDash val="solid"/>
          </a:ln>
          <a:effectLst/>
        </p:spPr>
      </p:cxnSp>
      <p:sp>
        <p:nvSpPr>
          <p:cNvPr id="121" name="Rectangle 120"/>
          <p:cNvSpPr/>
          <p:nvPr/>
        </p:nvSpPr>
        <p:spPr>
          <a:xfrm>
            <a:off x="404415" y="3411277"/>
            <a:ext cx="7246975" cy="1267120"/>
          </a:xfrm>
          <a:prstGeom prst="rect">
            <a:avLst/>
          </a:prstGeom>
          <a:solidFill>
            <a:srgbClr val="E4E0F0"/>
          </a:solidFill>
          <a:ln w="26425" cap="flat" cmpd="sng" algn="ctr">
            <a:noFill/>
            <a:prstDash val="solid"/>
          </a:ln>
          <a:effectLst/>
        </p:spPr>
        <p:txBody>
          <a:bodyPr rtlCol="0" anchor="ctr"/>
          <a:lstStyle/>
          <a:p>
            <a:pPr algn="ctr" defTabSz="816268">
              <a:defRPr/>
            </a:pPr>
            <a:endParaRPr lang="en-US" sz="1700" kern="0" dirty="0" err="1">
              <a:solidFill>
                <a:srgbClr val="FFFFFF"/>
              </a:solidFill>
              <a:latin typeface="Calibri"/>
            </a:endParaRPr>
          </a:p>
        </p:txBody>
      </p:sp>
      <p:sp>
        <p:nvSpPr>
          <p:cNvPr id="122" name="Rectangle 121"/>
          <p:cNvSpPr/>
          <p:nvPr/>
        </p:nvSpPr>
        <p:spPr>
          <a:xfrm>
            <a:off x="6933513" y="2546886"/>
            <a:ext cx="717875" cy="1261168"/>
          </a:xfrm>
          <a:prstGeom prst="rect">
            <a:avLst/>
          </a:prstGeom>
          <a:solidFill>
            <a:srgbClr val="E4E0F0"/>
          </a:solidFill>
          <a:ln w="26425" cap="flat" cmpd="sng" algn="ctr">
            <a:noFill/>
            <a:prstDash val="solid"/>
          </a:ln>
          <a:effectLst/>
        </p:spPr>
        <p:txBody>
          <a:bodyPr rtlCol="0" anchor="ctr"/>
          <a:lstStyle/>
          <a:p>
            <a:pPr algn="ctr" defTabSz="816268">
              <a:defRPr/>
            </a:pPr>
            <a:endParaRPr lang="en-US" sz="1700" kern="0" dirty="0" err="1">
              <a:solidFill>
                <a:srgbClr val="FFFFFF"/>
              </a:solidFill>
              <a:latin typeface="Calibri"/>
            </a:endParaRPr>
          </a:p>
        </p:txBody>
      </p:sp>
      <p:sp>
        <p:nvSpPr>
          <p:cNvPr id="123" name="Rectangle 122"/>
          <p:cNvSpPr/>
          <p:nvPr/>
        </p:nvSpPr>
        <p:spPr>
          <a:xfrm>
            <a:off x="2096044" y="3183681"/>
            <a:ext cx="5555342" cy="469332"/>
          </a:xfrm>
          <a:prstGeom prst="rect">
            <a:avLst/>
          </a:prstGeom>
          <a:solidFill>
            <a:srgbClr val="E4E0F0"/>
          </a:solidFill>
          <a:ln w="26425" cap="flat" cmpd="sng" algn="ctr">
            <a:noFill/>
            <a:prstDash val="solid"/>
          </a:ln>
          <a:effectLst/>
        </p:spPr>
        <p:txBody>
          <a:bodyPr rtlCol="0" anchor="ctr"/>
          <a:lstStyle/>
          <a:p>
            <a:pPr algn="ctr" defTabSz="816268">
              <a:defRPr/>
            </a:pPr>
            <a:endParaRPr lang="en-US" sz="1700" kern="0" dirty="0" err="1">
              <a:solidFill>
                <a:srgbClr val="FFFFFF"/>
              </a:solidFill>
              <a:latin typeface="Calibri"/>
            </a:endParaRPr>
          </a:p>
        </p:txBody>
      </p:sp>
      <p:sp>
        <p:nvSpPr>
          <p:cNvPr id="124" name="Rectangle 123"/>
          <p:cNvSpPr/>
          <p:nvPr/>
        </p:nvSpPr>
        <p:spPr>
          <a:xfrm>
            <a:off x="3613475" y="2870198"/>
            <a:ext cx="4037915" cy="469332"/>
          </a:xfrm>
          <a:prstGeom prst="rect">
            <a:avLst/>
          </a:prstGeom>
          <a:solidFill>
            <a:srgbClr val="E4E0F0"/>
          </a:solidFill>
          <a:ln w="26425" cap="flat" cmpd="sng" algn="ctr">
            <a:noFill/>
            <a:prstDash val="solid"/>
          </a:ln>
          <a:effectLst/>
        </p:spPr>
        <p:txBody>
          <a:bodyPr rtlCol="0" anchor="ctr"/>
          <a:lstStyle/>
          <a:p>
            <a:pPr algn="ctr" defTabSz="816268">
              <a:defRPr/>
            </a:pPr>
            <a:endParaRPr lang="en-US" sz="1700" kern="0" dirty="0" err="1">
              <a:solidFill>
                <a:srgbClr val="FFFFFF"/>
              </a:solidFill>
              <a:latin typeface="Calibri"/>
            </a:endParaRPr>
          </a:p>
        </p:txBody>
      </p:sp>
      <p:cxnSp>
        <p:nvCxnSpPr>
          <p:cNvPr id="125" name="Straight Connector 124"/>
          <p:cNvCxnSpPr/>
          <p:nvPr/>
        </p:nvCxnSpPr>
        <p:spPr>
          <a:xfrm>
            <a:off x="434187" y="3432980"/>
            <a:ext cx="6469817" cy="0"/>
          </a:xfrm>
          <a:prstGeom prst="line">
            <a:avLst/>
          </a:prstGeom>
          <a:noFill/>
          <a:ln w="31750" cap="flat" cmpd="sng" algn="ctr">
            <a:solidFill>
              <a:srgbClr val="FFFFFF">
                <a:lumMod val="50000"/>
              </a:srgbClr>
            </a:solidFill>
            <a:prstDash val="solid"/>
          </a:ln>
          <a:effectLst/>
        </p:spPr>
      </p:cxnSp>
      <p:cxnSp>
        <p:nvCxnSpPr>
          <p:cNvPr id="127" name="Straight Connector 126"/>
          <p:cNvCxnSpPr>
            <a:stCxn id="147" idx="2"/>
            <a:endCxn id="146" idx="5"/>
          </p:cNvCxnSpPr>
          <p:nvPr/>
        </p:nvCxnSpPr>
        <p:spPr>
          <a:xfrm flipH="1" flipV="1">
            <a:off x="3650039" y="2870633"/>
            <a:ext cx="1532091" cy="1414309"/>
          </a:xfrm>
          <a:prstGeom prst="line">
            <a:avLst/>
          </a:prstGeom>
          <a:noFill/>
          <a:ln w="28575" cap="flat" cmpd="sng" algn="ctr">
            <a:solidFill>
              <a:srgbClr val="426BB3"/>
            </a:solidFill>
            <a:prstDash val="dash"/>
          </a:ln>
          <a:effectLst/>
        </p:spPr>
      </p:cxnSp>
      <p:cxnSp>
        <p:nvCxnSpPr>
          <p:cNvPr id="128" name="Straight Connector 127"/>
          <p:cNvCxnSpPr>
            <a:stCxn id="149" idx="3"/>
            <a:endCxn id="147" idx="3"/>
          </p:cNvCxnSpPr>
          <p:nvPr/>
        </p:nvCxnSpPr>
        <p:spPr>
          <a:xfrm flipH="1">
            <a:off x="5202216" y="3474422"/>
            <a:ext cx="1653294" cy="859013"/>
          </a:xfrm>
          <a:prstGeom prst="line">
            <a:avLst/>
          </a:prstGeom>
          <a:noFill/>
          <a:ln w="28575" cap="flat" cmpd="sng" algn="ctr">
            <a:solidFill>
              <a:srgbClr val="426BB3"/>
            </a:solidFill>
            <a:prstDash val="dash"/>
          </a:ln>
          <a:effectLst/>
        </p:spPr>
      </p:cxnSp>
      <p:sp>
        <p:nvSpPr>
          <p:cNvPr id="130" name="TextBox 129"/>
          <p:cNvSpPr txBox="1"/>
          <p:nvPr/>
        </p:nvSpPr>
        <p:spPr>
          <a:xfrm>
            <a:off x="5092731" y="3818484"/>
            <a:ext cx="228600" cy="255596"/>
          </a:xfrm>
          <a:prstGeom prst="rect">
            <a:avLst/>
          </a:prstGeom>
          <a:noFill/>
        </p:spPr>
        <p:txBody>
          <a:bodyPr wrap="square" rtlCol="0">
            <a:noAutofit/>
          </a:bodyPr>
          <a:lstStyle/>
          <a:p>
            <a:pPr defTabSz="816268">
              <a:lnSpc>
                <a:spcPct val="90000"/>
              </a:lnSpc>
              <a:defRPr/>
            </a:pPr>
            <a:r>
              <a:rPr lang="en-US" sz="2000" b="1" kern="0" dirty="0">
                <a:solidFill>
                  <a:srgbClr val="9F218B"/>
                </a:solidFill>
                <a:latin typeface="Calibri"/>
              </a:rPr>
              <a:t>A</a:t>
            </a:r>
          </a:p>
        </p:txBody>
      </p:sp>
      <p:sp>
        <p:nvSpPr>
          <p:cNvPr id="131" name="TextBox 130"/>
          <p:cNvSpPr txBox="1"/>
          <p:nvPr/>
        </p:nvSpPr>
        <p:spPr>
          <a:xfrm>
            <a:off x="4819999" y="2507289"/>
            <a:ext cx="635563" cy="266493"/>
          </a:xfrm>
          <a:prstGeom prst="rect">
            <a:avLst/>
          </a:prstGeom>
          <a:noFill/>
        </p:spPr>
        <p:txBody>
          <a:bodyPr wrap="square" rtlCol="0">
            <a:noAutofit/>
          </a:bodyPr>
          <a:lstStyle/>
          <a:p>
            <a:pPr defTabSz="816268">
              <a:lnSpc>
                <a:spcPct val="90000"/>
              </a:lnSpc>
              <a:defRPr/>
            </a:pPr>
            <a:r>
              <a:rPr lang="en-US" sz="2000" b="1" kern="0" dirty="0">
                <a:solidFill>
                  <a:srgbClr val="9F218B"/>
                </a:solidFill>
                <a:latin typeface="Calibri"/>
              </a:rPr>
              <a:t>B</a:t>
            </a:r>
          </a:p>
        </p:txBody>
      </p:sp>
      <p:grpSp>
        <p:nvGrpSpPr>
          <p:cNvPr id="132" name="Group 131"/>
          <p:cNvGrpSpPr/>
          <p:nvPr/>
        </p:nvGrpSpPr>
        <p:grpSpPr>
          <a:xfrm>
            <a:off x="93713" y="4883596"/>
            <a:ext cx="7557675" cy="856673"/>
            <a:chOff x="251290" y="3601823"/>
            <a:chExt cx="5820234" cy="856673"/>
          </a:xfrm>
        </p:grpSpPr>
        <p:sp>
          <p:nvSpPr>
            <p:cNvPr id="133" name="Rectangle 132"/>
            <p:cNvSpPr/>
            <p:nvPr/>
          </p:nvSpPr>
          <p:spPr>
            <a:xfrm>
              <a:off x="490564" y="3601823"/>
              <a:ext cx="5580960" cy="376319"/>
            </a:xfrm>
            <a:prstGeom prst="rect">
              <a:avLst/>
            </a:prstGeom>
            <a:solidFill>
              <a:srgbClr val="E4E0F0"/>
            </a:solidFill>
            <a:ln w="26425" cap="flat" cmpd="sng" algn="ctr">
              <a:noFill/>
              <a:prstDash val="solid"/>
            </a:ln>
            <a:effectLst/>
          </p:spPr>
          <p:txBody>
            <a:bodyPr rtlCol="0" anchor="ctr"/>
            <a:lstStyle/>
            <a:p>
              <a:pPr algn="ctr" defTabSz="816268">
                <a:defRPr/>
              </a:pPr>
              <a:endParaRPr lang="en-US" sz="1700" kern="0" dirty="0" err="1">
                <a:solidFill>
                  <a:srgbClr val="FFFFFF"/>
                </a:solidFill>
                <a:latin typeface="Calibri"/>
              </a:endParaRPr>
            </a:p>
          </p:txBody>
        </p:sp>
        <p:sp>
          <p:nvSpPr>
            <p:cNvPr id="134" name="TextBox 133"/>
            <p:cNvSpPr txBox="1"/>
            <p:nvPr/>
          </p:nvSpPr>
          <p:spPr>
            <a:xfrm>
              <a:off x="251290" y="4171950"/>
              <a:ext cx="801227" cy="270242"/>
            </a:xfrm>
            <a:prstGeom prst="rect">
              <a:avLst/>
            </a:prstGeom>
            <a:noFill/>
          </p:spPr>
          <p:txBody>
            <a:bodyPr wrap="square" rtlCol="0">
              <a:noAutofit/>
            </a:bodyPr>
            <a:lstStyle/>
            <a:p>
              <a:pPr defTabSz="816268">
                <a:lnSpc>
                  <a:spcPct val="90000"/>
                </a:lnSpc>
                <a:defRPr/>
              </a:pPr>
              <a:r>
                <a:rPr lang="en-US" sz="1400" kern="0" dirty="0">
                  <a:solidFill>
                    <a:srgbClr val="5F5F5F"/>
                  </a:solidFill>
                  <a:latin typeface="Calibri"/>
                </a:rPr>
                <a:t>START</a:t>
              </a:r>
            </a:p>
          </p:txBody>
        </p:sp>
        <p:sp>
          <p:nvSpPr>
            <p:cNvPr id="135" name="TextBox 134"/>
            <p:cNvSpPr txBox="1"/>
            <p:nvPr/>
          </p:nvSpPr>
          <p:spPr>
            <a:xfrm>
              <a:off x="1514641" y="4188254"/>
              <a:ext cx="533399" cy="270242"/>
            </a:xfrm>
            <a:prstGeom prst="rect">
              <a:avLst/>
            </a:prstGeom>
            <a:noFill/>
          </p:spPr>
          <p:txBody>
            <a:bodyPr wrap="square" rtlCol="0">
              <a:noAutofit/>
            </a:bodyPr>
            <a:lstStyle/>
            <a:p>
              <a:pPr defTabSz="816268">
                <a:lnSpc>
                  <a:spcPct val="90000"/>
                </a:lnSpc>
                <a:defRPr/>
              </a:pPr>
              <a:r>
                <a:rPr lang="en-US" sz="1400" b="1" kern="0" dirty="0">
                  <a:solidFill>
                    <a:srgbClr val="5F5F5F"/>
                  </a:solidFill>
                  <a:latin typeface="Calibri"/>
                </a:rPr>
                <a:t>Year 1</a:t>
              </a:r>
            </a:p>
          </p:txBody>
        </p:sp>
        <p:sp>
          <p:nvSpPr>
            <p:cNvPr id="136" name="TextBox 135"/>
            <p:cNvSpPr txBox="1"/>
            <p:nvPr/>
          </p:nvSpPr>
          <p:spPr>
            <a:xfrm>
              <a:off x="2699886" y="4171950"/>
              <a:ext cx="533399" cy="270242"/>
            </a:xfrm>
            <a:prstGeom prst="rect">
              <a:avLst/>
            </a:prstGeom>
            <a:noFill/>
          </p:spPr>
          <p:txBody>
            <a:bodyPr wrap="square" rtlCol="0">
              <a:noAutofit/>
            </a:bodyPr>
            <a:lstStyle/>
            <a:p>
              <a:pPr defTabSz="816268">
                <a:lnSpc>
                  <a:spcPct val="90000"/>
                </a:lnSpc>
                <a:defRPr/>
              </a:pPr>
              <a:r>
                <a:rPr lang="en-US" sz="1400" b="1" kern="0" dirty="0">
                  <a:solidFill>
                    <a:srgbClr val="5F5F5F"/>
                  </a:solidFill>
                  <a:latin typeface="Calibri"/>
                </a:rPr>
                <a:t>Year 2	</a:t>
              </a:r>
            </a:p>
          </p:txBody>
        </p:sp>
        <p:sp>
          <p:nvSpPr>
            <p:cNvPr id="137" name="TextBox 136"/>
            <p:cNvSpPr txBox="1"/>
            <p:nvPr/>
          </p:nvSpPr>
          <p:spPr>
            <a:xfrm>
              <a:off x="3942069" y="4171950"/>
              <a:ext cx="533399" cy="270242"/>
            </a:xfrm>
            <a:prstGeom prst="rect">
              <a:avLst/>
            </a:prstGeom>
            <a:noFill/>
          </p:spPr>
          <p:txBody>
            <a:bodyPr wrap="square" rtlCol="0">
              <a:noAutofit/>
            </a:bodyPr>
            <a:lstStyle/>
            <a:p>
              <a:pPr defTabSz="816268">
                <a:lnSpc>
                  <a:spcPct val="90000"/>
                </a:lnSpc>
                <a:defRPr/>
              </a:pPr>
              <a:r>
                <a:rPr lang="en-US" sz="1400" b="1" kern="0" dirty="0">
                  <a:solidFill>
                    <a:srgbClr val="5F5F5F"/>
                  </a:solidFill>
                  <a:latin typeface="Calibri"/>
                </a:rPr>
                <a:t>Year 3</a:t>
              </a:r>
            </a:p>
          </p:txBody>
        </p:sp>
        <p:sp>
          <p:nvSpPr>
            <p:cNvPr id="138" name="TextBox 137"/>
            <p:cNvSpPr txBox="1"/>
            <p:nvPr/>
          </p:nvSpPr>
          <p:spPr>
            <a:xfrm>
              <a:off x="5228616" y="4171950"/>
              <a:ext cx="533399" cy="270242"/>
            </a:xfrm>
            <a:prstGeom prst="rect">
              <a:avLst/>
            </a:prstGeom>
            <a:noFill/>
          </p:spPr>
          <p:txBody>
            <a:bodyPr wrap="square" rtlCol="0">
              <a:noAutofit/>
            </a:bodyPr>
            <a:lstStyle/>
            <a:p>
              <a:pPr defTabSz="816268">
                <a:lnSpc>
                  <a:spcPct val="90000"/>
                </a:lnSpc>
                <a:defRPr/>
              </a:pPr>
              <a:r>
                <a:rPr lang="en-US" sz="1400" b="1" kern="0" dirty="0">
                  <a:solidFill>
                    <a:srgbClr val="5F5F5F"/>
                  </a:solidFill>
                  <a:latin typeface="Calibri"/>
                </a:rPr>
                <a:t>Year 4</a:t>
              </a:r>
            </a:p>
          </p:txBody>
        </p:sp>
        <p:cxnSp>
          <p:nvCxnSpPr>
            <p:cNvPr id="139" name="Straight Connector 138"/>
            <p:cNvCxnSpPr/>
            <p:nvPr/>
          </p:nvCxnSpPr>
          <p:spPr>
            <a:xfrm>
              <a:off x="478512" y="3978142"/>
              <a:ext cx="5593011" cy="0"/>
            </a:xfrm>
            <a:prstGeom prst="line">
              <a:avLst/>
            </a:prstGeom>
            <a:noFill/>
            <a:ln w="9525" cap="flat" cmpd="sng" algn="ctr">
              <a:solidFill>
                <a:srgbClr val="FFFFFF">
                  <a:lumMod val="50000"/>
                </a:srgbClr>
              </a:solidFill>
              <a:prstDash val="solid"/>
            </a:ln>
            <a:effectLst/>
          </p:spPr>
        </p:cxnSp>
        <p:cxnSp>
          <p:nvCxnSpPr>
            <p:cNvPr id="140" name="Straight Connector 139"/>
            <p:cNvCxnSpPr/>
            <p:nvPr/>
          </p:nvCxnSpPr>
          <p:spPr>
            <a:xfrm flipH="1">
              <a:off x="1775973" y="3966986"/>
              <a:ext cx="0" cy="182880"/>
            </a:xfrm>
            <a:prstGeom prst="line">
              <a:avLst/>
            </a:prstGeom>
            <a:noFill/>
            <a:ln w="9525" cap="flat" cmpd="sng" algn="ctr">
              <a:solidFill>
                <a:srgbClr val="FFFFFF">
                  <a:lumMod val="50000"/>
                </a:srgbClr>
              </a:solidFill>
              <a:prstDash val="solid"/>
            </a:ln>
            <a:effectLst/>
          </p:spPr>
        </p:cxnSp>
        <p:cxnSp>
          <p:nvCxnSpPr>
            <p:cNvPr id="141" name="Straight Connector 140"/>
            <p:cNvCxnSpPr/>
            <p:nvPr/>
          </p:nvCxnSpPr>
          <p:spPr>
            <a:xfrm>
              <a:off x="2956383" y="3966986"/>
              <a:ext cx="0" cy="182880"/>
            </a:xfrm>
            <a:prstGeom prst="line">
              <a:avLst/>
            </a:prstGeom>
            <a:noFill/>
            <a:ln w="9525" cap="flat" cmpd="sng" algn="ctr">
              <a:solidFill>
                <a:srgbClr val="FFFFFF">
                  <a:lumMod val="50000"/>
                </a:srgbClr>
              </a:solidFill>
              <a:prstDash val="solid"/>
            </a:ln>
            <a:effectLst/>
          </p:spPr>
        </p:cxnSp>
        <p:cxnSp>
          <p:nvCxnSpPr>
            <p:cNvPr id="142" name="Straight Connector 141"/>
            <p:cNvCxnSpPr/>
            <p:nvPr/>
          </p:nvCxnSpPr>
          <p:spPr>
            <a:xfrm>
              <a:off x="4212860" y="3966986"/>
              <a:ext cx="0" cy="182880"/>
            </a:xfrm>
            <a:prstGeom prst="line">
              <a:avLst/>
            </a:prstGeom>
            <a:noFill/>
            <a:ln w="9525" cap="flat" cmpd="sng" algn="ctr">
              <a:solidFill>
                <a:srgbClr val="FFFFFF">
                  <a:lumMod val="50000"/>
                </a:srgbClr>
              </a:solidFill>
              <a:prstDash val="solid"/>
            </a:ln>
            <a:effectLst/>
          </p:spPr>
        </p:cxnSp>
        <p:cxnSp>
          <p:nvCxnSpPr>
            <p:cNvPr id="143" name="Straight Connector 142"/>
            <p:cNvCxnSpPr/>
            <p:nvPr/>
          </p:nvCxnSpPr>
          <p:spPr>
            <a:xfrm flipH="1">
              <a:off x="5491370" y="3966986"/>
              <a:ext cx="0" cy="182880"/>
            </a:xfrm>
            <a:prstGeom prst="line">
              <a:avLst/>
            </a:prstGeom>
            <a:noFill/>
            <a:ln w="9525" cap="flat" cmpd="sng" algn="ctr">
              <a:solidFill>
                <a:srgbClr val="FFFFFF">
                  <a:lumMod val="50000"/>
                </a:srgbClr>
              </a:solidFill>
              <a:prstDash val="solid"/>
            </a:ln>
            <a:effectLst/>
          </p:spPr>
        </p:cxnSp>
        <p:cxnSp>
          <p:nvCxnSpPr>
            <p:cNvPr id="144" name="Straight Connector 143"/>
            <p:cNvCxnSpPr/>
            <p:nvPr/>
          </p:nvCxnSpPr>
          <p:spPr>
            <a:xfrm flipH="1">
              <a:off x="485196" y="3601823"/>
              <a:ext cx="1480" cy="570127"/>
            </a:xfrm>
            <a:prstGeom prst="line">
              <a:avLst/>
            </a:prstGeom>
            <a:noFill/>
            <a:ln w="9525" cap="flat" cmpd="sng" algn="ctr">
              <a:solidFill>
                <a:srgbClr val="FFFFFF">
                  <a:lumMod val="50000"/>
                </a:srgbClr>
              </a:solidFill>
              <a:prstDash val="solid"/>
            </a:ln>
            <a:effectLst/>
          </p:spPr>
        </p:cxnSp>
      </p:grpSp>
      <p:sp>
        <p:nvSpPr>
          <p:cNvPr id="147" name="Oval 146"/>
          <p:cNvSpPr/>
          <p:nvPr/>
        </p:nvSpPr>
        <p:spPr>
          <a:xfrm>
            <a:off x="5182129" y="4216361"/>
            <a:ext cx="137160" cy="137160"/>
          </a:xfrm>
          <a:prstGeom prst="ellipse">
            <a:avLst/>
          </a:prstGeom>
          <a:solidFill>
            <a:srgbClr val="FFFFFF"/>
          </a:solidFill>
          <a:ln w="26425" cap="flat" cmpd="sng" algn="ctr">
            <a:solidFill>
              <a:srgbClr val="FFFFFF">
                <a:lumMod val="50000"/>
              </a:srgbClr>
            </a:solidFill>
            <a:prstDash val="solid"/>
          </a:ln>
          <a:effectLst/>
        </p:spPr>
        <p:txBody>
          <a:bodyPr rtlCol="0" anchor="ctr"/>
          <a:lstStyle/>
          <a:p>
            <a:pPr algn="ctr" defTabSz="816268">
              <a:defRPr/>
            </a:pPr>
            <a:endParaRPr lang="en-US" sz="1700" kern="0" dirty="0" err="1">
              <a:solidFill>
                <a:srgbClr val="FFFFFF"/>
              </a:solidFill>
              <a:latin typeface="Calibri"/>
            </a:endParaRPr>
          </a:p>
        </p:txBody>
      </p:sp>
      <p:cxnSp>
        <p:nvCxnSpPr>
          <p:cNvPr id="148" name="Straight Connector 147"/>
          <p:cNvCxnSpPr/>
          <p:nvPr/>
        </p:nvCxnSpPr>
        <p:spPr>
          <a:xfrm>
            <a:off x="5237821" y="2844900"/>
            <a:ext cx="1678585" cy="3215"/>
          </a:xfrm>
          <a:prstGeom prst="line">
            <a:avLst/>
          </a:prstGeom>
          <a:noFill/>
          <a:ln w="38100" cap="flat" cmpd="sng" algn="ctr">
            <a:solidFill>
              <a:srgbClr val="492F92"/>
            </a:solidFill>
            <a:prstDash val="solid"/>
          </a:ln>
          <a:effectLst/>
        </p:spPr>
      </p:cxnSp>
      <p:sp>
        <p:nvSpPr>
          <p:cNvPr id="149" name="Oval 148"/>
          <p:cNvSpPr/>
          <p:nvPr/>
        </p:nvSpPr>
        <p:spPr>
          <a:xfrm>
            <a:off x="6835423" y="3357348"/>
            <a:ext cx="137160" cy="137160"/>
          </a:xfrm>
          <a:prstGeom prst="ellipse">
            <a:avLst/>
          </a:prstGeom>
          <a:solidFill>
            <a:srgbClr val="FFFFFF"/>
          </a:solidFill>
          <a:ln w="26425" cap="flat" cmpd="sng" algn="ctr">
            <a:solidFill>
              <a:srgbClr val="FFFFFF">
                <a:lumMod val="50000"/>
              </a:srgbClr>
            </a:solidFill>
            <a:prstDash val="solid"/>
          </a:ln>
          <a:effectLst/>
        </p:spPr>
        <p:txBody>
          <a:bodyPr rtlCol="0" anchor="ctr"/>
          <a:lstStyle/>
          <a:p>
            <a:pPr algn="ctr" defTabSz="816268">
              <a:defRPr/>
            </a:pPr>
            <a:endParaRPr lang="en-US" sz="1700" kern="0" dirty="0" err="1">
              <a:solidFill>
                <a:srgbClr val="FFFFFF"/>
              </a:solidFill>
              <a:latin typeface="Calibri"/>
            </a:endParaRPr>
          </a:p>
        </p:txBody>
      </p:sp>
      <p:cxnSp>
        <p:nvCxnSpPr>
          <p:cNvPr id="150" name="Straight Connector 149"/>
          <p:cNvCxnSpPr/>
          <p:nvPr/>
        </p:nvCxnSpPr>
        <p:spPr>
          <a:xfrm flipH="1">
            <a:off x="404414" y="2523564"/>
            <a:ext cx="0" cy="2194560"/>
          </a:xfrm>
          <a:prstGeom prst="line">
            <a:avLst/>
          </a:prstGeom>
          <a:noFill/>
          <a:ln w="9525" cap="flat" cmpd="sng" algn="ctr">
            <a:solidFill>
              <a:srgbClr val="FFFFFF">
                <a:lumMod val="50000"/>
              </a:srgbClr>
            </a:solidFill>
            <a:prstDash val="solid"/>
          </a:ln>
          <a:effectLst/>
        </p:spPr>
      </p:cxnSp>
      <p:sp>
        <p:nvSpPr>
          <p:cNvPr id="151" name="Oval 150"/>
          <p:cNvSpPr/>
          <p:nvPr/>
        </p:nvSpPr>
        <p:spPr>
          <a:xfrm>
            <a:off x="364612" y="3349728"/>
            <a:ext cx="137160" cy="137160"/>
          </a:xfrm>
          <a:prstGeom prst="ellipse">
            <a:avLst/>
          </a:prstGeom>
          <a:solidFill>
            <a:srgbClr val="FFFFFF"/>
          </a:solidFill>
          <a:ln w="26425" cap="flat" cmpd="sng" algn="ctr">
            <a:solidFill>
              <a:srgbClr val="FFFFFF">
                <a:lumMod val="50000"/>
              </a:srgbClr>
            </a:solidFill>
            <a:prstDash val="solid"/>
          </a:ln>
          <a:effectLst/>
        </p:spPr>
        <p:txBody>
          <a:bodyPr rtlCol="0" anchor="ctr"/>
          <a:lstStyle/>
          <a:p>
            <a:pPr algn="ctr" defTabSz="816268">
              <a:defRPr/>
            </a:pPr>
            <a:endParaRPr lang="en-US" sz="1700" kern="0" dirty="0" err="1">
              <a:solidFill>
                <a:srgbClr val="FFFFFF"/>
              </a:solidFill>
              <a:latin typeface="Calibri"/>
            </a:endParaRPr>
          </a:p>
        </p:txBody>
      </p:sp>
      <p:sp>
        <p:nvSpPr>
          <p:cNvPr id="154" name="Freeform 545"/>
          <p:cNvSpPr>
            <a:spLocks noEditPoints="1"/>
          </p:cNvSpPr>
          <p:nvPr/>
        </p:nvSpPr>
        <p:spPr bwMode="gray">
          <a:xfrm>
            <a:off x="6774302" y="1964708"/>
            <a:ext cx="235431" cy="316596"/>
          </a:xfrm>
          <a:custGeom>
            <a:avLst/>
            <a:gdLst>
              <a:gd name="T0" fmla="*/ 317 w 317"/>
              <a:gd name="T1" fmla="*/ 230 h 414"/>
              <a:gd name="T2" fmla="*/ 272 w 317"/>
              <a:gd name="T3" fmla="*/ 185 h 414"/>
              <a:gd name="T4" fmla="*/ 45 w 317"/>
              <a:gd name="T5" fmla="*/ 185 h 414"/>
              <a:gd name="T6" fmla="*/ 0 w 317"/>
              <a:gd name="T7" fmla="*/ 230 h 414"/>
              <a:gd name="T8" fmla="*/ 0 w 317"/>
              <a:gd name="T9" fmla="*/ 369 h 414"/>
              <a:gd name="T10" fmla="*/ 45 w 317"/>
              <a:gd name="T11" fmla="*/ 414 h 414"/>
              <a:gd name="T12" fmla="*/ 272 w 317"/>
              <a:gd name="T13" fmla="*/ 414 h 414"/>
              <a:gd name="T14" fmla="*/ 317 w 317"/>
              <a:gd name="T15" fmla="*/ 369 h 414"/>
              <a:gd name="T16" fmla="*/ 317 w 317"/>
              <a:gd name="T17" fmla="*/ 230 h 414"/>
              <a:gd name="T18" fmla="*/ 180 w 317"/>
              <a:gd name="T19" fmla="*/ 300 h 414"/>
              <a:gd name="T20" fmla="*/ 180 w 317"/>
              <a:gd name="T21" fmla="*/ 344 h 414"/>
              <a:gd name="T22" fmla="*/ 159 w 317"/>
              <a:gd name="T23" fmla="*/ 365 h 414"/>
              <a:gd name="T24" fmla="*/ 137 w 317"/>
              <a:gd name="T25" fmla="*/ 344 h 414"/>
              <a:gd name="T26" fmla="*/ 137 w 317"/>
              <a:gd name="T27" fmla="*/ 300 h 414"/>
              <a:gd name="T28" fmla="*/ 123 w 317"/>
              <a:gd name="T29" fmla="*/ 272 h 414"/>
              <a:gd name="T30" fmla="*/ 159 w 317"/>
              <a:gd name="T31" fmla="*/ 235 h 414"/>
              <a:gd name="T32" fmla="*/ 195 w 317"/>
              <a:gd name="T33" fmla="*/ 272 h 414"/>
              <a:gd name="T34" fmla="*/ 180 w 317"/>
              <a:gd name="T35" fmla="*/ 300 h 414"/>
              <a:gd name="T36" fmla="*/ 46 w 317"/>
              <a:gd name="T37" fmla="*/ 112 h 414"/>
              <a:gd name="T38" fmla="*/ 159 w 317"/>
              <a:gd name="T39" fmla="*/ 0 h 414"/>
              <a:gd name="T40" fmla="*/ 271 w 317"/>
              <a:gd name="T41" fmla="*/ 112 h 414"/>
              <a:gd name="T42" fmla="*/ 271 w 317"/>
              <a:gd name="T43" fmla="*/ 153 h 414"/>
              <a:gd name="T44" fmla="*/ 221 w 317"/>
              <a:gd name="T45" fmla="*/ 153 h 414"/>
              <a:gd name="T46" fmla="*/ 221 w 317"/>
              <a:gd name="T47" fmla="*/ 112 h 414"/>
              <a:gd name="T48" fmla="*/ 159 w 317"/>
              <a:gd name="T49" fmla="*/ 50 h 414"/>
              <a:gd name="T50" fmla="*/ 96 w 317"/>
              <a:gd name="T51" fmla="*/ 112 h 414"/>
              <a:gd name="T52" fmla="*/ 96 w 317"/>
              <a:gd name="T53" fmla="*/ 153 h 414"/>
              <a:gd name="T54" fmla="*/ 46 w 317"/>
              <a:gd name="T55" fmla="*/ 153 h 414"/>
              <a:gd name="T56" fmla="*/ 46 w 317"/>
              <a:gd name="T57" fmla="*/ 11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7" h="414">
                <a:moveTo>
                  <a:pt x="317" y="230"/>
                </a:moveTo>
                <a:cubicBezTo>
                  <a:pt x="317" y="205"/>
                  <a:pt x="297" y="185"/>
                  <a:pt x="272" y="185"/>
                </a:cubicBezTo>
                <a:cubicBezTo>
                  <a:pt x="45" y="185"/>
                  <a:pt x="45" y="185"/>
                  <a:pt x="45" y="185"/>
                </a:cubicBezTo>
                <a:cubicBezTo>
                  <a:pt x="20" y="185"/>
                  <a:pt x="0" y="205"/>
                  <a:pt x="0" y="230"/>
                </a:cubicBezTo>
                <a:cubicBezTo>
                  <a:pt x="0" y="369"/>
                  <a:pt x="0" y="369"/>
                  <a:pt x="0" y="369"/>
                </a:cubicBezTo>
                <a:cubicBezTo>
                  <a:pt x="0" y="394"/>
                  <a:pt x="20" y="414"/>
                  <a:pt x="45" y="414"/>
                </a:cubicBezTo>
                <a:cubicBezTo>
                  <a:pt x="272" y="414"/>
                  <a:pt x="272" y="414"/>
                  <a:pt x="272" y="414"/>
                </a:cubicBezTo>
                <a:cubicBezTo>
                  <a:pt x="297" y="414"/>
                  <a:pt x="317" y="394"/>
                  <a:pt x="317" y="369"/>
                </a:cubicBezTo>
                <a:lnTo>
                  <a:pt x="317" y="230"/>
                </a:lnTo>
                <a:close/>
                <a:moveTo>
                  <a:pt x="180" y="300"/>
                </a:moveTo>
                <a:cubicBezTo>
                  <a:pt x="180" y="344"/>
                  <a:pt x="180" y="344"/>
                  <a:pt x="180" y="344"/>
                </a:cubicBezTo>
                <a:cubicBezTo>
                  <a:pt x="180" y="356"/>
                  <a:pt x="170" y="365"/>
                  <a:pt x="159" y="365"/>
                </a:cubicBezTo>
                <a:cubicBezTo>
                  <a:pt x="147" y="365"/>
                  <a:pt x="137" y="356"/>
                  <a:pt x="137" y="344"/>
                </a:cubicBezTo>
                <a:cubicBezTo>
                  <a:pt x="137" y="300"/>
                  <a:pt x="137" y="300"/>
                  <a:pt x="137" y="300"/>
                </a:cubicBezTo>
                <a:cubicBezTo>
                  <a:pt x="128" y="294"/>
                  <a:pt x="123" y="283"/>
                  <a:pt x="123" y="272"/>
                </a:cubicBezTo>
                <a:cubicBezTo>
                  <a:pt x="123" y="252"/>
                  <a:pt x="139" y="235"/>
                  <a:pt x="159" y="235"/>
                </a:cubicBezTo>
                <a:cubicBezTo>
                  <a:pt x="178" y="235"/>
                  <a:pt x="195" y="252"/>
                  <a:pt x="195" y="272"/>
                </a:cubicBezTo>
                <a:cubicBezTo>
                  <a:pt x="195" y="283"/>
                  <a:pt x="189" y="294"/>
                  <a:pt x="180" y="300"/>
                </a:cubicBezTo>
                <a:moveTo>
                  <a:pt x="46" y="112"/>
                </a:moveTo>
                <a:cubicBezTo>
                  <a:pt x="46" y="50"/>
                  <a:pt x="96" y="0"/>
                  <a:pt x="159" y="0"/>
                </a:cubicBezTo>
                <a:cubicBezTo>
                  <a:pt x="221" y="0"/>
                  <a:pt x="271" y="50"/>
                  <a:pt x="271" y="112"/>
                </a:cubicBezTo>
                <a:cubicBezTo>
                  <a:pt x="271" y="153"/>
                  <a:pt x="271" y="153"/>
                  <a:pt x="271" y="153"/>
                </a:cubicBezTo>
                <a:cubicBezTo>
                  <a:pt x="221" y="153"/>
                  <a:pt x="221" y="153"/>
                  <a:pt x="221" y="153"/>
                </a:cubicBezTo>
                <a:cubicBezTo>
                  <a:pt x="221" y="112"/>
                  <a:pt x="221" y="112"/>
                  <a:pt x="221" y="112"/>
                </a:cubicBezTo>
                <a:cubicBezTo>
                  <a:pt x="221" y="78"/>
                  <a:pt x="193" y="50"/>
                  <a:pt x="159" y="50"/>
                </a:cubicBezTo>
                <a:cubicBezTo>
                  <a:pt x="124" y="50"/>
                  <a:pt x="96" y="78"/>
                  <a:pt x="96" y="112"/>
                </a:cubicBezTo>
                <a:cubicBezTo>
                  <a:pt x="96" y="153"/>
                  <a:pt x="96" y="153"/>
                  <a:pt x="96" y="153"/>
                </a:cubicBezTo>
                <a:cubicBezTo>
                  <a:pt x="46" y="153"/>
                  <a:pt x="46" y="153"/>
                  <a:pt x="46" y="153"/>
                </a:cubicBezTo>
                <a:lnTo>
                  <a:pt x="46" y="112"/>
                </a:lnTo>
                <a:close/>
              </a:path>
            </a:pathLst>
          </a:custGeom>
          <a:solidFill>
            <a:srgbClr val="424242"/>
          </a:solidFill>
          <a:ln>
            <a:noFill/>
          </a:ln>
        </p:spPr>
        <p:txBody>
          <a:bodyPr vert="horz" wrap="square" lIns="91440" tIns="45720" rIns="91440" bIns="45720" numCol="1" anchor="t" anchorCtr="0" compatLnSpc="1">
            <a:prstTxWarp prst="textNoShape">
              <a:avLst/>
            </a:prstTxWarp>
          </a:bodyPr>
          <a:lstStyle/>
          <a:p>
            <a:pPr defTabSz="816268">
              <a:defRPr/>
            </a:pPr>
            <a:endParaRPr lang="en-US" sz="1700" kern="0">
              <a:solidFill>
                <a:srgbClr val="113388"/>
              </a:solidFill>
              <a:latin typeface="Calibri"/>
            </a:endParaRPr>
          </a:p>
        </p:txBody>
      </p:sp>
      <p:sp>
        <p:nvSpPr>
          <p:cNvPr id="155" name="Oval 154"/>
          <p:cNvSpPr/>
          <p:nvPr/>
        </p:nvSpPr>
        <p:spPr>
          <a:xfrm>
            <a:off x="5173295" y="2768619"/>
            <a:ext cx="137160" cy="137160"/>
          </a:xfrm>
          <a:prstGeom prst="ellipse">
            <a:avLst/>
          </a:prstGeom>
          <a:solidFill>
            <a:srgbClr val="FFFFFF"/>
          </a:solidFill>
          <a:ln w="26425" cap="flat" cmpd="sng" algn="ctr">
            <a:solidFill>
              <a:srgbClr val="FFFFFF">
                <a:lumMod val="50000"/>
              </a:srgbClr>
            </a:solidFill>
            <a:prstDash val="solid"/>
          </a:ln>
          <a:effectLst/>
        </p:spPr>
        <p:txBody>
          <a:bodyPr rtlCol="0" anchor="ctr"/>
          <a:lstStyle/>
          <a:p>
            <a:pPr algn="ctr" defTabSz="816268">
              <a:defRPr/>
            </a:pPr>
            <a:endParaRPr lang="en-US" sz="1700" kern="0" dirty="0" err="1">
              <a:solidFill>
                <a:srgbClr val="FFFFFF"/>
              </a:solidFill>
              <a:latin typeface="Calibri"/>
            </a:endParaRPr>
          </a:p>
        </p:txBody>
      </p:sp>
      <p:sp>
        <p:nvSpPr>
          <p:cNvPr id="156" name="Freeform 545"/>
          <p:cNvSpPr>
            <a:spLocks noEditPoints="1"/>
          </p:cNvSpPr>
          <p:nvPr/>
        </p:nvSpPr>
        <p:spPr bwMode="gray">
          <a:xfrm>
            <a:off x="5138680" y="2311691"/>
            <a:ext cx="235431" cy="316596"/>
          </a:xfrm>
          <a:custGeom>
            <a:avLst/>
            <a:gdLst>
              <a:gd name="T0" fmla="*/ 317 w 317"/>
              <a:gd name="T1" fmla="*/ 230 h 414"/>
              <a:gd name="T2" fmla="*/ 272 w 317"/>
              <a:gd name="T3" fmla="*/ 185 h 414"/>
              <a:gd name="T4" fmla="*/ 45 w 317"/>
              <a:gd name="T5" fmla="*/ 185 h 414"/>
              <a:gd name="T6" fmla="*/ 0 w 317"/>
              <a:gd name="T7" fmla="*/ 230 h 414"/>
              <a:gd name="T8" fmla="*/ 0 w 317"/>
              <a:gd name="T9" fmla="*/ 369 h 414"/>
              <a:gd name="T10" fmla="*/ 45 w 317"/>
              <a:gd name="T11" fmla="*/ 414 h 414"/>
              <a:gd name="T12" fmla="*/ 272 w 317"/>
              <a:gd name="T13" fmla="*/ 414 h 414"/>
              <a:gd name="T14" fmla="*/ 317 w 317"/>
              <a:gd name="T15" fmla="*/ 369 h 414"/>
              <a:gd name="T16" fmla="*/ 317 w 317"/>
              <a:gd name="T17" fmla="*/ 230 h 414"/>
              <a:gd name="T18" fmla="*/ 180 w 317"/>
              <a:gd name="T19" fmla="*/ 300 h 414"/>
              <a:gd name="T20" fmla="*/ 180 w 317"/>
              <a:gd name="T21" fmla="*/ 344 h 414"/>
              <a:gd name="T22" fmla="*/ 159 w 317"/>
              <a:gd name="T23" fmla="*/ 365 h 414"/>
              <a:gd name="T24" fmla="*/ 137 w 317"/>
              <a:gd name="T25" fmla="*/ 344 h 414"/>
              <a:gd name="T26" fmla="*/ 137 w 317"/>
              <a:gd name="T27" fmla="*/ 300 h 414"/>
              <a:gd name="T28" fmla="*/ 123 w 317"/>
              <a:gd name="T29" fmla="*/ 272 h 414"/>
              <a:gd name="T30" fmla="*/ 159 w 317"/>
              <a:gd name="T31" fmla="*/ 235 h 414"/>
              <a:gd name="T32" fmla="*/ 195 w 317"/>
              <a:gd name="T33" fmla="*/ 272 h 414"/>
              <a:gd name="T34" fmla="*/ 180 w 317"/>
              <a:gd name="T35" fmla="*/ 300 h 414"/>
              <a:gd name="T36" fmla="*/ 46 w 317"/>
              <a:gd name="T37" fmla="*/ 112 h 414"/>
              <a:gd name="T38" fmla="*/ 159 w 317"/>
              <a:gd name="T39" fmla="*/ 0 h 414"/>
              <a:gd name="T40" fmla="*/ 271 w 317"/>
              <a:gd name="T41" fmla="*/ 112 h 414"/>
              <a:gd name="T42" fmla="*/ 271 w 317"/>
              <a:gd name="T43" fmla="*/ 153 h 414"/>
              <a:gd name="T44" fmla="*/ 221 w 317"/>
              <a:gd name="T45" fmla="*/ 153 h 414"/>
              <a:gd name="T46" fmla="*/ 221 w 317"/>
              <a:gd name="T47" fmla="*/ 112 h 414"/>
              <a:gd name="T48" fmla="*/ 159 w 317"/>
              <a:gd name="T49" fmla="*/ 50 h 414"/>
              <a:gd name="T50" fmla="*/ 96 w 317"/>
              <a:gd name="T51" fmla="*/ 112 h 414"/>
              <a:gd name="T52" fmla="*/ 96 w 317"/>
              <a:gd name="T53" fmla="*/ 153 h 414"/>
              <a:gd name="T54" fmla="*/ 46 w 317"/>
              <a:gd name="T55" fmla="*/ 153 h 414"/>
              <a:gd name="T56" fmla="*/ 46 w 317"/>
              <a:gd name="T57" fmla="*/ 11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7" h="414">
                <a:moveTo>
                  <a:pt x="317" y="230"/>
                </a:moveTo>
                <a:cubicBezTo>
                  <a:pt x="317" y="205"/>
                  <a:pt x="297" y="185"/>
                  <a:pt x="272" y="185"/>
                </a:cubicBezTo>
                <a:cubicBezTo>
                  <a:pt x="45" y="185"/>
                  <a:pt x="45" y="185"/>
                  <a:pt x="45" y="185"/>
                </a:cubicBezTo>
                <a:cubicBezTo>
                  <a:pt x="20" y="185"/>
                  <a:pt x="0" y="205"/>
                  <a:pt x="0" y="230"/>
                </a:cubicBezTo>
                <a:cubicBezTo>
                  <a:pt x="0" y="369"/>
                  <a:pt x="0" y="369"/>
                  <a:pt x="0" y="369"/>
                </a:cubicBezTo>
                <a:cubicBezTo>
                  <a:pt x="0" y="394"/>
                  <a:pt x="20" y="414"/>
                  <a:pt x="45" y="414"/>
                </a:cubicBezTo>
                <a:cubicBezTo>
                  <a:pt x="272" y="414"/>
                  <a:pt x="272" y="414"/>
                  <a:pt x="272" y="414"/>
                </a:cubicBezTo>
                <a:cubicBezTo>
                  <a:pt x="297" y="414"/>
                  <a:pt x="317" y="394"/>
                  <a:pt x="317" y="369"/>
                </a:cubicBezTo>
                <a:lnTo>
                  <a:pt x="317" y="230"/>
                </a:lnTo>
                <a:close/>
                <a:moveTo>
                  <a:pt x="180" y="300"/>
                </a:moveTo>
                <a:cubicBezTo>
                  <a:pt x="180" y="344"/>
                  <a:pt x="180" y="344"/>
                  <a:pt x="180" y="344"/>
                </a:cubicBezTo>
                <a:cubicBezTo>
                  <a:pt x="180" y="356"/>
                  <a:pt x="170" y="365"/>
                  <a:pt x="159" y="365"/>
                </a:cubicBezTo>
                <a:cubicBezTo>
                  <a:pt x="147" y="365"/>
                  <a:pt x="137" y="356"/>
                  <a:pt x="137" y="344"/>
                </a:cubicBezTo>
                <a:cubicBezTo>
                  <a:pt x="137" y="300"/>
                  <a:pt x="137" y="300"/>
                  <a:pt x="137" y="300"/>
                </a:cubicBezTo>
                <a:cubicBezTo>
                  <a:pt x="128" y="294"/>
                  <a:pt x="123" y="283"/>
                  <a:pt x="123" y="272"/>
                </a:cubicBezTo>
                <a:cubicBezTo>
                  <a:pt x="123" y="252"/>
                  <a:pt x="139" y="235"/>
                  <a:pt x="159" y="235"/>
                </a:cubicBezTo>
                <a:cubicBezTo>
                  <a:pt x="178" y="235"/>
                  <a:pt x="195" y="252"/>
                  <a:pt x="195" y="272"/>
                </a:cubicBezTo>
                <a:cubicBezTo>
                  <a:pt x="195" y="283"/>
                  <a:pt x="189" y="294"/>
                  <a:pt x="180" y="300"/>
                </a:cubicBezTo>
                <a:moveTo>
                  <a:pt x="46" y="112"/>
                </a:moveTo>
                <a:cubicBezTo>
                  <a:pt x="46" y="50"/>
                  <a:pt x="96" y="0"/>
                  <a:pt x="159" y="0"/>
                </a:cubicBezTo>
                <a:cubicBezTo>
                  <a:pt x="221" y="0"/>
                  <a:pt x="271" y="50"/>
                  <a:pt x="271" y="112"/>
                </a:cubicBezTo>
                <a:cubicBezTo>
                  <a:pt x="271" y="153"/>
                  <a:pt x="271" y="153"/>
                  <a:pt x="271" y="153"/>
                </a:cubicBezTo>
                <a:cubicBezTo>
                  <a:pt x="221" y="153"/>
                  <a:pt x="221" y="153"/>
                  <a:pt x="221" y="153"/>
                </a:cubicBezTo>
                <a:cubicBezTo>
                  <a:pt x="221" y="112"/>
                  <a:pt x="221" y="112"/>
                  <a:pt x="221" y="112"/>
                </a:cubicBezTo>
                <a:cubicBezTo>
                  <a:pt x="221" y="78"/>
                  <a:pt x="193" y="50"/>
                  <a:pt x="159" y="50"/>
                </a:cubicBezTo>
                <a:cubicBezTo>
                  <a:pt x="124" y="50"/>
                  <a:pt x="96" y="78"/>
                  <a:pt x="96" y="112"/>
                </a:cubicBezTo>
                <a:cubicBezTo>
                  <a:pt x="96" y="153"/>
                  <a:pt x="96" y="153"/>
                  <a:pt x="96" y="153"/>
                </a:cubicBezTo>
                <a:cubicBezTo>
                  <a:pt x="46" y="153"/>
                  <a:pt x="46" y="153"/>
                  <a:pt x="46" y="153"/>
                </a:cubicBezTo>
                <a:lnTo>
                  <a:pt x="46" y="112"/>
                </a:lnTo>
                <a:close/>
              </a:path>
            </a:pathLst>
          </a:custGeom>
          <a:solidFill>
            <a:srgbClr val="424242"/>
          </a:solidFill>
          <a:ln>
            <a:noFill/>
          </a:ln>
        </p:spPr>
        <p:txBody>
          <a:bodyPr vert="horz" wrap="square" lIns="91440" tIns="45720" rIns="91440" bIns="45720" numCol="1" anchor="t" anchorCtr="0" compatLnSpc="1">
            <a:prstTxWarp prst="textNoShape">
              <a:avLst/>
            </a:prstTxWarp>
          </a:bodyPr>
          <a:lstStyle/>
          <a:p>
            <a:pPr defTabSz="816268">
              <a:defRPr/>
            </a:pPr>
            <a:endParaRPr lang="en-US" sz="1700" kern="0">
              <a:solidFill>
                <a:srgbClr val="113388"/>
              </a:solidFill>
              <a:latin typeface="Calibri"/>
            </a:endParaRPr>
          </a:p>
        </p:txBody>
      </p:sp>
      <p:grpSp>
        <p:nvGrpSpPr>
          <p:cNvPr id="6" name="Group 5"/>
          <p:cNvGrpSpPr/>
          <p:nvPr/>
        </p:nvGrpSpPr>
        <p:grpSpPr>
          <a:xfrm>
            <a:off x="4852657" y="974992"/>
            <a:ext cx="3211302" cy="634519"/>
            <a:chOff x="4851069" y="974991"/>
            <a:chExt cx="3211302" cy="634519"/>
          </a:xfrm>
        </p:grpSpPr>
        <p:cxnSp>
          <p:nvCxnSpPr>
            <p:cNvPr id="158" name="Straight Connector 157"/>
            <p:cNvCxnSpPr/>
            <p:nvPr/>
          </p:nvCxnSpPr>
          <p:spPr>
            <a:xfrm>
              <a:off x="4851069" y="1562143"/>
              <a:ext cx="500595" cy="0"/>
            </a:xfrm>
            <a:prstGeom prst="line">
              <a:avLst/>
            </a:prstGeom>
            <a:noFill/>
            <a:ln w="28575" cap="flat" cmpd="sng" algn="ctr">
              <a:solidFill>
                <a:srgbClr val="492F92"/>
              </a:solidFill>
              <a:prstDash val="solid"/>
            </a:ln>
            <a:effectLst/>
          </p:spPr>
        </p:cxnSp>
        <p:cxnSp>
          <p:nvCxnSpPr>
            <p:cNvPr id="159" name="Straight Connector 158"/>
            <p:cNvCxnSpPr/>
            <p:nvPr/>
          </p:nvCxnSpPr>
          <p:spPr>
            <a:xfrm flipV="1">
              <a:off x="4851069" y="1331335"/>
              <a:ext cx="502920" cy="3732"/>
            </a:xfrm>
            <a:prstGeom prst="line">
              <a:avLst/>
            </a:prstGeom>
            <a:noFill/>
            <a:ln w="28575" cap="flat" cmpd="sng" algn="ctr">
              <a:solidFill>
                <a:srgbClr val="426BB3"/>
              </a:solidFill>
              <a:prstDash val="dash"/>
            </a:ln>
            <a:effectLst/>
          </p:spPr>
        </p:cxnSp>
        <p:cxnSp>
          <p:nvCxnSpPr>
            <p:cNvPr id="160" name="Straight Connector 159"/>
            <p:cNvCxnSpPr/>
            <p:nvPr/>
          </p:nvCxnSpPr>
          <p:spPr>
            <a:xfrm>
              <a:off x="4851069" y="1080685"/>
              <a:ext cx="500595" cy="0"/>
            </a:xfrm>
            <a:prstGeom prst="line">
              <a:avLst/>
            </a:prstGeom>
            <a:noFill/>
            <a:ln w="28575" cap="flat" cmpd="sng" algn="ctr">
              <a:solidFill>
                <a:srgbClr val="6F6F6F"/>
              </a:solidFill>
              <a:prstDash val="solid"/>
            </a:ln>
            <a:effectLst/>
          </p:spPr>
        </p:cxnSp>
        <p:sp>
          <p:nvSpPr>
            <p:cNvPr id="161" name="TextBox 160"/>
            <p:cNvSpPr txBox="1"/>
            <p:nvPr/>
          </p:nvSpPr>
          <p:spPr>
            <a:xfrm>
              <a:off x="5372522" y="1457110"/>
              <a:ext cx="2085811" cy="152400"/>
            </a:xfrm>
            <a:prstGeom prst="rect">
              <a:avLst/>
            </a:prstGeom>
            <a:noFill/>
          </p:spPr>
          <p:txBody>
            <a:bodyPr wrap="square" rtlCol="0">
              <a:noAutofit/>
            </a:bodyPr>
            <a:lstStyle/>
            <a:p>
              <a:pPr defTabSz="816268">
                <a:lnSpc>
                  <a:spcPct val="90000"/>
                </a:lnSpc>
                <a:defRPr/>
              </a:pPr>
              <a:r>
                <a:rPr lang="en-US" sz="1200" kern="0" dirty="0">
                  <a:solidFill>
                    <a:srgbClr val="FFFFFF">
                      <a:lumMod val="50000"/>
                    </a:srgbClr>
                  </a:solidFill>
                  <a:latin typeface="Calibri"/>
                </a:rPr>
                <a:t>ACCUMULATION VALUE</a:t>
              </a:r>
            </a:p>
          </p:txBody>
        </p:sp>
        <p:sp>
          <p:nvSpPr>
            <p:cNvPr id="162" name="TextBox 161"/>
            <p:cNvSpPr txBox="1"/>
            <p:nvPr/>
          </p:nvSpPr>
          <p:spPr>
            <a:xfrm>
              <a:off x="5372522" y="1208428"/>
              <a:ext cx="2085811" cy="222213"/>
            </a:xfrm>
            <a:prstGeom prst="rect">
              <a:avLst/>
            </a:prstGeom>
            <a:noFill/>
          </p:spPr>
          <p:txBody>
            <a:bodyPr wrap="square" rtlCol="0">
              <a:noAutofit/>
            </a:bodyPr>
            <a:lstStyle/>
            <a:p>
              <a:pPr defTabSz="816268">
                <a:lnSpc>
                  <a:spcPct val="90000"/>
                </a:lnSpc>
                <a:defRPr/>
              </a:pPr>
              <a:r>
                <a:rPr lang="en-US" sz="1200" kern="0" dirty="0">
                  <a:solidFill>
                    <a:srgbClr val="FFFFFF">
                      <a:lumMod val="50000"/>
                    </a:srgbClr>
                  </a:solidFill>
                  <a:latin typeface="Calibri"/>
                </a:rPr>
                <a:t>INDEX VALUE</a:t>
              </a:r>
            </a:p>
          </p:txBody>
        </p:sp>
        <p:sp>
          <p:nvSpPr>
            <p:cNvPr id="163" name="TextBox 162"/>
            <p:cNvSpPr txBox="1"/>
            <p:nvPr/>
          </p:nvSpPr>
          <p:spPr>
            <a:xfrm>
              <a:off x="5372522" y="974991"/>
              <a:ext cx="2689849" cy="152400"/>
            </a:xfrm>
            <a:prstGeom prst="rect">
              <a:avLst/>
            </a:prstGeom>
            <a:noFill/>
          </p:spPr>
          <p:txBody>
            <a:bodyPr wrap="square" rtlCol="0">
              <a:noAutofit/>
            </a:bodyPr>
            <a:lstStyle/>
            <a:p>
              <a:pPr defTabSz="816268">
                <a:lnSpc>
                  <a:spcPct val="90000"/>
                </a:lnSpc>
                <a:defRPr/>
              </a:pPr>
              <a:r>
                <a:rPr lang="en-US" sz="1200" kern="0" dirty="0">
                  <a:solidFill>
                    <a:srgbClr val="FFFFFF">
                      <a:lumMod val="50000"/>
                    </a:srgbClr>
                  </a:solidFill>
                  <a:latin typeface="Calibri"/>
                </a:rPr>
                <a:t>ASSUMES ZERO INTEREST CREDITS</a:t>
              </a:r>
            </a:p>
          </p:txBody>
        </p:sp>
      </p:grpSp>
      <p:cxnSp>
        <p:nvCxnSpPr>
          <p:cNvPr id="164" name="Straight Connector 163"/>
          <p:cNvCxnSpPr/>
          <p:nvPr/>
        </p:nvCxnSpPr>
        <p:spPr>
          <a:xfrm>
            <a:off x="6919243" y="2555264"/>
            <a:ext cx="0" cy="301752"/>
          </a:xfrm>
          <a:prstGeom prst="line">
            <a:avLst/>
          </a:prstGeom>
          <a:noFill/>
          <a:ln w="38100" cap="flat" cmpd="sng" algn="ctr">
            <a:solidFill>
              <a:srgbClr val="492F92"/>
            </a:solidFill>
            <a:prstDash val="solid"/>
          </a:ln>
          <a:effectLst/>
        </p:spPr>
      </p:cxnSp>
      <p:sp>
        <p:nvSpPr>
          <p:cNvPr id="165" name="Oval 164"/>
          <p:cNvSpPr/>
          <p:nvPr/>
        </p:nvSpPr>
        <p:spPr>
          <a:xfrm>
            <a:off x="6849644" y="2456026"/>
            <a:ext cx="137160" cy="137160"/>
          </a:xfrm>
          <a:prstGeom prst="ellipse">
            <a:avLst/>
          </a:prstGeom>
          <a:solidFill>
            <a:srgbClr val="FFFFFF"/>
          </a:solidFill>
          <a:ln w="26425" cap="flat" cmpd="sng" algn="ctr">
            <a:solidFill>
              <a:srgbClr val="FFFFFF">
                <a:lumMod val="50000"/>
              </a:srgbClr>
            </a:solidFill>
            <a:prstDash val="solid"/>
          </a:ln>
          <a:effectLst/>
        </p:spPr>
        <p:txBody>
          <a:bodyPr rtlCol="0" anchor="ctr"/>
          <a:lstStyle/>
          <a:p>
            <a:pPr algn="ctr" defTabSz="816268">
              <a:defRPr/>
            </a:pPr>
            <a:endParaRPr lang="en-US" sz="1700" kern="0" dirty="0" err="1">
              <a:solidFill>
                <a:srgbClr val="FFFFFF"/>
              </a:solidFill>
              <a:latin typeface="Calibri"/>
            </a:endParaRPr>
          </a:p>
        </p:txBody>
      </p:sp>
      <p:grpSp>
        <p:nvGrpSpPr>
          <p:cNvPr id="11" name="Group 10"/>
          <p:cNvGrpSpPr/>
          <p:nvPr/>
        </p:nvGrpSpPr>
        <p:grpSpPr>
          <a:xfrm>
            <a:off x="361808" y="2282816"/>
            <a:ext cx="3341116" cy="1161447"/>
            <a:chOff x="360220" y="2282815"/>
            <a:chExt cx="3341116" cy="1161447"/>
          </a:xfrm>
        </p:grpSpPr>
        <p:cxnSp>
          <p:nvCxnSpPr>
            <p:cNvPr id="126" name="Straight Connector 125"/>
            <p:cNvCxnSpPr>
              <a:endCxn id="146" idx="3"/>
            </p:cNvCxnSpPr>
            <p:nvPr/>
          </p:nvCxnSpPr>
          <p:spPr>
            <a:xfrm flipV="1">
              <a:off x="360220" y="2870632"/>
              <a:ext cx="3191244" cy="553706"/>
            </a:xfrm>
            <a:prstGeom prst="line">
              <a:avLst/>
            </a:prstGeom>
            <a:noFill/>
            <a:ln w="28575" cap="flat" cmpd="sng" algn="ctr">
              <a:solidFill>
                <a:srgbClr val="426BB3"/>
              </a:solidFill>
              <a:prstDash val="dash"/>
            </a:ln>
            <a:effectLst/>
          </p:spPr>
        </p:cxnSp>
        <p:grpSp>
          <p:nvGrpSpPr>
            <p:cNvPr id="10" name="Group 9"/>
            <p:cNvGrpSpPr/>
            <p:nvPr/>
          </p:nvGrpSpPr>
          <p:grpSpPr>
            <a:xfrm>
              <a:off x="403052" y="2282815"/>
              <a:ext cx="3298284" cy="1161447"/>
              <a:chOff x="403052" y="2282815"/>
              <a:chExt cx="3298284" cy="1161447"/>
            </a:xfrm>
          </p:grpSpPr>
          <p:cxnSp>
            <p:nvCxnSpPr>
              <p:cNvPr id="116" name="Straight Connector 115"/>
              <p:cNvCxnSpPr/>
              <p:nvPr/>
            </p:nvCxnSpPr>
            <p:spPr>
              <a:xfrm>
                <a:off x="2019310" y="3163130"/>
                <a:ext cx="1601830" cy="0"/>
              </a:xfrm>
              <a:prstGeom prst="line">
                <a:avLst/>
              </a:prstGeom>
              <a:noFill/>
              <a:ln w="38100" cap="flat" cmpd="sng" algn="ctr">
                <a:solidFill>
                  <a:srgbClr val="492F92"/>
                </a:solidFill>
                <a:prstDash val="solid"/>
              </a:ln>
              <a:effectLst/>
            </p:spPr>
          </p:cxnSp>
          <p:cxnSp>
            <p:nvCxnSpPr>
              <p:cNvPr id="129" name="Straight Connector 128"/>
              <p:cNvCxnSpPr/>
              <p:nvPr/>
            </p:nvCxnSpPr>
            <p:spPr>
              <a:xfrm flipV="1">
                <a:off x="403052" y="3425004"/>
                <a:ext cx="1673352" cy="0"/>
              </a:xfrm>
              <a:prstGeom prst="line">
                <a:avLst/>
              </a:prstGeom>
              <a:noFill/>
              <a:ln w="38100" cap="flat" cmpd="sng" algn="ctr">
                <a:solidFill>
                  <a:srgbClr val="492F92"/>
                </a:solidFill>
                <a:prstDash val="solid"/>
              </a:ln>
              <a:effectLst/>
            </p:spPr>
          </p:cxnSp>
          <p:grpSp>
            <p:nvGrpSpPr>
              <p:cNvPr id="9" name="Group 8"/>
              <p:cNvGrpSpPr/>
              <p:nvPr/>
            </p:nvGrpSpPr>
            <p:grpSpPr>
              <a:xfrm>
                <a:off x="1953154" y="2282815"/>
                <a:ext cx="1748182" cy="1161447"/>
                <a:chOff x="1953154" y="2282815"/>
                <a:chExt cx="1748182" cy="1161447"/>
              </a:xfrm>
            </p:grpSpPr>
            <p:cxnSp>
              <p:nvCxnSpPr>
                <p:cNvPr id="119" name="Straight Connector 118"/>
                <p:cNvCxnSpPr/>
                <p:nvPr/>
              </p:nvCxnSpPr>
              <p:spPr>
                <a:xfrm>
                  <a:off x="3600832" y="2800223"/>
                  <a:ext cx="0" cy="365760"/>
                </a:xfrm>
                <a:prstGeom prst="line">
                  <a:avLst/>
                </a:prstGeom>
                <a:noFill/>
                <a:ln w="38100" cap="flat" cmpd="sng" algn="ctr">
                  <a:solidFill>
                    <a:srgbClr val="492F92"/>
                  </a:solidFill>
                  <a:prstDash val="solid"/>
                </a:ln>
                <a:effectLst/>
              </p:spPr>
            </p:cxnSp>
            <p:sp>
              <p:nvSpPr>
                <p:cNvPr id="146" name="Oval 145"/>
                <p:cNvSpPr/>
                <p:nvPr/>
              </p:nvSpPr>
              <p:spPr>
                <a:xfrm>
                  <a:off x="3531377" y="2753559"/>
                  <a:ext cx="137160" cy="137160"/>
                </a:xfrm>
                <a:prstGeom prst="ellipse">
                  <a:avLst/>
                </a:prstGeom>
                <a:solidFill>
                  <a:srgbClr val="FFFFFF"/>
                </a:solidFill>
                <a:ln w="26425" cap="flat" cmpd="sng" algn="ctr">
                  <a:solidFill>
                    <a:srgbClr val="FFFFFF">
                      <a:lumMod val="50000"/>
                    </a:srgbClr>
                  </a:solidFill>
                  <a:prstDash val="solid"/>
                </a:ln>
                <a:effectLst/>
              </p:spPr>
              <p:txBody>
                <a:bodyPr rtlCol="0" anchor="ctr"/>
                <a:lstStyle/>
                <a:p>
                  <a:pPr algn="ctr" defTabSz="816268">
                    <a:defRPr/>
                  </a:pPr>
                  <a:endParaRPr lang="en-US" sz="1700" kern="0" dirty="0" err="1">
                    <a:solidFill>
                      <a:srgbClr val="FFFFFF"/>
                    </a:solidFill>
                    <a:latin typeface="Calibri"/>
                  </a:endParaRPr>
                </a:p>
              </p:txBody>
            </p:sp>
            <p:sp>
              <p:nvSpPr>
                <p:cNvPr id="152" name="Freeform 545"/>
                <p:cNvSpPr>
                  <a:spLocks noEditPoints="1"/>
                </p:cNvSpPr>
                <p:nvPr/>
              </p:nvSpPr>
              <p:spPr bwMode="gray">
                <a:xfrm>
                  <a:off x="1953154" y="2685668"/>
                  <a:ext cx="235431" cy="316596"/>
                </a:xfrm>
                <a:custGeom>
                  <a:avLst/>
                  <a:gdLst>
                    <a:gd name="T0" fmla="*/ 317 w 317"/>
                    <a:gd name="T1" fmla="*/ 230 h 414"/>
                    <a:gd name="T2" fmla="*/ 272 w 317"/>
                    <a:gd name="T3" fmla="*/ 185 h 414"/>
                    <a:gd name="T4" fmla="*/ 45 w 317"/>
                    <a:gd name="T5" fmla="*/ 185 h 414"/>
                    <a:gd name="T6" fmla="*/ 0 w 317"/>
                    <a:gd name="T7" fmla="*/ 230 h 414"/>
                    <a:gd name="T8" fmla="*/ 0 w 317"/>
                    <a:gd name="T9" fmla="*/ 369 h 414"/>
                    <a:gd name="T10" fmla="*/ 45 w 317"/>
                    <a:gd name="T11" fmla="*/ 414 h 414"/>
                    <a:gd name="T12" fmla="*/ 272 w 317"/>
                    <a:gd name="T13" fmla="*/ 414 h 414"/>
                    <a:gd name="T14" fmla="*/ 317 w 317"/>
                    <a:gd name="T15" fmla="*/ 369 h 414"/>
                    <a:gd name="T16" fmla="*/ 317 w 317"/>
                    <a:gd name="T17" fmla="*/ 230 h 414"/>
                    <a:gd name="T18" fmla="*/ 180 w 317"/>
                    <a:gd name="T19" fmla="*/ 300 h 414"/>
                    <a:gd name="T20" fmla="*/ 180 w 317"/>
                    <a:gd name="T21" fmla="*/ 344 h 414"/>
                    <a:gd name="T22" fmla="*/ 159 w 317"/>
                    <a:gd name="T23" fmla="*/ 365 h 414"/>
                    <a:gd name="T24" fmla="*/ 137 w 317"/>
                    <a:gd name="T25" fmla="*/ 344 h 414"/>
                    <a:gd name="T26" fmla="*/ 137 w 317"/>
                    <a:gd name="T27" fmla="*/ 300 h 414"/>
                    <a:gd name="T28" fmla="*/ 123 w 317"/>
                    <a:gd name="T29" fmla="*/ 272 h 414"/>
                    <a:gd name="T30" fmla="*/ 159 w 317"/>
                    <a:gd name="T31" fmla="*/ 235 h 414"/>
                    <a:gd name="T32" fmla="*/ 195 w 317"/>
                    <a:gd name="T33" fmla="*/ 272 h 414"/>
                    <a:gd name="T34" fmla="*/ 180 w 317"/>
                    <a:gd name="T35" fmla="*/ 300 h 414"/>
                    <a:gd name="T36" fmla="*/ 46 w 317"/>
                    <a:gd name="T37" fmla="*/ 112 h 414"/>
                    <a:gd name="T38" fmla="*/ 159 w 317"/>
                    <a:gd name="T39" fmla="*/ 0 h 414"/>
                    <a:gd name="T40" fmla="*/ 271 w 317"/>
                    <a:gd name="T41" fmla="*/ 112 h 414"/>
                    <a:gd name="T42" fmla="*/ 271 w 317"/>
                    <a:gd name="T43" fmla="*/ 153 h 414"/>
                    <a:gd name="T44" fmla="*/ 221 w 317"/>
                    <a:gd name="T45" fmla="*/ 153 h 414"/>
                    <a:gd name="T46" fmla="*/ 221 w 317"/>
                    <a:gd name="T47" fmla="*/ 112 h 414"/>
                    <a:gd name="T48" fmla="*/ 159 w 317"/>
                    <a:gd name="T49" fmla="*/ 50 h 414"/>
                    <a:gd name="T50" fmla="*/ 96 w 317"/>
                    <a:gd name="T51" fmla="*/ 112 h 414"/>
                    <a:gd name="T52" fmla="*/ 96 w 317"/>
                    <a:gd name="T53" fmla="*/ 153 h 414"/>
                    <a:gd name="T54" fmla="*/ 46 w 317"/>
                    <a:gd name="T55" fmla="*/ 153 h 414"/>
                    <a:gd name="T56" fmla="*/ 46 w 317"/>
                    <a:gd name="T57" fmla="*/ 11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7" h="414">
                      <a:moveTo>
                        <a:pt x="317" y="230"/>
                      </a:moveTo>
                      <a:cubicBezTo>
                        <a:pt x="317" y="205"/>
                        <a:pt x="297" y="185"/>
                        <a:pt x="272" y="185"/>
                      </a:cubicBezTo>
                      <a:cubicBezTo>
                        <a:pt x="45" y="185"/>
                        <a:pt x="45" y="185"/>
                        <a:pt x="45" y="185"/>
                      </a:cubicBezTo>
                      <a:cubicBezTo>
                        <a:pt x="20" y="185"/>
                        <a:pt x="0" y="205"/>
                        <a:pt x="0" y="230"/>
                      </a:cubicBezTo>
                      <a:cubicBezTo>
                        <a:pt x="0" y="369"/>
                        <a:pt x="0" y="369"/>
                        <a:pt x="0" y="369"/>
                      </a:cubicBezTo>
                      <a:cubicBezTo>
                        <a:pt x="0" y="394"/>
                        <a:pt x="20" y="414"/>
                        <a:pt x="45" y="414"/>
                      </a:cubicBezTo>
                      <a:cubicBezTo>
                        <a:pt x="272" y="414"/>
                        <a:pt x="272" y="414"/>
                        <a:pt x="272" y="414"/>
                      </a:cubicBezTo>
                      <a:cubicBezTo>
                        <a:pt x="297" y="414"/>
                        <a:pt x="317" y="394"/>
                        <a:pt x="317" y="369"/>
                      </a:cubicBezTo>
                      <a:lnTo>
                        <a:pt x="317" y="230"/>
                      </a:lnTo>
                      <a:close/>
                      <a:moveTo>
                        <a:pt x="180" y="300"/>
                      </a:moveTo>
                      <a:cubicBezTo>
                        <a:pt x="180" y="344"/>
                        <a:pt x="180" y="344"/>
                        <a:pt x="180" y="344"/>
                      </a:cubicBezTo>
                      <a:cubicBezTo>
                        <a:pt x="180" y="356"/>
                        <a:pt x="170" y="365"/>
                        <a:pt x="159" y="365"/>
                      </a:cubicBezTo>
                      <a:cubicBezTo>
                        <a:pt x="147" y="365"/>
                        <a:pt x="137" y="356"/>
                        <a:pt x="137" y="344"/>
                      </a:cubicBezTo>
                      <a:cubicBezTo>
                        <a:pt x="137" y="300"/>
                        <a:pt x="137" y="300"/>
                        <a:pt x="137" y="300"/>
                      </a:cubicBezTo>
                      <a:cubicBezTo>
                        <a:pt x="128" y="294"/>
                        <a:pt x="123" y="283"/>
                        <a:pt x="123" y="272"/>
                      </a:cubicBezTo>
                      <a:cubicBezTo>
                        <a:pt x="123" y="252"/>
                        <a:pt x="139" y="235"/>
                        <a:pt x="159" y="235"/>
                      </a:cubicBezTo>
                      <a:cubicBezTo>
                        <a:pt x="178" y="235"/>
                        <a:pt x="195" y="252"/>
                        <a:pt x="195" y="272"/>
                      </a:cubicBezTo>
                      <a:cubicBezTo>
                        <a:pt x="195" y="283"/>
                        <a:pt x="189" y="294"/>
                        <a:pt x="180" y="300"/>
                      </a:cubicBezTo>
                      <a:moveTo>
                        <a:pt x="46" y="112"/>
                      </a:moveTo>
                      <a:cubicBezTo>
                        <a:pt x="46" y="50"/>
                        <a:pt x="96" y="0"/>
                        <a:pt x="159" y="0"/>
                      </a:cubicBezTo>
                      <a:cubicBezTo>
                        <a:pt x="221" y="0"/>
                        <a:pt x="271" y="50"/>
                        <a:pt x="271" y="112"/>
                      </a:cubicBezTo>
                      <a:cubicBezTo>
                        <a:pt x="271" y="153"/>
                        <a:pt x="271" y="153"/>
                        <a:pt x="271" y="153"/>
                      </a:cubicBezTo>
                      <a:cubicBezTo>
                        <a:pt x="221" y="153"/>
                        <a:pt x="221" y="153"/>
                        <a:pt x="221" y="153"/>
                      </a:cubicBezTo>
                      <a:cubicBezTo>
                        <a:pt x="221" y="112"/>
                        <a:pt x="221" y="112"/>
                        <a:pt x="221" y="112"/>
                      </a:cubicBezTo>
                      <a:cubicBezTo>
                        <a:pt x="221" y="78"/>
                        <a:pt x="193" y="50"/>
                        <a:pt x="159" y="50"/>
                      </a:cubicBezTo>
                      <a:cubicBezTo>
                        <a:pt x="124" y="50"/>
                        <a:pt x="96" y="78"/>
                        <a:pt x="96" y="112"/>
                      </a:cubicBezTo>
                      <a:cubicBezTo>
                        <a:pt x="96" y="153"/>
                        <a:pt x="96" y="153"/>
                        <a:pt x="96" y="153"/>
                      </a:cubicBezTo>
                      <a:cubicBezTo>
                        <a:pt x="46" y="153"/>
                        <a:pt x="46" y="153"/>
                        <a:pt x="46" y="153"/>
                      </a:cubicBezTo>
                      <a:lnTo>
                        <a:pt x="46" y="112"/>
                      </a:lnTo>
                      <a:close/>
                    </a:path>
                  </a:pathLst>
                </a:custGeom>
                <a:solidFill>
                  <a:srgbClr val="424242"/>
                </a:solidFill>
                <a:ln>
                  <a:noFill/>
                </a:ln>
              </p:spPr>
              <p:txBody>
                <a:bodyPr vert="horz" wrap="square" lIns="91440" tIns="45720" rIns="91440" bIns="45720" numCol="1" anchor="t" anchorCtr="0" compatLnSpc="1">
                  <a:prstTxWarp prst="textNoShape">
                    <a:avLst/>
                  </a:prstTxWarp>
                </a:bodyPr>
                <a:lstStyle/>
                <a:p>
                  <a:pPr defTabSz="816268">
                    <a:defRPr/>
                  </a:pPr>
                  <a:endParaRPr lang="en-US" sz="1700" kern="0">
                    <a:solidFill>
                      <a:srgbClr val="113388"/>
                    </a:solidFill>
                    <a:latin typeface="Calibri"/>
                  </a:endParaRPr>
                </a:p>
              </p:txBody>
            </p:sp>
            <p:sp>
              <p:nvSpPr>
                <p:cNvPr id="153" name="Freeform 545"/>
                <p:cNvSpPr>
                  <a:spLocks noEditPoints="1"/>
                </p:cNvSpPr>
                <p:nvPr/>
              </p:nvSpPr>
              <p:spPr bwMode="gray">
                <a:xfrm>
                  <a:off x="3465905" y="2282815"/>
                  <a:ext cx="235431" cy="316596"/>
                </a:xfrm>
                <a:custGeom>
                  <a:avLst/>
                  <a:gdLst>
                    <a:gd name="T0" fmla="*/ 317 w 317"/>
                    <a:gd name="T1" fmla="*/ 230 h 414"/>
                    <a:gd name="T2" fmla="*/ 272 w 317"/>
                    <a:gd name="T3" fmla="*/ 185 h 414"/>
                    <a:gd name="T4" fmla="*/ 45 w 317"/>
                    <a:gd name="T5" fmla="*/ 185 h 414"/>
                    <a:gd name="T6" fmla="*/ 0 w 317"/>
                    <a:gd name="T7" fmla="*/ 230 h 414"/>
                    <a:gd name="T8" fmla="*/ 0 w 317"/>
                    <a:gd name="T9" fmla="*/ 369 h 414"/>
                    <a:gd name="T10" fmla="*/ 45 w 317"/>
                    <a:gd name="T11" fmla="*/ 414 h 414"/>
                    <a:gd name="T12" fmla="*/ 272 w 317"/>
                    <a:gd name="T13" fmla="*/ 414 h 414"/>
                    <a:gd name="T14" fmla="*/ 317 w 317"/>
                    <a:gd name="T15" fmla="*/ 369 h 414"/>
                    <a:gd name="T16" fmla="*/ 317 w 317"/>
                    <a:gd name="T17" fmla="*/ 230 h 414"/>
                    <a:gd name="T18" fmla="*/ 180 w 317"/>
                    <a:gd name="T19" fmla="*/ 300 h 414"/>
                    <a:gd name="T20" fmla="*/ 180 w 317"/>
                    <a:gd name="T21" fmla="*/ 344 h 414"/>
                    <a:gd name="T22" fmla="*/ 159 w 317"/>
                    <a:gd name="T23" fmla="*/ 365 h 414"/>
                    <a:gd name="T24" fmla="*/ 137 w 317"/>
                    <a:gd name="T25" fmla="*/ 344 h 414"/>
                    <a:gd name="T26" fmla="*/ 137 w 317"/>
                    <a:gd name="T27" fmla="*/ 300 h 414"/>
                    <a:gd name="T28" fmla="*/ 123 w 317"/>
                    <a:gd name="T29" fmla="*/ 272 h 414"/>
                    <a:gd name="T30" fmla="*/ 159 w 317"/>
                    <a:gd name="T31" fmla="*/ 235 h 414"/>
                    <a:gd name="T32" fmla="*/ 195 w 317"/>
                    <a:gd name="T33" fmla="*/ 272 h 414"/>
                    <a:gd name="T34" fmla="*/ 180 w 317"/>
                    <a:gd name="T35" fmla="*/ 300 h 414"/>
                    <a:gd name="T36" fmla="*/ 46 w 317"/>
                    <a:gd name="T37" fmla="*/ 112 h 414"/>
                    <a:gd name="T38" fmla="*/ 159 w 317"/>
                    <a:gd name="T39" fmla="*/ 0 h 414"/>
                    <a:gd name="T40" fmla="*/ 271 w 317"/>
                    <a:gd name="T41" fmla="*/ 112 h 414"/>
                    <a:gd name="T42" fmla="*/ 271 w 317"/>
                    <a:gd name="T43" fmla="*/ 153 h 414"/>
                    <a:gd name="T44" fmla="*/ 221 w 317"/>
                    <a:gd name="T45" fmla="*/ 153 h 414"/>
                    <a:gd name="T46" fmla="*/ 221 w 317"/>
                    <a:gd name="T47" fmla="*/ 112 h 414"/>
                    <a:gd name="T48" fmla="*/ 159 w 317"/>
                    <a:gd name="T49" fmla="*/ 50 h 414"/>
                    <a:gd name="T50" fmla="*/ 96 w 317"/>
                    <a:gd name="T51" fmla="*/ 112 h 414"/>
                    <a:gd name="T52" fmla="*/ 96 w 317"/>
                    <a:gd name="T53" fmla="*/ 153 h 414"/>
                    <a:gd name="T54" fmla="*/ 46 w 317"/>
                    <a:gd name="T55" fmla="*/ 153 h 414"/>
                    <a:gd name="T56" fmla="*/ 46 w 317"/>
                    <a:gd name="T57" fmla="*/ 11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7" h="414">
                      <a:moveTo>
                        <a:pt x="317" y="230"/>
                      </a:moveTo>
                      <a:cubicBezTo>
                        <a:pt x="317" y="205"/>
                        <a:pt x="297" y="185"/>
                        <a:pt x="272" y="185"/>
                      </a:cubicBezTo>
                      <a:cubicBezTo>
                        <a:pt x="45" y="185"/>
                        <a:pt x="45" y="185"/>
                        <a:pt x="45" y="185"/>
                      </a:cubicBezTo>
                      <a:cubicBezTo>
                        <a:pt x="20" y="185"/>
                        <a:pt x="0" y="205"/>
                        <a:pt x="0" y="230"/>
                      </a:cubicBezTo>
                      <a:cubicBezTo>
                        <a:pt x="0" y="369"/>
                        <a:pt x="0" y="369"/>
                        <a:pt x="0" y="369"/>
                      </a:cubicBezTo>
                      <a:cubicBezTo>
                        <a:pt x="0" y="394"/>
                        <a:pt x="20" y="414"/>
                        <a:pt x="45" y="414"/>
                      </a:cubicBezTo>
                      <a:cubicBezTo>
                        <a:pt x="272" y="414"/>
                        <a:pt x="272" y="414"/>
                        <a:pt x="272" y="414"/>
                      </a:cubicBezTo>
                      <a:cubicBezTo>
                        <a:pt x="297" y="414"/>
                        <a:pt x="317" y="394"/>
                        <a:pt x="317" y="369"/>
                      </a:cubicBezTo>
                      <a:lnTo>
                        <a:pt x="317" y="230"/>
                      </a:lnTo>
                      <a:close/>
                      <a:moveTo>
                        <a:pt x="180" y="300"/>
                      </a:moveTo>
                      <a:cubicBezTo>
                        <a:pt x="180" y="344"/>
                        <a:pt x="180" y="344"/>
                        <a:pt x="180" y="344"/>
                      </a:cubicBezTo>
                      <a:cubicBezTo>
                        <a:pt x="180" y="356"/>
                        <a:pt x="170" y="365"/>
                        <a:pt x="159" y="365"/>
                      </a:cubicBezTo>
                      <a:cubicBezTo>
                        <a:pt x="147" y="365"/>
                        <a:pt x="137" y="356"/>
                        <a:pt x="137" y="344"/>
                      </a:cubicBezTo>
                      <a:cubicBezTo>
                        <a:pt x="137" y="300"/>
                        <a:pt x="137" y="300"/>
                        <a:pt x="137" y="300"/>
                      </a:cubicBezTo>
                      <a:cubicBezTo>
                        <a:pt x="128" y="294"/>
                        <a:pt x="123" y="283"/>
                        <a:pt x="123" y="272"/>
                      </a:cubicBezTo>
                      <a:cubicBezTo>
                        <a:pt x="123" y="252"/>
                        <a:pt x="139" y="235"/>
                        <a:pt x="159" y="235"/>
                      </a:cubicBezTo>
                      <a:cubicBezTo>
                        <a:pt x="178" y="235"/>
                        <a:pt x="195" y="252"/>
                        <a:pt x="195" y="272"/>
                      </a:cubicBezTo>
                      <a:cubicBezTo>
                        <a:pt x="195" y="283"/>
                        <a:pt x="189" y="294"/>
                        <a:pt x="180" y="300"/>
                      </a:cubicBezTo>
                      <a:moveTo>
                        <a:pt x="46" y="112"/>
                      </a:moveTo>
                      <a:cubicBezTo>
                        <a:pt x="46" y="50"/>
                        <a:pt x="96" y="0"/>
                        <a:pt x="159" y="0"/>
                      </a:cubicBezTo>
                      <a:cubicBezTo>
                        <a:pt x="221" y="0"/>
                        <a:pt x="271" y="50"/>
                        <a:pt x="271" y="112"/>
                      </a:cubicBezTo>
                      <a:cubicBezTo>
                        <a:pt x="271" y="153"/>
                        <a:pt x="271" y="153"/>
                        <a:pt x="271" y="153"/>
                      </a:cubicBezTo>
                      <a:cubicBezTo>
                        <a:pt x="221" y="153"/>
                        <a:pt x="221" y="153"/>
                        <a:pt x="221" y="153"/>
                      </a:cubicBezTo>
                      <a:cubicBezTo>
                        <a:pt x="221" y="112"/>
                        <a:pt x="221" y="112"/>
                        <a:pt x="221" y="112"/>
                      </a:cubicBezTo>
                      <a:cubicBezTo>
                        <a:pt x="221" y="78"/>
                        <a:pt x="193" y="50"/>
                        <a:pt x="159" y="50"/>
                      </a:cubicBezTo>
                      <a:cubicBezTo>
                        <a:pt x="124" y="50"/>
                        <a:pt x="96" y="78"/>
                        <a:pt x="96" y="112"/>
                      </a:cubicBezTo>
                      <a:cubicBezTo>
                        <a:pt x="96" y="153"/>
                        <a:pt x="96" y="153"/>
                        <a:pt x="96" y="153"/>
                      </a:cubicBezTo>
                      <a:cubicBezTo>
                        <a:pt x="46" y="153"/>
                        <a:pt x="46" y="153"/>
                        <a:pt x="46" y="153"/>
                      </a:cubicBezTo>
                      <a:lnTo>
                        <a:pt x="46" y="112"/>
                      </a:lnTo>
                      <a:close/>
                    </a:path>
                  </a:pathLst>
                </a:custGeom>
                <a:solidFill>
                  <a:srgbClr val="424242"/>
                </a:solidFill>
                <a:ln>
                  <a:noFill/>
                </a:ln>
              </p:spPr>
              <p:txBody>
                <a:bodyPr vert="horz" wrap="square" lIns="91440" tIns="45720" rIns="91440" bIns="45720" numCol="1" anchor="t" anchorCtr="0" compatLnSpc="1">
                  <a:prstTxWarp prst="textNoShape">
                    <a:avLst/>
                  </a:prstTxWarp>
                </a:bodyPr>
                <a:lstStyle/>
                <a:p>
                  <a:pPr defTabSz="816268">
                    <a:defRPr/>
                  </a:pPr>
                  <a:endParaRPr lang="en-US" sz="1700" kern="0">
                    <a:solidFill>
                      <a:srgbClr val="113388"/>
                    </a:solidFill>
                    <a:latin typeface="Calibri"/>
                  </a:endParaRPr>
                </a:p>
              </p:txBody>
            </p:sp>
            <p:cxnSp>
              <p:nvCxnSpPr>
                <p:cNvPr id="118" name="Straight Connector 117"/>
                <p:cNvCxnSpPr/>
                <p:nvPr/>
              </p:nvCxnSpPr>
              <p:spPr>
                <a:xfrm>
                  <a:off x="2069275" y="3142510"/>
                  <a:ext cx="1060" cy="301752"/>
                </a:xfrm>
                <a:prstGeom prst="line">
                  <a:avLst/>
                </a:prstGeom>
                <a:noFill/>
                <a:ln w="38100" cap="flat" cmpd="sng" algn="ctr">
                  <a:solidFill>
                    <a:srgbClr val="492F92"/>
                  </a:solidFill>
                  <a:prstDash val="solid"/>
                </a:ln>
                <a:effectLst/>
              </p:spPr>
            </p:cxnSp>
          </p:grpSp>
        </p:grpSp>
        <p:sp>
          <p:nvSpPr>
            <p:cNvPr id="145" name="Oval 144"/>
            <p:cNvSpPr/>
            <p:nvPr/>
          </p:nvSpPr>
          <p:spPr>
            <a:xfrm>
              <a:off x="1997100" y="3062284"/>
              <a:ext cx="137160" cy="137160"/>
            </a:xfrm>
            <a:prstGeom prst="ellipse">
              <a:avLst/>
            </a:prstGeom>
            <a:solidFill>
              <a:srgbClr val="FFFFFF"/>
            </a:solidFill>
            <a:ln w="26425" cap="flat" cmpd="sng" algn="ctr">
              <a:solidFill>
                <a:srgbClr val="FFFFFF">
                  <a:lumMod val="50000"/>
                </a:srgbClr>
              </a:solidFill>
              <a:prstDash val="solid"/>
            </a:ln>
            <a:effectLst/>
          </p:spPr>
          <p:txBody>
            <a:bodyPr rtlCol="0" anchor="ctr"/>
            <a:lstStyle/>
            <a:p>
              <a:pPr algn="ctr" defTabSz="816268">
                <a:defRPr/>
              </a:pPr>
              <a:endParaRPr lang="en-US" sz="1700" kern="0" dirty="0" err="1">
                <a:solidFill>
                  <a:srgbClr val="FFFFFF"/>
                </a:solidFill>
                <a:latin typeface="Calibri"/>
              </a:endParaRPr>
            </a:p>
          </p:txBody>
        </p:sp>
      </p:grpSp>
      <p:sp>
        <p:nvSpPr>
          <p:cNvPr id="60" name="TextBox 59"/>
          <p:cNvSpPr txBox="1"/>
          <p:nvPr/>
        </p:nvSpPr>
        <p:spPr>
          <a:xfrm rot="16200000">
            <a:off x="-807923" y="3342108"/>
            <a:ext cx="2015177" cy="304800"/>
          </a:xfrm>
          <a:prstGeom prst="rect">
            <a:avLst/>
          </a:prstGeom>
          <a:noFill/>
        </p:spPr>
        <p:txBody>
          <a:bodyPr wrap="square" rtlCol="0">
            <a:noAutofit/>
          </a:bodyPr>
          <a:lstStyle/>
          <a:p>
            <a:pPr algn="ctr" defTabSz="1088167">
              <a:lnSpc>
                <a:spcPct val="90000"/>
              </a:lnSpc>
              <a:defRPr/>
            </a:pPr>
            <a:r>
              <a:rPr lang="en-US" sz="1600" dirty="0">
                <a:solidFill>
                  <a:schemeClr val="bg2">
                    <a:lumMod val="50000"/>
                  </a:schemeClr>
                </a:solidFill>
                <a:latin typeface="Calibri"/>
              </a:rPr>
              <a:t>Accumulation Value</a:t>
            </a:r>
          </a:p>
        </p:txBody>
      </p:sp>
      <p:sp>
        <p:nvSpPr>
          <p:cNvPr id="62" name="TextBox 61"/>
          <p:cNvSpPr txBox="1"/>
          <p:nvPr/>
        </p:nvSpPr>
        <p:spPr>
          <a:xfrm>
            <a:off x="6524831" y="2325511"/>
            <a:ext cx="228600" cy="255596"/>
          </a:xfrm>
          <a:prstGeom prst="rect">
            <a:avLst/>
          </a:prstGeom>
          <a:noFill/>
        </p:spPr>
        <p:txBody>
          <a:bodyPr wrap="square" rtlCol="0">
            <a:noAutofit/>
          </a:bodyPr>
          <a:lstStyle/>
          <a:p>
            <a:pPr defTabSz="816268">
              <a:lnSpc>
                <a:spcPct val="90000"/>
              </a:lnSpc>
              <a:defRPr/>
            </a:pPr>
            <a:r>
              <a:rPr lang="en-US" sz="2000" b="1" kern="0" dirty="0">
                <a:solidFill>
                  <a:srgbClr val="9F218B"/>
                </a:solidFill>
                <a:latin typeface="Calibri"/>
              </a:rPr>
              <a:t>C</a:t>
            </a:r>
          </a:p>
        </p:txBody>
      </p:sp>
      <p:sp>
        <p:nvSpPr>
          <p:cNvPr id="63" name="TextBox 62"/>
          <p:cNvSpPr txBox="1"/>
          <p:nvPr/>
        </p:nvSpPr>
        <p:spPr>
          <a:xfrm>
            <a:off x="7929831" y="4149924"/>
            <a:ext cx="4072745" cy="1363360"/>
          </a:xfrm>
          <a:prstGeom prst="rect">
            <a:avLst/>
          </a:prstGeom>
          <a:noFill/>
          <a:effectLst/>
        </p:spPr>
        <p:txBody>
          <a:bodyPr wrap="square" rtlCol="0">
            <a:noAutofit/>
          </a:bodyPr>
          <a:lstStyle/>
          <a:p>
            <a:pPr defTabSz="1088167">
              <a:lnSpc>
                <a:spcPct val="90000"/>
              </a:lnSpc>
              <a:defRPr/>
            </a:pPr>
            <a:r>
              <a:rPr lang="en-US" sz="3200" b="1" kern="0" dirty="0">
                <a:solidFill>
                  <a:srgbClr val="9F218B"/>
                </a:solidFill>
                <a:latin typeface="Calibri"/>
              </a:rPr>
              <a:t>C</a:t>
            </a:r>
            <a:r>
              <a:rPr lang="en-US" sz="2400" kern="0" dirty="0">
                <a:solidFill>
                  <a:srgbClr val="113388"/>
                </a:solidFill>
                <a:latin typeface="Calibri"/>
              </a:rPr>
              <a:t> </a:t>
            </a:r>
            <a:r>
              <a:rPr lang="en-US" sz="2000" dirty="0">
                <a:solidFill>
                  <a:srgbClr val="424242"/>
                </a:solidFill>
                <a:latin typeface="Calibri"/>
              </a:rPr>
              <a:t>In year three, the index </a:t>
            </a:r>
            <a:r>
              <a:rPr lang="en-US" sz="2000" b="1" dirty="0">
                <a:solidFill>
                  <a:schemeClr val="accent4"/>
                </a:solidFill>
                <a:latin typeface="Calibri"/>
              </a:rPr>
              <a:t>did not have to make up previous losses </a:t>
            </a:r>
            <a:r>
              <a:rPr lang="en-US" sz="2000" dirty="0">
                <a:solidFill>
                  <a:srgbClr val="424242"/>
                </a:solidFill>
                <a:latin typeface="Calibri"/>
              </a:rPr>
              <a:t>in order for the accumulation value to earn additional interest</a:t>
            </a:r>
          </a:p>
        </p:txBody>
      </p:sp>
      <p:sp>
        <p:nvSpPr>
          <p:cNvPr id="66" name="TextBox 65"/>
          <p:cNvSpPr txBox="1"/>
          <p:nvPr/>
        </p:nvSpPr>
        <p:spPr>
          <a:xfrm>
            <a:off x="7999108" y="606257"/>
            <a:ext cx="4247849" cy="737968"/>
          </a:xfrm>
          <a:prstGeom prst="rect">
            <a:avLst/>
          </a:prstGeom>
          <a:noFill/>
        </p:spPr>
        <p:txBody>
          <a:bodyPr wrap="square" rtlCol="0">
            <a:noAutofit/>
          </a:bodyPr>
          <a:lstStyle/>
          <a:p>
            <a:pPr defTabSz="1088167">
              <a:lnSpc>
                <a:spcPct val="90000"/>
              </a:lnSpc>
              <a:defRPr/>
            </a:pPr>
            <a:r>
              <a:rPr lang="en-US" sz="2300" dirty="0">
                <a:solidFill>
                  <a:schemeClr val="bg1"/>
                </a:solidFill>
                <a:latin typeface="Calibri"/>
              </a:rPr>
              <a:t>In the first two years, the index </a:t>
            </a:r>
            <a:r>
              <a:rPr lang="en-US" sz="2300" dirty="0" smtClean="0">
                <a:solidFill>
                  <a:schemeClr val="bg1"/>
                </a:solidFill>
                <a:latin typeface="Calibri"/>
              </a:rPr>
              <a:t>and </a:t>
            </a:r>
            <a:r>
              <a:rPr lang="en-US" sz="2300" dirty="0">
                <a:solidFill>
                  <a:schemeClr val="bg1"/>
                </a:solidFill>
                <a:latin typeface="Calibri"/>
              </a:rPr>
              <a:t>accumulation values increased</a:t>
            </a:r>
          </a:p>
        </p:txBody>
      </p:sp>
      <p:sp>
        <p:nvSpPr>
          <p:cNvPr id="4" name="TextBox 3"/>
          <p:cNvSpPr txBox="1"/>
          <p:nvPr/>
        </p:nvSpPr>
        <p:spPr>
          <a:xfrm>
            <a:off x="640081" y="6162145"/>
            <a:ext cx="6386397" cy="377798"/>
          </a:xfrm>
          <a:prstGeom prst="rect">
            <a:avLst/>
          </a:prstGeom>
          <a:noFill/>
        </p:spPr>
        <p:txBody>
          <a:bodyPr wrap="square" rtlCol="0">
            <a:noAutofit/>
          </a:bodyPr>
          <a:lstStyle/>
          <a:p>
            <a:pPr defTabSz="1088167">
              <a:lnSpc>
                <a:spcPct val="90000"/>
              </a:lnSpc>
              <a:defRPr/>
            </a:pPr>
            <a:r>
              <a:rPr lang="en-US" sz="1400" dirty="0">
                <a:solidFill>
                  <a:schemeClr val="bg2">
                    <a:lumMod val="50000"/>
                  </a:schemeClr>
                </a:solidFill>
                <a:latin typeface="Calibri"/>
              </a:rPr>
              <a:t>Assumes Annual Point-to-Point crediting method</a:t>
            </a:r>
          </a:p>
        </p:txBody>
      </p:sp>
      <p:sp>
        <p:nvSpPr>
          <p:cNvPr id="64" name="TextBox 63"/>
          <p:cNvSpPr txBox="1"/>
          <p:nvPr/>
        </p:nvSpPr>
        <p:spPr>
          <a:xfrm>
            <a:off x="364612" y="302584"/>
            <a:ext cx="7039332" cy="1025736"/>
          </a:xfrm>
          <a:prstGeom prst="rect">
            <a:avLst/>
          </a:prstGeom>
          <a:noFill/>
        </p:spPr>
        <p:txBody>
          <a:bodyPr wrap="square" rtlCol="0">
            <a:noAutofit/>
          </a:bodyPr>
          <a:lstStyle/>
          <a:p>
            <a:pPr>
              <a:lnSpc>
                <a:spcPct val="90000"/>
              </a:lnSpc>
              <a:defRPr/>
            </a:pPr>
            <a:r>
              <a:rPr lang="en-US" sz="3600" b="1" kern="0" dirty="0"/>
              <a:t>Annual/multi-year reset</a:t>
            </a:r>
          </a:p>
          <a:p>
            <a:pPr>
              <a:lnSpc>
                <a:spcPct val="90000"/>
              </a:lnSpc>
              <a:defRPr/>
            </a:pPr>
            <a:r>
              <a:rPr lang="en-US" sz="3600" kern="0" dirty="0">
                <a:solidFill>
                  <a:schemeClr val="bg2">
                    <a:lumMod val="50000"/>
                  </a:schemeClr>
                </a:solidFill>
              </a:rPr>
              <a:t>How it works</a:t>
            </a:r>
          </a:p>
        </p:txBody>
      </p:sp>
    </p:spTree>
    <p:custDataLst>
      <p:tags r:id="rId1"/>
    </p:custDataLst>
    <p:extLst>
      <p:ext uri="{BB962C8B-B14F-4D97-AF65-F5344CB8AC3E}">
        <p14:creationId xmlns:p14="http://schemas.microsoft.com/office/powerpoint/2010/main" val="428642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500"/>
                                        <p:tgtEl>
                                          <p:spTgt spid="1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500"/>
                                        <p:tgtEl>
                                          <p:spTgt spid="1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fade">
                                      <p:cBhvr>
                                        <p:cTn id="16" dur="500"/>
                                        <p:tgtEl>
                                          <p:spTgt spid="130"/>
                                        </p:tgtEl>
                                      </p:cBhvr>
                                    </p:animEffect>
                                  </p:childTnLst>
                                </p:cTn>
                              </p:par>
                              <p:par>
                                <p:cTn id="17" presetID="10" presetClass="entr" presetSubtype="0"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500"/>
                                        <p:tgtEl>
                                          <p:spTgt spid="1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fade">
                                      <p:cBhvr>
                                        <p:cTn id="22" dur="500"/>
                                        <p:tgtEl>
                                          <p:spTgt spid="1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fade">
                                      <p:cBhvr>
                                        <p:cTn id="30" dur="500"/>
                                        <p:tgtEl>
                                          <p:spTgt spid="1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500"/>
                                        <p:tgtEl>
                                          <p:spTgt spid="1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4"/>
                                        </p:tgtEl>
                                        <p:attrNameLst>
                                          <p:attrName>style.visibility</p:attrName>
                                        </p:attrNameLst>
                                      </p:cBhvr>
                                      <p:to>
                                        <p:strVal val="visible"/>
                                      </p:to>
                                    </p:set>
                                    <p:animEffect transition="in" filter="fade">
                                      <p:cBhvr>
                                        <p:cTn id="38" dur="500"/>
                                        <p:tgtEl>
                                          <p:spTgt spid="1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10" presetClass="entr" presetSubtype="0" fill="hold" nodeType="withEffect">
                                  <p:stCondLst>
                                    <p:cond delay="0"/>
                                  </p:stCondLst>
                                  <p:childTnLst>
                                    <p:set>
                                      <p:cBhvr>
                                        <p:cTn id="43" dur="1" fill="hold">
                                          <p:stCondLst>
                                            <p:cond delay="0"/>
                                          </p:stCondLst>
                                        </p:cTn>
                                        <p:tgtEl>
                                          <p:spTgt spid="164"/>
                                        </p:tgtEl>
                                        <p:attrNameLst>
                                          <p:attrName>style.visibility</p:attrName>
                                        </p:attrNameLst>
                                      </p:cBhvr>
                                      <p:to>
                                        <p:strVal val="visible"/>
                                      </p:to>
                                    </p:set>
                                    <p:animEffect transition="in" filter="fade">
                                      <p:cBhvr>
                                        <p:cTn id="44" dur="500"/>
                                        <p:tgtEl>
                                          <p:spTgt spid="164"/>
                                        </p:tgtEl>
                                      </p:cBhvr>
                                    </p:animEffect>
                                  </p:childTnLst>
                                </p:cTn>
                              </p:par>
                              <p:par>
                                <p:cTn id="45" presetID="10" presetClass="entr" presetSubtype="0" fill="hold" nodeType="withEffect">
                                  <p:stCondLst>
                                    <p:cond delay="0"/>
                                  </p:stCondLst>
                                  <p:childTnLst>
                                    <p:set>
                                      <p:cBhvr>
                                        <p:cTn id="46" dur="1" fill="hold">
                                          <p:stCondLst>
                                            <p:cond delay="0"/>
                                          </p:stCondLst>
                                        </p:cTn>
                                        <p:tgtEl>
                                          <p:spTgt spid="148"/>
                                        </p:tgtEl>
                                        <p:attrNameLst>
                                          <p:attrName>style.visibility</p:attrName>
                                        </p:attrNameLst>
                                      </p:cBhvr>
                                      <p:to>
                                        <p:strVal val="visible"/>
                                      </p:to>
                                    </p:set>
                                    <p:animEffect transition="in" filter="fade">
                                      <p:cBhvr>
                                        <p:cTn id="47" dur="500"/>
                                        <p:tgtEl>
                                          <p:spTgt spid="1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22" presetClass="entr" presetSubtype="4" fill="hold" nodeType="withEffect">
                                  <p:stCondLst>
                                    <p:cond delay="0"/>
                                  </p:stCondLst>
                                  <p:childTnLst>
                                    <p:set>
                                      <p:cBhvr>
                                        <p:cTn id="52" dur="1" fill="hold">
                                          <p:stCondLst>
                                            <p:cond delay="0"/>
                                          </p:stCondLst>
                                        </p:cTn>
                                        <p:tgtEl>
                                          <p:spTgt spid="128"/>
                                        </p:tgtEl>
                                        <p:attrNameLst>
                                          <p:attrName>style.visibility</p:attrName>
                                        </p:attrNameLst>
                                      </p:cBhvr>
                                      <p:to>
                                        <p:strVal val="visible"/>
                                      </p:to>
                                    </p:set>
                                    <p:animEffect transition="in" filter="wipe(down)">
                                      <p:cBhvr>
                                        <p:cTn id="53" dur="500"/>
                                        <p:tgtEl>
                                          <p:spTgt spid="1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9"/>
                                        </p:tgtEl>
                                        <p:attrNameLst>
                                          <p:attrName>style.visibility</p:attrName>
                                        </p:attrNameLst>
                                      </p:cBhvr>
                                      <p:to>
                                        <p:strVal val="visible"/>
                                      </p:to>
                                    </p:set>
                                    <p:animEffect transition="in" filter="fade">
                                      <p:cBhvr>
                                        <p:cTn id="56" dur="500"/>
                                        <p:tgtEl>
                                          <p:spTgt spid="1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30" grpId="0"/>
      <p:bldP spid="131" grpId="0"/>
      <p:bldP spid="147" grpId="0" animBg="1"/>
      <p:bldP spid="149" grpId="0" animBg="1"/>
      <p:bldP spid="154" grpId="0" animBg="1"/>
      <p:bldP spid="155" grpId="0" animBg="1"/>
      <p:bldP spid="156" grpId="0" animBg="1"/>
      <p:bldP spid="165" grpId="0" animBg="1"/>
      <p:bldP spid="62"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30" y="107628"/>
            <a:ext cx="7118016" cy="812800"/>
          </a:xfrm>
        </p:spPr>
        <p:txBody>
          <a:bodyPr/>
          <a:lstStyle/>
          <a:p>
            <a:r>
              <a:rPr lang="en-US" sz="4000" b="1" dirty="0"/>
              <a:t>Increasing Income: </a:t>
            </a:r>
            <a:r>
              <a:rPr lang="en-US" sz="3600" dirty="0">
                <a:solidFill>
                  <a:schemeClr val="bg2">
                    <a:lumMod val="50000"/>
                  </a:schemeClr>
                </a:solidFill>
              </a:rPr>
              <a:t>How it works</a:t>
            </a:r>
            <a:endParaRPr lang="en-US" sz="4000" dirty="0">
              <a:solidFill>
                <a:schemeClr val="bg2">
                  <a:lumMod val="50000"/>
                </a:schemeClr>
              </a:solidFill>
            </a:endParaRPr>
          </a:p>
        </p:txBody>
      </p:sp>
      <p:sp>
        <p:nvSpPr>
          <p:cNvPr id="3" name="Slide Number Placeholder 2"/>
          <p:cNvSpPr>
            <a:spLocks noGrp="1"/>
          </p:cNvSpPr>
          <p:nvPr>
            <p:ph type="sldNum" sz="quarter" idx="11"/>
          </p:nvPr>
        </p:nvSpPr>
        <p:spPr/>
        <p:txBody>
          <a:bodyPr/>
          <a:lstStyle/>
          <a:p>
            <a:fld id="{67FC5CDF-15F9-4054-9F50-C9080AAD3281}" type="slidenum">
              <a:rPr lang="en-US" smtClean="0"/>
              <a:pPr/>
              <a:t>9</a:t>
            </a:fld>
            <a:endParaRPr lang="en-US" dirty="0"/>
          </a:p>
        </p:txBody>
      </p:sp>
      <p:sp>
        <p:nvSpPr>
          <p:cNvPr id="5" name="Rectangle 4"/>
          <p:cNvSpPr/>
          <p:nvPr/>
        </p:nvSpPr>
        <p:spPr>
          <a:xfrm>
            <a:off x="9690298" y="3729008"/>
            <a:ext cx="1483269" cy="1947672"/>
          </a:xfrm>
          <a:prstGeom prst="rect">
            <a:avLst/>
          </a:prstGeom>
          <a:solidFill>
            <a:srgbClr val="E5D0E5">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cxnSp>
        <p:nvCxnSpPr>
          <p:cNvPr id="6" name="Straight Connector 5"/>
          <p:cNvCxnSpPr/>
          <p:nvPr/>
        </p:nvCxnSpPr>
        <p:spPr>
          <a:xfrm>
            <a:off x="1947965" y="5667563"/>
            <a:ext cx="9235440" cy="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060963" y="2149925"/>
            <a:ext cx="1481328" cy="548640"/>
          </a:xfrm>
          <a:prstGeom prst="rect">
            <a:avLst/>
          </a:prstGeom>
          <a:solidFill>
            <a:srgbClr val="5514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cxnSp>
        <p:nvCxnSpPr>
          <p:cNvPr id="8" name="Straight Connector 7"/>
          <p:cNvCxnSpPr/>
          <p:nvPr/>
        </p:nvCxnSpPr>
        <p:spPr>
          <a:xfrm flipH="1">
            <a:off x="3562287" y="2166387"/>
            <a:ext cx="0" cy="393192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04050" y="2132210"/>
            <a:ext cx="624187" cy="1611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0" name="Rectangle 9"/>
          <p:cNvSpPr/>
          <p:nvPr/>
        </p:nvSpPr>
        <p:spPr>
          <a:xfrm>
            <a:off x="2059868" y="3713436"/>
            <a:ext cx="1483269" cy="1947848"/>
          </a:xfrm>
          <a:prstGeom prst="rect">
            <a:avLst/>
          </a:prstGeom>
          <a:solidFill>
            <a:srgbClr val="E5D0E5">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1" name="Rectangle 10"/>
          <p:cNvSpPr/>
          <p:nvPr/>
        </p:nvSpPr>
        <p:spPr>
          <a:xfrm>
            <a:off x="3579419" y="3713436"/>
            <a:ext cx="1483269" cy="1947848"/>
          </a:xfrm>
          <a:prstGeom prst="rect">
            <a:avLst/>
          </a:prstGeom>
          <a:solidFill>
            <a:srgbClr val="E5D0E5">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2" name="Rectangle 11"/>
          <p:cNvSpPr/>
          <p:nvPr/>
        </p:nvSpPr>
        <p:spPr>
          <a:xfrm>
            <a:off x="5098616" y="3713436"/>
            <a:ext cx="1483269" cy="1947848"/>
          </a:xfrm>
          <a:prstGeom prst="rect">
            <a:avLst/>
          </a:prstGeom>
          <a:solidFill>
            <a:srgbClr val="E5D0E5">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3" name="Rectangle 12"/>
          <p:cNvSpPr/>
          <p:nvPr/>
        </p:nvSpPr>
        <p:spPr>
          <a:xfrm>
            <a:off x="6620042" y="3713436"/>
            <a:ext cx="1483269" cy="1947848"/>
          </a:xfrm>
          <a:prstGeom prst="rect">
            <a:avLst/>
          </a:prstGeom>
          <a:solidFill>
            <a:srgbClr val="E5D0E5">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4" name="Rectangle 13"/>
          <p:cNvSpPr/>
          <p:nvPr/>
        </p:nvSpPr>
        <p:spPr>
          <a:xfrm>
            <a:off x="8152464" y="3713436"/>
            <a:ext cx="1483269" cy="1947848"/>
          </a:xfrm>
          <a:prstGeom prst="rect">
            <a:avLst/>
          </a:prstGeom>
          <a:solidFill>
            <a:srgbClr val="E5D0E5">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cxnSp>
        <p:nvCxnSpPr>
          <p:cNvPr id="15" name="Straight Connector 14"/>
          <p:cNvCxnSpPr/>
          <p:nvPr/>
        </p:nvCxnSpPr>
        <p:spPr>
          <a:xfrm flipH="1">
            <a:off x="5084235" y="2166387"/>
            <a:ext cx="0" cy="393192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594385" y="1949674"/>
            <a:ext cx="0" cy="420624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125176" y="1949674"/>
            <a:ext cx="0" cy="416052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651533" y="1661639"/>
            <a:ext cx="0" cy="443484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76270" y="2149925"/>
            <a:ext cx="1481328" cy="548640"/>
          </a:xfrm>
          <a:prstGeom prst="rect">
            <a:avLst/>
          </a:prstGeom>
          <a:solidFill>
            <a:srgbClr val="5514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1" name="Rectangle 20"/>
          <p:cNvSpPr/>
          <p:nvPr/>
        </p:nvSpPr>
        <p:spPr>
          <a:xfrm>
            <a:off x="6620423" y="1937876"/>
            <a:ext cx="1481328" cy="548640"/>
          </a:xfrm>
          <a:prstGeom prst="rect">
            <a:avLst/>
          </a:prstGeom>
          <a:solidFill>
            <a:srgbClr val="5514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cxnSp>
        <p:nvCxnSpPr>
          <p:cNvPr id="23" name="Straight Connector 22"/>
          <p:cNvCxnSpPr/>
          <p:nvPr/>
        </p:nvCxnSpPr>
        <p:spPr>
          <a:xfrm>
            <a:off x="1950846" y="3728758"/>
            <a:ext cx="92354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31449" y="3338813"/>
            <a:ext cx="2768397" cy="348995"/>
          </a:xfrm>
          <a:prstGeom prst="rect">
            <a:avLst/>
          </a:prstGeom>
          <a:solidFill>
            <a:schemeClr val="bg2"/>
          </a:solidFill>
        </p:spPr>
        <p:txBody>
          <a:bodyPr wrap="square" rtlCol="0" anchor="ctr">
            <a:noAutofit/>
          </a:bodyPr>
          <a:lstStyle/>
          <a:p>
            <a:pPr>
              <a:lnSpc>
                <a:spcPct val="90000"/>
              </a:lnSpc>
            </a:pPr>
            <a:r>
              <a:rPr lang="en-US" dirty="0">
                <a:solidFill>
                  <a:schemeClr val="accent1"/>
                </a:solidFill>
              </a:rPr>
              <a:t>Income withdrawal </a:t>
            </a:r>
            <a:r>
              <a:rPr lang="en-US" b="1" dirty="0">
                <a:solidFill>
                  <a:schemeClr val="accent1"/>
                </a:solidFill>
              </a:rPr>
              <a:t>value</a:t>
            </a:r>
          </a:p>
        </p:txBody>
      </p:sp>
      <p:grpSp>
        <p:nvGrpSpPr>
          <p:cNvPr id="27" name="Group 26"/>
          <p:cNvGrpSpPr/>
          <p:nvPr/>
        </p:nvGrpSpPr>
        <p:grpSpPr>
          <a:xfrm>
            <a:off x="9389045" y="2045771"/>
            <a:ext cx="1948471" cy="1557766"/>
            <a:chOff x="10760217" y="3190255"/>
            <a:chExt cx="1948471" cy="1557766"/>
          </a:xfrm>
        </p:grpSpPr>
        <p:sp>
          <p:nvSpPr>
            <p:cNvPr id="28" name="Isosceles Triangle 27"/>
            <p:cNvSpPr/>
            <p:nvPr/>
          </p:nvSpPr>
          <p:spPr>
            <a:xfrm rot="18938012">
              <a:off x="10760217" y="3190255"/>
              <a:ext cx="1162857" cy="632294"/>
            </a:xfrm>
            <a:prstGeom prst="triangle">
              <a:avLst/>
            </a:prstGeom>
            <a:solidFill>
              <a:srgbClr val="551461"/>
            </a:solidFill>
            <a:ln>
              <a:solidFill>
                <a:srgbClr val="5514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grpSp>
          <p:nvGrpSpPr>
            <p:cNvPr id="29" name="Group 28"/>
            <p:cNvGrpSpPr/>
            <p:nvPr/>
          </p:nvGrpSpPr>
          <p:grpSpPr>
            <a:xfrm>
              <a:off x="11120317" y="3284981"/>
              <a:ext cx="1588371" cy="1463040"/>
              <a:chOff x="11120317" y="3284981"/>
              <a:chExt cx="1588371" cy="1463040"/>
            </a:xfrm>
          </p:grpSpPr>
          <p:sp>
            <p:nvSpPr>
              <p:cNvPr id="30" name="Oval 29"/>
              <p:cNvSpPr/>
              <p:nvPr/>
            </p:nvSpPr>
            <p:spPr>
              <a:xfrm>
                <a:off x="11120317" y="3284981"/>
                <a:ext cx="1463040" cy="1463040"/>
              </a:xfrm>
              <a:prstGeom prst="ellipse">
                <a:avLst/>
              </a:prstGeom>
              <a:solidFill>
                <a:schemeClr val="bg2"/>
              </a:solidFill>
              <a:ln>
                <a:solidFill>
                  <a:srgbClr val="AF9E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31" name="TextBox 30"/>
              <p:cNvSpPr txBox="1"/>
              <p:nvPr/>
            </p:nvSpPr>
            <p:spPr>
              <a:xfrm>
                <a:off x="11211403" y="3608135"/>
                <a:ext cx="1497285" cy="617702"/>
              </a:xfrm>
              <a:prstGeom prst="rect">
                <a:avLst/>
              </a:prstGeom>
              <a:noFill/>
            </p:spPr>
            <p:txBody>
              <a:bodyPr wrap="square" rtlCol="0">
                <a:noAutofit/>
              </a:bodyPr>
              <a:lstStyle/>
              <a:p>
                <a:pPr>
                  <a:lnSpc>
                    <a:spcPct val="90000"/>
                  </a:lnSpc>
                </a:pPr>
                <a:r>
                  <a:rPr lang="en-US" sz="1600" b="1" dirty="0"/>
                  <a:t>Income increases </a:t>
                </a:r>
                <a:r>
                  <a:rPr lang="en-US" sz="1400" dirty="0"/>
                  <a:t>each year interest is credited</a:t>
                </a:r>
              </a:p>
            </p:txBody>
          </p:sp>
        </p:grpSp>
      </p:grpSp>
      <p:cxnSp>
        <p:nvCxnSpPr>
          <p:cNvPr id="32" name="Straight Connector 31"/>
          <p:cNvCxnSpPr/>
          <p:nvPr/>
        </p:nvCxnSpPr>
        <p:spPr>
          <a:xfrm>
            <a:off x="2045933" y="3729008"/>
            <a:ext cx="0" cy="446514"/>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014507" y="4175522"/>
            <a:ext cx="1554480" cy="0"/>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55452" y="4145087"/>
            <a:ext cx="0" cy="446514"/>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528866" y="4262076"/>
            <a:ext cx="1566346" cy="304127"/>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85795" y="4232779"/>
            <a:ext cx="0" cy="446514"/>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78139" y="2208940"/>
            <a:ext cx="1605816" cy="487569"/>
          </a:xfrm>
          <a:prstGeom prst="rect">
            <a:avLst/>
          </a:prstGeom>
          <a:noFill/>
        </p:spPr>
        <p:txBody>
          <a:bodyPr wrap="square" rtlCol="0">
            <a:noAutofit/>
          </a:bodyPr>
          <a:lstStyle/>
          <a:p>
            <a:pPr algn="ctr">
              <a:lnSpc>
                <a:spcPct val="90000"/>
              </a:lnSpc>
            </a:pPr>
            <a:r>
              <a:rPr lang="en-US" sz="1400" b="1" dirty="0">
                <a:solidFill>
                  <a:schemeClr val="bg2"/>
                </a:solidFill>
              </a:rPr>
              <a:t>$25,000 </a:t>
            </a:r>
          </a:p>
          <a:p>
            <a:pPr algn="ctr">
              <a:lnSpc>
                <a:spcPct val="90000"/>
              </a:lnSpc>
            </a:pPr>
            <a:r>
              <a:rPr lang="en-US" sz="1200" dirty="0">
                <a:solidFill>
                  <a:schemeClr val="bg2"/>
                </a:solidFill>
              </a:rPr>
              <a:t>Income withdrawal</a:t>
            </a:r>
          </a:p>
        </p:txBody>
      </p:sp>
      <p:sp>
        <p:nvSpPr>
          <p:cNvPr id="38" name="TextBox 37"/>
          <p:cNvSpPr txBox="1"/>
          <p:nvPr/>
        </p:nvSpPr>
        <p:spPr>
          <a:xfrm>
            <a:off x="3541647" y="2208940"/>
            <a:ext cx="1605816" cy="487569"/>
          </a:xfrm>
          <a:prstGeom prst="rect">
            <a:avLst/>
          </a:prstGeom>
          <a:noFill/>
        </p:spPr>
        <p:txBody>
          <a:bodyPr wrap="square" rtlCol="0">
            <a:noAutofit/>
          </a:bodyPr>
          <a:lstStyle/>
          <a:p>
            <a:pPr algn="ctr">
              <a:lnSpc>
                <a:spcPct val="90000"/>
              </a:lnSpc>
            </a:pPr>
            <a:r>
              <a:rPr lang="en-US" sz="1400" b="1" dirty="0">
                <a:solidFill>
                  <a:schemeClr val="bg2"/>
                </a:solidFill>
              </a:rPr>
              <a:t>$25,000 </a:t>
            </a:r>
          </a:p>
          <a:p>
            <a:pPr algn="ctr">
              <a:lnSpc>
                <a:spcPct val="90000"/>
              </a:lnSpc>
            </a:pPr>
            <a:r>
              <a:rPr lang="en-US" sz="1200" dirty="0">
                <a:solidFill>
                  <a:schemeClr val="bg2"/>
                </a:solidFill>
              </a:rPr>
              <a:t>Income withdrawal</a:t>
            </a:r>
          </a:p>
        </p:txBody>
      </p:sp>
      <p:sp>
        <p:nvSpPr>
          <p:cNvPr id="20" name="Rectangle 19"/>
          <p:cNvSpPr/>
          <p:nvPr/>
        </p:nvSpPr>
        <p:spPr>
          <a:xfrm>
            <a:off x="5084701" y="1937876"/>
            <a:ext cx="1481328" cy="548640"/>
          </a:xfrm>
          <a:prstGeom prst="rect">
            <a:avLst/>
          </a:prstGeom>
          <a:solidFill>
            <a:srgbClr val="5514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39" name="TextBox 38"/>
          <p:cNvSpPr txBox="1"/>
          <p:nvPr/>
        </p:nvSpPr>
        <p:spPr>
          <a:xfrm>
            <a:off x="5049446" y="1996891"/>
            <a:ext cx="1605816" cy="487569"/>
          </a:xfrm>
          <a:prstGeom prst="rect">
            <a:avLst/>
          </a:prstGeom>
          <a:noFill/>
        </p:spPr>
        <p:txBody>
          <a:bodyPr wrap="square" rtlCol="0">
            <a:noAutofit/>
          </a:bodyPr>
          <a:lstStyle/>
          <a:p>
            <a:pPr algn="ctr">
              <a:lnSpc>
                <a:spcPct val="90000"/>
              </a:lnSpc>
            </a:pPr>
            <a:r>
              <a:rPr lang="en-US" sz="1400" b="1" dirty="0">
                <a:solidFill>
                  <a:schemeClr val="bg2"/>
                </a:solidFill>
              </a:rPr>
              <a:t>$25,750 </a:t>
            </a:r>
          </a:p>
          <a:p>
            <a:pPr algn="ctr">
              <a:lnSpc>
                <a:spcPct val="90000"/>
              </a:lnSpc>
            </a:pPr>
            <a:r>
              <a:rPr lang="en-US" sz="1200" dirty="0">
                <a:solidFill>
                  <a:schemeClr val="bg2"/>
                </a:solidFill>
              </a:rPr>
              <a:t>Income withdrawal</a:t>
            </a:r>
          </a:p>
        </p:txBody>
      </p:sp>
      <p:sp>
        <p:nvSpPr>
          <p:cNvPr id="40" name="TextBox 39"/>
          <p:cNvSpPr txBox="1"/>
          <p:nvPr/>
        </p:nvSpPr>
        <p:spPr>
          <a:xfrm>
            <a:off x="6519556" y="1996891"/>
            <a:ext cx="1605816" cy="487569"/>
          </a:xfrm>
          <a:prstGeom prst="rect">
            <a:avLst/>
          </a:prstGeom>
          <a:noFill/>
        </p:spPr>
        <p:txBody>
          <a:bodyPr wrap="square" rtlCol="0">
            <a:noAutofit/>
          </a:bodyPr>
          <a:lstStyle/>
          <a:p>
            <a:pPr algn="ctr">
              <a:lnSpc>
                <a:spcPct val="90000"/>
              </a:lnSpc>
            </a:pPr>
            <a:r>
              <a:rPr lang="en-US" sz="1400" b="1" dirty="0">
                <a:solidFill>
                  <a:schemeClr val="bg2"/>
                </a:solidFill>
              </a:rPr>
              <a:t>$25,750 </a:t>
            </a:r>
          </a:p>
          <a:p>
            <a:pPr algn="ctr">
              <a:lnSpc>
                <a:spcPct val="90000"/>
              </a:lnSpc>
            </a:pPr>
            <a:r>
              <a:rPr lang="en-US" sz="1200" dirty="0">
                <a:solidFill>
                  <a:schemeClr val="bg2"/>
                </a:solidFill>
              </a:rPr>
              <a:t>Income withdrawal</a:t>
            </a:r>
          </a:p>
        </p:txBody>
      </p:sp>
      <p:sp>
        <p:nvSpPr>
          <p:cNvPr id="22" name="Rectangle 21"/>
          <p:cNvSpPr/>
          <p:nvPr/>
        </p:nvSpPr>
        <p:spPr>
          <a:xfrm>
            <a:off x="8146666" y="1662003"/>
            <a:ext cx="1481328" cy="548640"/>
          </a:xfrm>
          <a:prstGeom prst="rect">
            <a:avLst/>
          </a:prstGeom>
          <a:solidFill>
            <a:srgbClr val="5514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41" name="TextBox 40"/>
          <p:cNvSpPr txBox="1"/>
          <p:nvPr/>
        </p:nvSpPr>
        <p:spPr>
          <a:xfrm>
            <a:off x="8067396" y="1719247"/>
            <a:ext cx="1605816" cy="487569"/>
          </a:xfrm>
          <a:prstGeom prst="rect">
            <a:avLst/>
          </a:prstGeom>
          <a:noFill/>
        </p:spPr>
        <p:txBody>
          <a:bodyPr wrap="square" rtlCol="0">
            <a:noAutofit/>
          </a:bodyPr>
          <a:lstStyle/>
          <a:p>
            <a:pPr algn="ctr">
              <a:lnSpc>
                <a:spcPct val="90000"/>
              </a:lnSpc>
            </a:pPr>
            <a:r>
              <a:rPr lang="en-US" sz="1400" b="1" dirty="0">
                <a:solidFill>
                  <a:schemeClr val="bg2"/>
                </a:solidFill>
              </a:rPr>
              <a:t>$26,523 </a:t>
            </a:r>
          </a:p>
          <a:p>
            <a:pPr algn="ctr">
              <a:lnSpc>
                <a:spcPct val="90000"/>
              </a:lnSpc>
            </a:pPr>
            <a:r>
              <a:rPr lang="en-US" sz="1200" dirty="0">
                <a:solidFill>
                  <a:schemeClr val="bg2"/>
                </a:solidFill>
              </a:rPr>
              <a:t>Income withdrawal</a:t>
            </a:r>
          </a:p>
        </p:txBody>
      </p:sp>
      <p:sp>
        <p:nvSpPr>
          <p:cNvPr id="24" name="Rectangle 23"/>
          <p:cNvSpPr/>
          <p:nvPr/>
        </p:nvSpPr>
        <p:spPr>
          <a:xfrm>
            <a:off x="9692870" y="1373968"/>
            <a:ext cx="1481328" cy="548640"/>
          </a:xfrm>
          <a:prstGeom prst="rect">
            <a:avLst/>
          </a:prstGeom>
          <a:solidFill>
            <a:srgbClr val="5514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42" name="TextBox 41"/>
          <p:cNvSpPr txBox="1"/>
          <p:nvPr/>
        </p:nvSpPr>
        <p:spPr>
          <a:xfrm>
            <a:off x="9640873" y="1432983"/>
            <a:ext cx="1605816" cy="487569"/>
          </a:xfrm>
          <a:prstGeom prst="rect">
            <a:avLst/>
          </a:prstGeom>
          <a:noFill/>
        </p:spPr>
        <p:txBody>
          <a:bodyPr wrap="square" rtlCol="0">
            <a:noAutofit/>
          </a:bodyPr>
          <a:lstStyle/>
          <a:p>
            <a:pPr algn="ctr">
              <a:lnSpc>
                <a:spcPct val="90000"/>
              </a:lnSpc>
            </a:pPr>
            <a:r>
              <a:rPr lang="en-US" sz="1400" b="1" dirty="0">
                <a:solidFill>
                  <a:schemeClr val="bg2"/>
                </a:solidFill>
              </a:rPr>
              <a:t>$27,053 </a:t>
            </a:r>
          </a:p>
          <a:p>
            <a:pPr algn="ctr">
              <a:lnSpc>
                <a:spcPct val="90000"/>
              </a:lnSpc>
            </a:pPr>
            <a:r>
              <a:rPr lang="en-US" sz="1200" dirty="0">
                <a:solidFill>
                  <a:schemeClr val="bg2"/>
                </a:solidFill>
              </a:rPr>
              <a:t>Income withdrawal</a:t>
            </a:r>
          </a:p>
        </p:txBody>
      </p:sp>
      <p:sp>
        <p:nvSpPr>
          <p:cNvPr id="47" name="TextBox 46"/>
          <p:cNvSpPr txBox="1"/>
          <p:nvPr/>
        </p:nvSpPr>
        <p:spPr>
          <a:xfrm>
            <a:off x="1942414" y="6136661"/>
            <a:ext cx="1065087" cy="347218"/>
          </a:xfrm>
          <a:prstGeom prst="rect">
            <a:avLst/>
          </a:prstGeom>
          <a:noFill/>
        </p:spPr>
        <p:txBody>
          <a:bodyPr wrap="square" rtlCol="0" anchor="ctr">
            <a:noAutofit/>
          </a:bodyPr>
          <a:lstStyle/>
          <a:p>
            <a:pPr algn="r">
              <a:lnSpc>
                <a:spcPct val="90000"/>
              </a:lnSpc>
            </a:pPr>
            <a:r>
              <a:rPr lang="en-US" sz="1200" b="1" dirty="0"/>
              <a:t>Index</a:t>
            </a:r>
            <a:r>
              <a:rPr lang="en-US" sz="1200" dirty="0"/>
              <a:t> change</a:t>
            </a:r>
          </a:p>
        </p:txBody>
      </p:sp>
      <p:sp>
        <p:nvSpPr>
          <p:cNvPr id="48" name="TextBox 47"/>
          <p:cNvSpPr txBox="1"/>
          <p:nvPr/>
        </p:nvSpPr>
        <p:spPr>
          <a:xfrm>
            <a:off x="3267375" y="5956096"/>
            <a:ext cx="576155" cy="330282"/>
          </a:xfrm>
          <a:prstGeom prst="rect">
            <a:avLst/>
          </a:prstGeom>
          <a:solidFill>
            <a:schemeClr val="bg2"/>
          </a:solidFill>
        </p:spPr>
        <p:txBody>
          <a:bodyPr wrap="square" rtlCol="0">
            <a:noAutofit/>
          </a:bodyPr>
          <a:lstStyle/>
          <a:p>
            <a:pPr>
              <a:lnSpc>
                <a:spcPct val="90000"/>
              </a:lnSpc>
            </a:pPr>
            <a:r>
              <a:rPr lang="en-US" sz="1200" dirty="0"/>
              <a:t>Year</a:t>
            </a:r>
            <a:r>
              <a:rPr lang="en-US" sz="1200" b="1" dirty="0"/>
              <a:t> 1</a:t>
            </a:r>
            <a:endParaRPr lang="en-US" sz="1200" dirty="0"/>
          </a:p>
        </p:txBody>
      </p:sp>
      <p:sp>
        <p:nvSpPr>
          <p:cNvPr id="49" name="TextBox 48"/>
          <p:cNvSpPr txBox="1"/>
          <p:nvPr/>
        </p:nvSpPr>
        <p:spPr>
          <a:xfrm>
            <a:off x="4807135" y="5956096"/>
            <a:ext cx="576155" cy="330282"/>
          </a:xfrm>
          <a:prstGeom prst="rect">
            <a:avLst/>
          </a:prstGeom>
          <a:solidFill>
            <a:schemeClr val="bg2"/>
          </a:solidFill>
        </p:spPr>
        <p:txBody>
          <a:bodyPr wrap="square" rtlCol="0">
            <a:noAutofit/>
          </a:bodyPr>
          <a:lstStyle/>
          <a:p>
            <a:pPr>
              <a:lnSpc>
                <a:spcPct val="90000"/>
              </a:lnSpc>
            </a:pPr>
            <a:r>
              <a:rPr lang="en-US" sz="1200" dirty="0"/>
              <a:t>Year</a:t>
            </a:r>
            <a:r>
              <a:rPr lang="en-US" sz="1200" b="1" dirty="0"/>
              <a:t> 2</a:t>
            </a:r>
            <a:endParaRPr lang="en-US" sz="1200" dirty="0"/>
          </a:p>
        </p:txBody>
      </p:sp>
      <p:sp>
        <p:nvSpPr>
          <p:cNvPr id="50" name="TextBox 49"/>
          <p:cNvSpPr txBox="1"/>
          <p:nvPr/>
        </p:nvSpPr>
        <p:spPr>
          <a:xfrm>
            <a:off x="6329957" y="5956096"/>
            <a:ext cx="576155" cy="330282"/>
          </a:xfrm>
          <a:prstGeom prst="rect">
            <a:avLst/>
          </a:prstGeom>
          <a:solidFill>
            <a:schemeClr val="bg2"/>
          </a:solidFill>
        </p:spPr>
        <p:txBody>
          <a:bodyPr wrap="square" rtlCol="0">
            <a:noAutofit/>
          </a:bodyPr>
          <a:lstStyle/>
          <a:p>
            <a:pPr>
              <a:lnSpc>
                <a:spcPct val="90000"/>
              </a:lnSpc>
            </a:pPr>
            <a:r>
              <a:rPr lang="en-US" sz="1200" dirty="0"/>
              <a:t>Year</a:t>
            </a:r>
            <a:r>
              <a:rPr lang="en-US" sz="1200" b="1" dirty="0"/>
              <a:t> 3</a:t>
            </a:r>
            <a:endParaRPr lang="en-US" sz="1200" dirty="0"/>
          </a:p>
        </p:txBody>
      </p:sp>
      <p:sp>
        <p:nvSpPr>
          <p:cNvPr id="51" name="TextBox 50"/>
          <p:cNvSpPr txBox="1"/>
          <p:nvPr/>
        </p:nvSpPr>
        <p:spPr>
          <a:xfrm>
            <a:off x="7852779" y="5956096"/>
            <a:ext cx="576155" cy="330282"/>
          </a:xfrm>
          <a:prstGeom prst="rect">
            <a:avLst/>
          </a:prstGeom>
          <a:solidFill>
            <a:schemeClr val="bg2"/>
          </a:solidFill>
        </p:spPr>
        <p:txBody>
          <a:bodyPr wrap="square" rtlCol="0">
            <a:noAutofit/>
          </a:bodyPr>
          <a:lstStyle/>
          <a:p>
            <a:pPr>
              <a:lnSpc>
                <a:spcPct val="90000"/>
              </a:lnSpc>
            </a:pPr>
            <a:r>
              <a:rPr lang="en-US" sz="1200" dirty="0"/>
              <a:t>Year</a:t>
            </a:r>
            <a:r>
              <a:rPr lang="en-US" sz="1200" b="1" dirty="0"/>
              <a:t> 4</a:t>
            </a:r>
            <a:endParaRPr lang="en-US" sz="1200" dirty="0"/>
          </a:p>
        </p:txBody>
      </p:sp>
      <p:sp>
        <p:nvSpPr>
          <p:cNvPr id="52" name="TextBox 51"/>
          <p:cNvSpPr txBox="1"/>
          <p:nvPr/>
        </p:nvSpPr>
        <p:spPr>
          <a:xfrm>
            <a:off x="9402178" y="5956096"/>
            <a:ext cx="576155" cy="330282"/>
          </a:xfrm>
          <a:prstGeom prst="rect">
            <a:avLst/>
          </a:prstGeom>
          <a:solidFill>
            <a:schemeClr val="bg2"/>
          </a:solidFill>
        </p:spPr>
        <p:txBody>
          <a:bodyPr wrap="square" rtlCol="0">
            <a:noAutofit/>
          </a:bodyPr>
          <a:lstStyle/>
          <a:p>
            <a:pPr>
              <a:lnSpc>
                <a:spcPct val="90000"/>
              </a:lnSpc>
            </a:pPr>
            <a:r>
              <a:rPr lang="en-US" sz="1200" dirty="0"/>
              <a:t>Year</a:t>
            </a:r>
            <a:r>
              <a:rPr lang="en-US" sz="1200" b="1" dirty="0"/>
              <a:t> 5</a:t>
            </a:r>
            <a:endParaRPr lang="en-US" sz="1200" dirty="0"/>
          </a:p>
        </p:txBody>
      </p:sp>
      <p:sp>
        <p:nvSpPr>
          <p:cNvPr id="53" name="TextBox 52"/>
          <p:cNvSpPr txBox="1"/>
          <p:nvPr/>
        </p:nvSpPr>
        <p:spPr>
          <a:xfrm>
            <a:off x="3335750" y="6181787"/>
            <a:ext cx="465557" cy="273905"/>
          </a:xfrm>
          <a:prstGeom prst="rect">
            <a:avLst/>
          </a:prstGeom>
          <a:noFill/>
        </p:spPr>
        <p:txBody>
          <a:bodyPr wrap="square" rtlCol="0">
            <a:noAutofit/>
          </a:bodyPr>
          <a:lstStyle/>
          <a:p>
            <a:pPr>
              <a:lnSpc>
                <a:spcPct val="90000"/>
              </a:lnSpc>
            </a:pPr>
            <a:r>
              <a:rPr lang="en-US" sz="1400" b="1" dirty="0"/>
              <a:t>-3.0</a:t>
            </a:r>
            <a:endParaRPr lang="en-US" sz="1400" dirty="0"/>
          </a:p>
        </p:txBody>
      </p:sp>
      <p:sp>
        <p:nvSpPr>
          <p:cNvPr id="54" name="TextBox 53"/>
          <p:cNvSpPr txBox="1"/>
          <p:nvPr/>
        </p:nvSpPr>
        <p:spPr>
          <a:xfrm>
            <a:off x="4851920" y="6191334"/>
            <a:ext cx="506185" cy="273905"/>
          </a:xfrm>
          <a:prstGeom prst="rect">
            <a:avLst/>
          </a:prstGeom>
          <a:noFill/>
        </p:spPr>
        <p:txBody>
          <a:bodyPr wrap="square" rtlCol="0">
            <a:noAutofit/>
          </a:bodyPr>
          <a:lstStyle/>
          <a:p>
            <a:pPr>
              <a:lnSpc>
                <a:spcPct val="90000"/>
              </a:lnSpc>
            </a:pPr>
            <a:r>
              <a:rPr lang="en-US" sz="1400" b="1" dirty="0"/>
              <a:t>+3.0</a:t>
            </a:r>
            <a:endParaRPr lang="en-US" sz="1400" dirty="0"/>
          </a:p>
        </p:txBody>
      </p:sp>
      <p:sp>
        <p:nvSpPr>
          <p:cNvPr id="55" name="TextBox 54"/>
          <p:cNvSpPr txBox="1"/>
          <p:nvPr/>
        </p:nvSpPr>
        <p:spPr>
          <a:xfrm>
            <a:off x="6406255" y="6181787"/>
            <a:ext cx="506185" cy="273905"/>
          </a:xfrm>
          <a:prstGeom prst="rect">
            <a:avLst/>
          </a:prstGeom>
          <a:noFill/>
        </p:spPr>
        <p:txBody>
          <a:bodyPr wrap="square" rtlCol="0">
            <a:noAutofit/>
          </a:bodyPr>
          <a:lstStyle/>
          <a:p>
            <a:pPr>
              <a:lnSpc>
                <a:spcPct val="90000"/>
              </a:lnSpc>
            </a:pPr>
            <a:r>
              <a:rPr lang="en-US" sz="1400" b="1" dirty="0"/>
              <a:t>-4.0</a:t>
            </a:r>
            <a:endParaRPr lang="en-US" sz="1400" dirty="0"/>
          </a:p>
        </p:txBody>
      </p:sp>
      <p:sp>
        <p:nvSpPr>
          <p:cNvPr id="56" name="TextBox 55"/>
          <p:cNvSpPr txBox="1"/>
          <p:nvPr/>
        </p:nvSpPr>
        <p:spPr>
          <a:xfrm>
            <a:off x="7889710" y="6172240"/>
            <a:ext cx="506185" cy="273905"/>
          </a:xfrm>
          <a:prstGeom prst="rect">
            <a:avLst/>
          </a:prstGeom>
          <a:noFill/>
        </p:spPr>
        <p:txBody>
          <a:bodyPr wrap="square" rtlCol="0">
            <a:noAutofit/>
          </a:bodyPr>
          <a:lstStyle/>
          <a:p>
            <a:pPr>
              <a:lnSpc>
                <a:spcPct val="90000"/>
              </a:lnSpc>
            </a:pPr>
            <a:r>
              <a:rPr lang="en-US" sz="1400" b="1" dirty="0"/>
              <a:t>+3.0</a:t>
            </a:r>
            <a:endParaRPr lang="en-US" sz="1400" dirty="0"/>
          </a:p>
        </p:txBody>
      </p:sp>
      <p:sp>
        <p:nvSpPr>
          <p:cNvPr id="57" name="TextBox 56"/>
          <p:cNvSpPr txBox="1"/>
          <p:nvPr/>
        </p:nvSpPr>
        <p:spPr>
          <a:xfrm>
            <a:off x="9394634" y="6172240"/>
            <a:ext cx="506185" cy="273905"/>
          </a:xfrm>
          <a:prstGeom prst="rect">
            <a:avLst/>
          </a:prstGeom>
          <a:noFill/>
        </p:spPr>
        <p:txBody>
          <a:bodyPr wrap="square" rtlCol="0">
            <a:noAutofit/>
          </a:bodyPr>
          <a:lstStyle/>
          <a:p>
            <a:pPr>
              <a:lnSpc>
                <a:spcPct val="90000"/>
              </a:lnSpc>
            </a:pPr>
            <a:r>
              <a:rPr lang="en-US" sz="1400" b="1" dirty="0"/>
              <a:t>+2.0</a:t>
            </a:r>
            <a:endParaRPr lang="en-US" sz="1400" dirty="0"/>
          </a:p>
        </p:txBody>
      </p:sp>
      <p:sp>
        <p:nvSpPr>
          <p:cNvPr id="58" name="TextBox 57"/>
          <p:cNvSpPr txBox="1"/>
          <p:nvPr/>
        </p:nvSpPr>
        <p:spPr>
          <a:xfrm rot="16200000">
            <a:off x="922644" y="2688799"/>
            <a:ext cx="1605816" cy="487569"/>
          </a:xfrm>
          <a:prstGeom prst="rect">
            <a:avLst/>
          </a:prstGeom>
          <a:noFill/>
        </p:spPr>
        <p:txBody>
          <a:bodyPr wrap="square" rtlCol="0">
            <a:noAutofit/>
          </a:bodyPr>
          <a:lstStyle/>
          <a:p>
            <a:pPr algn="ctr">
              <a:lnSpc>
                <a:spcPct val="90000"/>
              </a:lnSpc>
            </a:pPr>
            <a:r>
              <a:rPr lang="en-US" sz="1400" dirty="0">
                <a:solidFill>
                  <a:schemeClr val="bg2"/>
                </a:solidFill>
              </a:rPr>
              <a:t>Income withdrawal value </a:t>
            </a:r>
            <a:r>
              <a:rPr lang="en-US" sz="1400" b="1" dirty="0">
                <a:solidFill>
                  <a:schemeClr val="bg2"/>
                </a:solidFill>
              </a:rPr>
              <a:t>$500,000</a:t>
            </a:r>
          </a:p>
        </p:txBody>
      </p:sp>
      <p:cxnSp>
        <p:nvCxnSpPr>
          <p:cNvPr id="59" name="Straight Connector 58"/>
          <p:cNvCxnSpPr/>
          <p:nvPr/>
        </p:nvCxnSpPr>
        <p:spPr>
          <a:xfrm flipV="1">
            <a:off x="5058753" y="4645357"/>
            <a:ext cx="1566346" cy="0"/>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02216" y="4627224"/>
            <a:ext cx="0" cy="446514"/>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595350" y="4733051"/>
            <a:ext cx="1566346" cy="304127"/>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130454" y="4713986"/>
            <a:ext cx="0" cy="446514"/>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8117780" y="4746800"/>
            <a:ext cx="1554480" cy="391820"/>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701162" y="306184"/>
            <a:ext cx="3518073" cy="822820"/>
          </a:xfrm>
          <a:prstGeom prst="rect">
            <a:avLst/>
          </a:prstGeom>
          <a:solidFill>
            <a:schemeClr val="bg2">
              <a:lumMod val="95000"/>
            </a:schemeClr>
          </a:solidFill>
        </p:spPr>
        <p:txBody>
          <a:bodyPr wrap="square" rtlCol="0" anchor="ctr">
            <a:noAutofit/>
          </a:bodyPr>
          <a:lstStyle/>
          <a:p>
            <a:pPr defTabSz="1088167">
              <a:lnSpc>
                <a:spcPct val="90000"/>
              </a:lnSpc>
              <a:defRPr/>
            </a:pPr>
            <a:r>
              <a:rPr lang="en-US" sz="1600" b="1" dirty="0">
                <a:solidFill>
                  <a:srgbClr val="424242"/>
                </a:solidFill>
                <a:latin typeface="Calibri"/>
              </a:rPr>
              <a:t>Assumed </a:t>
            </a:r>
            <a:r>
              <a:rPr lang="en-US" sz="1600" b="1" dirty="0" smtClean="0">
                <a:solidFill>
                  <a:srgbClr val="424242"/>
                </a:solidFill>
                <a:latin typeface="Calibri"/>
              </a:rPr>
              <a:t>withdrawal percentage: </a:t>
            </a:r>
            <a:r>
              <a:rPr lang="en-US" sz="1600" dirty="0">
                <a:solidFill>
                  <a:srgbClr val="424242"/>
                </a:solidFill>
                <a:latin typeface="Calibri"/>
              </a:rPr>
              <a:t>5%</a:t>
            </a:r>
          </a:p>
          <a:p>
            <a:pPr defTabSz="1088167">
              <a:lnSpc>
                <a:spcPct val="90000"/>
              </a:lnSpc>
              <a:defRPr/>
            </a:pPr>
            <a:r>
              <a:rPr lang="en-US" sz="1600" b="1" dirty="0">
                <a:solidFill>
                  <a:srgbClr val="424242"/>
                </a:solidFill>
                <a:latin typeface="Calibri"/>
              </a:rPr>
              <a:t>Assumed </a:t>
            </a:r>
            <a:r>
              <a:rPr lang="en-US" sz="1600" b="1" dirty="0" smtClean="0">
                <a:solidFill>
                  <a:srgbClr val="424242"/>
                </a:solidFill>
                <a:latin typeface="Calibri"/>
              </a:rPr>
              <a:t>income </a:t>
            </a:r>
            <a:r>
              <a:rPr lang="en-US" sz="1600" b="1" dirty="0">
                <a:solidFill>
                  <a:srgbClr val="424242"/>
                </a:solidFill>
                <a:latin typeface="Calibri"/>
              </a:rPr>
              <a:t>w</a:t>
            </a:r>
            <a:r>
              <a:rPr lang="en-US" sz="1600" b="1" dirty="0" smtClean="0">
                <a:solidFill>
                  <a:srgbClr val="424242"/>
                </a:solidFill>
                <a:latin typeface="Calibri"/>
              </a:rPr>
              <a:t>ithdrawal value</a:t>
            </a:r>
            <a:r>
              <a:rPr lang="en-US" sz="1600" b="1" dirty="0">
                <a:solidFill>
                  <a:srgbClr val="424242"/>
                </a:solidFill>
                <a:latin typeface="Calibri"/>
              </a:rPr>
              <a:t>: </a:t>
            </a:r>
            <a:r>
              <a:rPr lang="en-US" sz="1600" dirty="0">
                <a:solidFill>
                  <a:srgbClr val="424242"/>
                </a:solidFill>
                <a:latin typeface="Calibri"/>
              </a:rPr>
              <a:t>$500,000</a:t>
            </a:r>
          </a:p>
        </p:txBody>
      </p:sp>
      <p:sp>
        <p:nvSpPr>
          <p:cNvPr id="68" name="TextBox 67"/>
          <p:cNvSpPr txBox="1"/>
          <p:nvPr/>
        </p:nvSpPr>
        <p:spPr>
          <a:xfrm>
            <a:off x="3945819" y="6384565"/>
            <a:ext cx="8486631" cy="443249"/>
          </a:xfrm>
          <a:prstGeom prst="rect">
            <a:avLst/>
          </a:prstGeom>
          <a:noFill/>
        </p:spPr>
        <p:txBody>
          <a:bodyPr wrap="square" rtlCol="0">
            <a:noAutofit/>
          </a:bodyPr>
          <a:lstStyle/>
          <a:p>
            <a:pPr defTabSz="1088167">
              <a:defRPr/>
            </a:pPr>
            <a:r>
              <a:rPr lang="en-US" sz="1050" dirty="0">
                <a:latin typeface="Calibri"/>
              </a:rPr>
              <a:t>The hypothetical investment results are for illustrative purposes only and should not be deemed a representation of past or future results. Actual results may be more or less that those shown. This illustration does not represent any specific product and/or service. </a:t>
            </a:r>
          </a:p>
        </p:txBody>
      </p:sp>
      <p:grpSp>
        <p:nvGrpSpPr>
          <p:cNvPr id="72" name="Group 71"/>
          <p:cNvGrpSpPr/>
          <p:nvPr/>
        </p:nvGrpSpPr>
        <p:grpSpPr>
          <a:xfrm>
            <a:off x="450835" y="1239935"/>
            <a:ext cx="5241916" cy="604633"/>
            <a:chOff x="403172" y="996908"/>
            <a:chExt cx="5241916" cy="604633"/>
          </a:xfrm>
        </p:grpSpPr>
        <p:sp>
          <p:nvSpPr>
            <p:cNvPr id="73" name="Rectangle 72"/>
            <p:cNvSpPr/>
            <p:nvPr/>
          </p:nvSpPr>
          <p:spPr>
            <a:xfrm>
              <a:off x="403172" y="1074932"/>
              <a:ext cx="361612" cy="143432"/>
            </a:xfrm>
            <a:prstGeom prst="rect">
              <a:avLst/>
            </a:prstGeom>
            <a:solidFill>
              <a:srgbClr val="5514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74" name="TextBox 73"/>
            <p:cNvSpPr txBox="1"/>
            <p:nvPr/>
          </p:nvSpPr>
          <p:spPr>
            <a:xfrm>
              <a:off x="778294" y="996908"/>
              <a:ext cx="4866794" cy="604633"/>
            </a:xfrm>
            <a:prstGeom prst="rect">
              <a:avLst/>
            </a:prstGeom>
            <a:noFill/>
          </p:spPr>
          <p:txBody>
            <a:bodyPr wrap="square" rtlCol="0">
              <a:noAutofit/>
            </a:bodyPr>
            <a:lstStyle/>
            <a:p>
              <a:pPr>
                <a:lnSpc>
                  <a:spcPct val="90000"/>
                </a:lnSpc>
              </a:pPr>
              <a:r>
                <a:rPr lang="en-US" sz="1200" b="1" dirty="0"/>
                <a:t>Lifetime income withdrawals</a:t>
              </a:r>
            </a:p>
            <a:p>
              <a:pPr>
                <a:lnSpc>
                  <a:spcPct val="90000"/>
                </a:lnSpc>
              </a:pPr>
              <a:endParaRPr lang="en-US" sz="1100" dirty="0"/>
            </a:p>
            <a:p>
              <a:pPr>
                <a:lnSpc>
                  <a:spcPct val="90000"/>
                </a:lnSpc>
              </a:pPr>
              <a:r>
                <a:rPr lang="en-US" sz="1200" dirty="0" smtClean="0"/>
                <a:t>Allianz fixed </a:t>
              </a:r>
              <a:r>
                <a:rPr lang="en-US" sz="1200" dirty="0"/>
                <a:t>index annuity </a:t>
              </a:r>
              <a:r>
                <a:rPr lang="en-US" sz="1200" b="1" dirty="0"/>
                <a:t>lifetime income withdrawal value</a:t>
              </a:r>
            </a:p>
          </p:txBody>
        </p:sp>
        <p:cxnSp>
          <p:nvCxnSpPr>
            <p:cNvPr id="75" name="Straight Connector 74"/>
            <p:cNvCxnSpPr/>
            <p:nvPr/>
          </p:nvCxnSpPr>
          <p:spPr>
            <a:xfrm flipV="1">
              <a:off x="410926" y="1426225"/>
              <a:ext cx="361612" cy="0"/>
            </a:xfrm>
            <a:prstGeom prst="line">
              <a:avLst/>
            </a:prstGeom>
            <a:ln w="57150">
              <a:solidFill>
                <a:srgbClr val="55146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3669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1"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22" presetClass="entr" presetSubtype="8"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up)">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down)">
                                      <p:cBhvr>
                                        <p:cTn id="70" dur="500"/>
                                        <p:tgtEl>
                                          <p:spTgt spid="5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childTnLst>
                                </p:cTn>
                              </p:par>
                              <p:par>
                                <p:cTn id="76" presetID="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22" presetClass="entr" presetSubtype="4" fill="hold"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wipe(down)">
                                      <p:cBhvr>
                                        <p:cTn id="85" dur="500"/>
                                        <p:tgtEl>
                                          <p:spTgt spid="63"/>
                                        </p:tgtEl>
                                      </p:cBhvr>
                                    </p:animEffect>
                                  </p:childTnLst>
                                </p:cTn>
                              </p:par>
                              <p:par>
                                <p:cTn id="86" presetID="22" presetClass="entr" presetSubtype="1" fill="hold"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up)">
                                      <p:cBhvr>
                                        <p:cTn id="88" dur="500"/>
                                        <p:tgtEl>
                                          <p:spTgt spid="62"/>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500" fill="hold"/>
                                        <p:tgtEl>
                                          <p:spTgt spid="42"/>
                                        </p:tgtEl>
                                        <p:attrNameLst>
                                          <p:attrName>ppt_w</p:attrName>
                                        </p:attrNameLst>
                                      </p:cBhvr>
                                      <p:tavLst>
                                        <p:tav tm="0">
                                          <p:val>
                                            <p:fltVal val="0"/>
                                          </p:val>
                                        </p:tav>
                                        <p:tav tm="100000">
                                          <p:val>
                                            <p:strVal val="#ppt_w"/>
                                          </p:val>
                                        </p:tav>
                                      </p:tavLst>
                                    </p:anim>
                                    <p:anim calcmode="lin" valueType="num">
                                      <p:cBhvr>
                                        <p:cTn id="92" dur="500" fill="hold"/>
                                        <p:tgtEl>
                                          <p:spTgt spid="42"/>
                                        </p:tgtEl>
                                        <p:attrNameLst>
                                          <p:attrName>ppt_h</p:attrName>
                                        </p:attrNameLst>
                                      </p:cBhvr>
                                      <p:tavLst>
                                        <p:tav tm="0">
                                          <p:val>
                                            <p:fltVal val="0"/>
                                          </p:val>
                                        </p:tav>
                                        <p:tav tm="100000">
                                          <p:val>
                                            <p:strVal val="#ppt_h"/>
                                          </p:val>
                                        </p:tav>
                                      </p:tavLst>
                                    </p:anim>
                                    <p:animEffect transition="in" filter="fade">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54" grpId="0"/>
      <p:bldP spid="55" grpId="0"/>
      <p:bldP spid="56" grpId="0"/>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llianzLife_Template_2019.1">
  <a:themeElements>
    <a:clrScheme name="AZL Brand">
      <a:dk1>
        <a:srgbClr val="003781"/>
      </a:dk1>
      <a:lt1>
        <a:srgbClr val="424242"/>
      </a:lt1>
      <a:dk2>
        <a:srgbClr val="FFFFFF"/>
      </a:dk2>
      <a:lt2>
        <a:srgbClr val="F2F2F2"/>
      </a:lt2>
      <a:accent1>
        <a:srgbClr val="0F898F"/>
      </a:accent1>
      <a:accent2>
        <a:srgbClr val="0076BA"/>
      </a:accent2>
      <a:accent3>
        <a:srgbClr val="008265"/>
      </a:accent3>
      <a:accent4>
        <a:srgbClr val="93218B"/>
      </a:accent4>
      <a:accent5>
        <a:srgbClr val="CA4A4D"/>
      </a:accent5>
      <a:accent6>
        <a:srgbClr val="DF9900"/>
      </a:accent6>
      <a:hlink>
        <a:srgbClr val="006D43"/>
      </a:hlink>
      <a:folHlink>
        <a:srgbClr val="6F0A3C"/>
      </a:folHlink>
    </a:clrScheme>
    <a:fontScheme name="AZL Standard">
      <a:majorFont>
        <a:latin typeface="Calibri"/>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7DFE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dirty="0" err="1" smtClean="0">
            <a:solidFill>
              <a:schemeClr val="tx1"/>
            </a:solidFill>
          </a:defRPr>
        </a:defPPr>
      </a:lstStyle>
    </a:txDef>
  </a:objectDefaults>
  <a:extraClrSchemeLst/>
  <a:custClrLst>
    <a:custClr name="Black">
      <a:srgbClr val="424242"/>
    </a:custClr>
    <a:custClr name="Teal">
      <a:srgbClr val="0F898F"/>
    </a:custClr>
    <a:custClr name="FIAPurple">
      <a:srgbClr val="4C3048"/>
    </a:custClr>
    <a:custClr name="VA Green">
      <a:srgbClr val="094437"/>
    </a:custClr>
    <a:custClr name="LifeRed">
      <a:srgbClr val="6A0A19"/>
    </a:custClr>
    <a:custClr name="Cerulean">
      <a:srgbClr val="0076BA"/>
    </a:custClr>
    <a:custClr name="Green">
      <a:srgbClr val="008265"/>
    </a:custClr>
    <a:custClr name="Purple">
      <a:srgbClr val="93218B"/>
    </a:custClr>
    <a:custClr name="Coral">
      <a:srgbClr val="CA4A4D"/>
    </a:custClr>
    <a:custClr name="Orange">
      <a:srgbClr val="DF9900"/>
    </a:custClr>
    <a:custClr name="Gray">
      <a:srgbClr val="7F7F7F"/>
    </a:custClr>
    <a:custClr name="Teal Lt1">
      <a:srgbClr val="80CAD4"/>
    </a:custClr>
    <a:custClr name="FIA Purple">
      <a:srgbClr val="551461"/>
    </a:custClr>
    <a:custClr name="VA Green Lt1">
      <a:srgbClr val="318F35"/>
    </a:custClr>
    <a:custClr name="LifeRed Lt 1">
      <a:srgbClr val="98051D"/>
    </a:custClr>
    <a:custClr name="Blue Lt 1">
      <a:srgbClr val="77A6D2"/>
    </a:custClr>
    <a:custClr name="Green Lt 1">
      <a:srgbClr val="6DB3A3"/>
    </a:custClr>
    <a:custClr name="Purple Lt 1">
      <a:srgbClr val="D27AB2"/>
    </a:custClr>
    <a:custClr name="Coral Lt 1">
      <a:srgbClr val="D87856"/>
    </a:custClr>
    <a:custClr name="Orange Lt 1">
      <a:srgbClr val="F5BB06"/>
    </a:custClr>
    <a:custClr name="Light Gray">
      <a:srgbClr val="D9D9D9"/>
    </a:custClr>
    <a:custClr name="Teal Lt 2">
      <a:srgbClr val="B7DEF4"/>
    </a:custClr>
    <a:custClr name="FIA Purple Lt2">
      <a:srgbClr val="AF9EB9"/>
    </a:custClr>
    <a:custClr name="VA Green Lt 2">
      <a:srgbClr val="8EC98D"/>
    </a:custClr>
    <a:custClr name="LifeRed Lt 2">
      <a:srgbClr val="CD8787"/>
    </a:custClr>
    <a:custClr name="Blue Lt 2">
      <a:srgbClr val="C8DEF0"/>
    </a:custClr>
    <a:custClr name="Green Lt 2">
      <a:srgbClr val="A3CFC2"/>
    </a:custClr>
    <a:custClr name="Purple Lt 2">
      <a:srgbClr val="DDC1DC"/>
    </a:custClr>
    <a:custClr name="Coral Lt 2">
      <a:srgbClr val="F8D8C9"/>
    </a:custClr>
    <a:custClr name="Orange Lt 2">
      <a:srgbClr val="FFF1BB"/>
    </a:custClr>
    <a:custClr name="Black">
      <a:srgbClr val="000000"/>
    </a:custClr>
    <a:custClr name="Black Font">
      <a:srgbClr val="424242"/>
    </a:custClr>
    <a:custClr name="AZ Gray Light">
      <a:srgbClr val="7F7F7F"/>
    </a:custClr>
    <a:custClr name="Light Gray">
      <a:srgbClr val="E6E6E6"/>
    </a:custClr>
    <a:custClr name="AZ Blue">
      <a:srgbClr val="003781"/>
    </a:custClr>
    <a:custClr name="AZ Blue Lt1">
      <a:srgbClr val="426BB3"/>
    </a:custClr>
    <a:custClr name="AZ Blue Lt2">
      <a:srgbClr val="95ABC9"/>
    </a:custClr>
    <a:custClr name="Teal">
      <a:srgbClr val="0F898F"/>
    </a:custClr>
    <a:custClr name="Teal Lt1">
      <a:srgbClr val="80CAD4"/>
    </a:custClr>
    <a:custClr name="Teal Lt2">
      <a:srgbClr val="B7DFE4"/>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15089</TotalTime>
  <Words>4043</Words>
  <Application>Microsoft Office PowerPoint</Application>
  <PresentationFormat>Widescreen</PresentationFormat>
  <Paragraphs>470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AllianzLife_Template_2019.1</vt:lpstr>
      <vt:lpstr>PowerPoint Presentation</vt:lpstr>
      <vt:lpstr>Inflation erodes your buying power in retirement as necessities become more expensive.</vt:lpstr>
      <vt:lpstr>PowerPoint Presentation</vt:lpstr>
      <vt:lpstr>Inflation risk seen as biggest risk </vt:lpstr>
      <vt:lpstr>Increasing income from Allianz has the opportunity to help address increasing inflation</vt:lpstr>
      <vt:lpstr>PowerPoint Presentation</vt:lpstr>
      <vt:lpstr>Allianz lifetime withdrawal benefits have the opportunity to increase over time</vt:lpstr>
      <vt:lpstr>PowerPoint Presentation</vt:lpstr>
      <vt:lpstr>Increasing Income: How it works</vt:lpstr>
      <vt:lpstr>Hypothetical comparison: 3.25% inflation with fixed income vs. hypothetical increasing income annuity </vt:lpstr>
      <vt:lpstr>Hypothetical comparison: 5.05% Healthcare inflation rate with fixed income vs. hypothetical increasing income annuity </vt:lpstr>
      <vt:lpstr>We’ve tracked the performance of our increasing income option and can  show you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Papademetriou</dc:creator>
  <cp:lastModifiedBy>Dave Vornwald</cp:lastModifiedBy>
  <cp:revision>167</cp:revision>
  <dcterms:created xsi:type="dcterms:W3CDTF">2022-01-12T19:38:25Z</dcterms:created>
  <dcterms:modified xsi:type="dcterms:W3CDTF">2023-07-11T14:57:23Z</dcterms:modified>
</cp:coreProperties>
</file>